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25"/>
  </p:notesMasterIdLst>
  <p:sldIdLst>
    <p:sldId id="286" r:id="rId3"/>
    <p:sldId id="303" r:id="rId4"/>
    <p:sldId id="304" r:id="rId5"/>
    <p:sldId id="298" r:id="rId6"/>
    <p:sldId id="300" r:id="rId7"/>
    <p:sldId id="306" r:id="rId8"/>
    <p:sldId id="307" r:id="rId9"/>
    <p:sldId id="308" r:id="rId10"/>
    <p:sldId id="309" r:id="rId11"/>
    <p:sldId id="310" r:id="rId12"/>
    <p:sldId id="319" r:id="rId13"/>
    <p:sldId id="311" r:id="rId14"/>
    <p:sldId id="312" r:id="rId15"/>
    <p:sldId id="314" r:id="rId16"/>
    <p:sldId id="315" r:id="rId17"/>
    <p:sldId id="324" r:id="rId18"/>
    <p:sldId id="318" r:id="rId19"/>
    <p:sldId id="317" r:id="rId20"/>
    <p:sldId id="327" r:id="rId21"/>
    <p:sldId id="322" r:id="rId22"/>
    <p:sldId id="323" r:id="rId23"/>
    <p:sldId id="316" r:id="rId24"/>
  </p:sldIdLst>
  <p:sldSz cx="9144000" cy="6858000" type="screen4x3"/>
  <p:notesSz cx="6858000" cy="9144000"/>
  <p:defaultTextStyle>
    <a:defPPr>
      <a:defRPr lang="en-US"/>
    </a:defPPr>
    <a:lvl1pPr marL="0" algn="l" defTabSz="976305" rtl="0" eaLnBrk="1" latinLnBrk="0" hangingPunct="1">
      <a:defRPr sz="1900" kern="1200">
        <a:solidFill>
          <a:schemeClr val="tx1"/>
        </a:solidFill>
        <a:latin typeface="+mn-lt"/>
        <a:ea typeface="+mn-ea"/>
        <a:cs typeface="+mn-cs"/>
      </a:defRPr>
    </a:lvl1pPr>
    <a:lvl2pPr marL="488152" algn="l" defTabSz="976305" rtl="0" eaLnBrk="1" latinLnBrk="0" hangingPunct="1">
      <a:defRPr sz="1900" kern="1200">
        <a:solidFill>
          <a:schemeClr val="tx1"/>
        </a:solidFill>
        <a:latin typeface="+mn-lt"/>
        <a:ea typeface="+mn-ea"/>
        <a:cs typeface="+mn-cs"/>
      </a:defRPr>
    </a:lvl2pPr>
    <a:lvl3pPr marL="976305" algn="l" defTabSz="976305" rtl="0" eaLnBrk="1" latinLnBrk="0" hangingPunct="1">
      <a:defRPr sz="1900" kern="1200">
        <a:solidFill>
          <a:schemeClr val="tx1"/>
        </a:solidFill>
        <a:latin typeface="+mn-lt"/>
        <a:ea typeface="+mn-ea"/>
        <a:cs typeface="+mn-cs"/>
      </a:defRPr>
    </a:lvl3pPr>
    <a:lvl4pPr marL="1464457" algn="l" defTabSz="976305" rtl="0" eaLnBrk="1" latinLnBrk="0" hangingPunct="1">
      <a:defRPr sz="1900" kern="1200">
        <a:solidFill>
          <a:schemeClr val="tx1"/>
        </a:solidFill>
        <a:latin typeface="+mn-lt"/>
        <a:ea typeface="+mn-ea"/>
        <a:cs typeface="+mn-cs"/>
      </a:defRPr>
    </a:lvl4pPr>
    <a:lvl5pPr marL="1952610" algn="l" defTabSz="976305" rtl="0" eaLnBrk="1" latinLnBrk="0" hangingPunct="1">
      <a:defRPr sz="1900" kern="1200">
        <a:solidFill>
          <a:schemeClr val="tx1"/>
        </a:solidFill>
        <a:latin typeface="+mn-lt"/>
        <a:ea typeface="+mn-ea"/>
        <a:cs typeface="+mn-cs"/>
      </a:defRPr>
    </a:lvl5pPr>
    <a:lvl6pPr marL="2440762" algn="l" defTabSz="976305" rtl="0" eaLnBrk="1" latinLnBrk="0" hangingPunct="1">
      <a:defRPr sz="1900" kern="1200">
        <a:solidFill>
          <a:schemeClr val="tx1"/>
        </a:solidFill>
        <a:latin typeface="+mn-lt"/>
        <a:ea typeface="+mn-ea"/>
        <a:cs typeface="+mn-cs"/>
      </a:defRPr>
    </a:lvl6pPr>
    <a:lvl7pPr marL="2928915" algn="l" defTabSz="976305" rtl="0" eaLnBrk="1" latinLnBrk="0" hangingPunct="1">
      <a:defRPr sz="1900" kern="1200">
        <a:solidFill>
          <a:schemeClr val="tx1"/>
        </a:solidFill>
        <a:latin typeface="+mn-lt"/>
        <a:ea typeface="+mn-ea"/>
        <a:cs typeface="+mn-cs"/>
      </a:defRPr>
    </a:lvl7pPr>
    <a:lvl8pPr marL="3417067" algn="l" defTabSz="976305" rtl="0" eaLnBrk="1" latinLnBrk="0" hangingPunct="1">
      <a:defRPr sz="1900" kern="1200">
        <a:solidFill>
          <a:schemeClr val="tx1"/>
        </a:solidFill>
        <a:latin typeface="+mn-lt"/>
        <a:ea typeface="+mn-ea"/>
        <a:cs typeface="+mn-cs"/>
      </a:defRPr>
    </a:lvl8pPr>
    <a:lvl9pPr marL="3905220" algn="l" defTabSz="976305"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AAB7"/>
    <a:srgbClr val="2B656C"/>
    <a:srgbClr val="F6960A"/>
    <a:srgbClr val="FBBF29"/>
    <a:srgbClr val="DB400F"/>
    <a:srgbClr val="EE5246"/>
    <a:srgbClr val="DD911E"/>
    <a:srgbClr val="AC0000"/>
    <a:srgbClr val="FDE427"/>
    <a:srgbClr val="EC61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2" autoAdjust="0"/>
    <p:restoredTop sz="92621" autoAdjust="0"/>
  </p:normalViewPr>
  <p:slideViewPr>
    <p:cSldViewPr snapToGrid="0">
      <p:cViewPr>
        <p:scale>
          <a:sx n="118" d="100"/>
          <a:sy n="118" d="100"/>
        </p:scale>
        <p:origin x="-1164" y="246"/>
      </p:cViewPr>
      <p:guideLst>
        <p:guide orient="horz" pos="2160"/>
        <p:guide pos="2880"/>
      </p:guideLst>
    </p:cSldViewPr>
  </p:slideViewPr>
  <p:notesTextViewPr>
    <p:cViewPr>
      <p:scale>
        <a:sx n="1" d="1"/>
        <a:sy n="1" d="1"/>
      </p:scale>
      <p:origin x="0" y="0"/>
    </p:cViewPr>
  </p:notesTextViewPr>
  <p:sorterViewPr>
    <p:cViewPr>
      <p:scale>
        <a:sx n="134" d="100"/>
        <a:sy n="134" d="100"/>
      </p:scale>
      <p:origin x="0" y="28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EB122B-7308-49D9-BD65-1D94F0AF9506}" type="datetimeFigureOut">
              <a:rPr lang="en-US" smtClean="0"/>
              <a:pPr/>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DDEA77-4E3E-41D0-8C1E-1006A5423A6E}" type="slidenum">
              <a:rPr lang="en-US" smtClean="0"/>
              <a:pPr/>
              <a:t>‹#›</a:t>
            </a:fld>
            <a:endParaRPr lang="en-US"/>
          </a:p>
        </p:txBody>
      </p:sp>
    </p:spTree>
    <p:extLst>
      <p:ext uri="{BB962C8B-B14F-4D97-AF65-F5344CB8AC3E}">
        <p14:creationId xmlns:p14="http://schemas.microsoft.com/office/powerpoint/2010/main" val="2870287845"/>
      </p:ext>
    </p:extLst>
  </p:cSld>
  <p:clrMap bg1="lt1" tx1="dk1" bg2="lt2" tx2="dk2" accent1="accent1" accent2="accent2" accent3="accent3" accent4="accent4" accent5="accent5" accent6="accent6" hlink="hlink" folHlink="folHlink"/>
  <p:notesStyle>
    <a:lvl1pPr marL="0" algn="l" defTabSz="976305" rtl="0" eaLnBrk="1" latinLnBrk="0" hangingPunct="1">
      <a:defRPr sz="1300" kern="1200">
        <a:solidFill>
          <a:schemeClr val="tx1"/>
        </a:solidFill>
        <a:latin typeface="+mn-lt"/>
        <a:ea typeface="+mn-ea"/>
        <a:cs typeface="+mn-cs"/>
      </a:defRPr>
    </a:lvl1pPr>
    <a:lvl2pPr marL="488152" algn="l" defTabSz="976305" rtl="0" eaLnBrk="1" latinLnBrk="0" hangingPunct="1">
      <a:defRPr sz="1300" kern="1200">
        <a:solidFill>
          <a:schemeClr val="tx1"/>
        </a:solidFill>
        <a:latin typeface="+mn-lt"/>
        <a:ea typeface="+mn-ea"/>
        <a:cs typeface="+mn-cs"/>
      </a:defRPr>
    </a:lvl2pPr>
    <a:lvl3pPr marL="976305" algn="l" defTabSz="976305" rtl="0" eaLnBrk="1" latinLnBrk="0" hangingPunct="1">
      <a:defRPr sz="1300" kern="1200">
        <a:solidFill>
          <a:schemeClr val="tx1"/>
        </a:solidFill>
        <a:latin typeface="+mn-lt"/>
        <a:ea typeface="+mn-ea"/>
        <a:cs typeface="+mn-cs"/>
      </a:defRPr>
    </a:lvl3pPr>
    <a:lvl4pPr marL="1464457" algn="l" defTabSz="976305" rtl="0" eaLnBrk="1" latinLnBrk="0" hangingPunct="1">
      <a:defRPr sz="1300" kern="1200">
        <a:solidFill>
          <a:schemeClr val="tx1"/>
        </a:solidFill>
        <a:latin typeface="+mn-lt"/>
        <a:ea typeface="+mn-ea"/>
        <a:cs typeface="+mn-cs"/>
      </a:defRPr>
    </a:lvl4pPr>
    <a:lvl5pPr marL="1952610" algn="l" defTabSz="976305" rtl="0" eaLnBrk="1" latinLnBrk="0" hangingPunct="1">
      <a:defRPr sz="1300" kern="1200">
        <a:solidFill>
          <a:schemeClr val="tx1"/>
        </a:solidFill>
        <a:latin typeface="+mn-lt"/>
        <a:ea typeface="+mn-ea"/>
        <a:cs typeface="+mn-cs"/>
      </a:defRPr>
    </a:lvl5pPr>
    <a:lvl6pPr marL="2440762" algn="l" defTabSz="976305" rtl="0" eaLnBrk="1" latinLnBrk="0" hangingPunct="1">
      <a:defRPr sz="1300" kern="1200">
        <a:solidFill>
          <a:schemeClr val="tx1"/>
        </a:solidFill>
        <a:latin typeface="+mn-lt"/>
        <a:ea typeface="+mn-ea"/>
        <a:cs typeface="+mn-cs"/>
      </a:defRPr>
    </a:lvl6pPr>
    <a:lvl7pPr marL="2928915" algn="l" defTabSz="976305" rtl="0" eaLnBrk="1" latinLnBrk="0" hangingPunct="1">
      <a:defRPr sz="1300" kern="1200">
        <a:solidFill>
          <a:schemeClr val="tx1"/>
        </a:solidFill>
        <a:latin typeface="+mn-lt"/>
        <a:ea typeface="+mn-ea"/>
        <a:cs typeface="+mn-cs"/>
      </a:defRPr>
    </a:lvl7pPr>
    <a:lvl8pPr marL="3417067" algn="l" defTabSz="976305" rtl="0" eaLnBrk="1" latinLnBrk="0" hangingPunct="1">
      <a:defRPr sz="1300" kern="1200">
        <a:solidFill>
          <a:schemeClr val="tx1"/>
        </a:solidFill>
        <a:latin typeface="+mn-lt"/>
        <a:ea typeface="+mn-ea"/>
        <a:cs typeface="+mn-cs"/>
      </a:defRPr>
    </a:lvl8pPr>
    <a:lvl9pPr marL="3905220" algn="l" defTabSz="97630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a:t>
            </a:r>
            <a:r>
              <a:rPr lang="en-US" baseline="0" dirty="0" smtClean="0"/>
              <a:t> note: Slides 1 -9 are introductory slides to be shown before the activity begins.</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1</a:t>
            </a:fld>
            <a:endParaRPr lang="en-US"/>
          </a:p>
        </p:txBody>
      </p:sp>
    </p:spTree>
    <p:extLst>
      <p:ext uri="{BB962C8B-B14F-4D97-AF65-F5344CB8AC3E}">
        <p14:creationId xmlns:p14="http://schemas.microsoft.com/office/powerpoint/2010/main" val="4110734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for students that the first arrows are bi-directional—a person can work to control elevated blood sugar</a:t>
            </a:r>
            <a:r>
              <a:rPr lang="en-US" baseline="0" dirty="0" smtClean="0"/>
              <a:t> and </a:t>
            </a:r>
            <a:r>
              <a:rPr lang="en-US" dirty="0" err="1" smtClean="0"/>
              <a:t>prediabetes</a:t>
            </a:r>
            <a:r>
              <a:rPr lang="en-US" dirty="0" smtClean="0"/>
              <a:t> </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22</a:t>
            </a:fld>
            <a:endParaRPr lang="en-US"/>
          </a:p>
        </p:txBody>
      </p:sp>
    </p:spTree>
    <p:extLst>
      <p:ext uri="{BB962C8B-B14F-4D97-AF65-F5344CB8AC3E}">
        <p14:creationId xmlns:p14="http://schemas.microsoft.com/office/powerpoint/2010/main" val="358960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6305" rtl="0" eaLnBrk="1" fontAlgn="auto" latinLnBrk="0" hangingPunct="1">
              <a:lnSpc>
                <a:spcPct val="100000"/>
              </a:lnSpc>
              <a:spcBef>
                <a:spcPts val="0"/>
              </a:spcBef>
              <a:spcAft>
                <a:spcPts val="0"/>
              </a:spcAft>
              <a:buClrTx/>
              <a:buSzTx/>
              <a:buFontTx/>
              <a:buNone/>
              <a:tabLst/>
              <a:defRPr/>
            </a:pPr>
            <a:r>
              <a:rPr lang="en-US" dirty="0" smtClean="0"/>
              <a:t>In some tissues, insulin is required for glucose to enter the cell. </a:t>
            </a:r>
          </a:p>
          <a:p>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2</a:t>
            </a:fld>
            <a:endParaRPr lang="en-US"/>
          </a:p>
        </p:txBody>
      </p:sp>
    </p:spTree>
    <p:extLst>
      <p:ext uri="{BB962C8B-B14F-4D97-AF65-F5344CB8AC3E}">
        <p14:creationId xmlns:p14="http://schemas.microsoft.com/office/powerpoint/2010/main" val="427619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out the game boards</a:t>
            </a:r>
            <a:r>
              <a:rPr lang="en-US" baseline="0" dirty="0" smtClean="0"/>
              <a:t> and</a:t>
            </a:r>
            <a:r>
              <a:rPr lang="en-US" dirty="0" smtClean="0"/>
              <a:t> pasta shapes for each group. Tell students that the</a:t>
            </a:r>
            <a:r>
              <a:rPr lang="en-US" baseline="0" dirty="0" smtClean="0"/>
              <a:t> class will go through 3 different scenarios using the boards.</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9</a:t>
            </a:fld>
            <a:endParaRPr lang="en-US"/>
          </a:p>
        </p:txBody>
      </p:sp>
    </p:spTree>
    <p:extLst>
      <p:ext uri="{BB962C8B-B14F-4D97-AF65-F5344CB8AC3E}">
        <p14:creationId xmlns:p14="http://schemas.microsoft.com/office/powerpoint/2010/main" val="360844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insulin/receptor combination in the liver</a:t>
            </a:r>
            <a:r>
              <a:rPr lang="en-US" baseline="0" dirty="0" smtClean="0"/>
              <a:t> acts to halt the release of glucose.</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10</a:t>
            </a:fld>
            <a:endParaRPr lang="en-US"/>
          </a:p>
        </p:txBody>
      </p:sp>
    </p:spTree>
    <p:extLst>
      <p:ext uri="{BB962C8B-B14F-4D97-AF65-F5344CB8AC3E}">
        <p14:creationId xmlns:p14="http://schemas.microsoft.com/office/powerpoint/2010/main" val="44824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shows the normal fluctuations in glucose, insulin and glucagon after a meal. </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13</a:t>
            </a:fld>
            <a:endParaRPr lang="en-US"/>
          </a:p>
        </p:txBody>
      </p:sp>
    </p:spTree>
    <p:extLst>
      <p:ext uri="{BB962C8B-B14F-4D97-AF65-F5344CB8AC3E}">
        <p14:creationId xmlns:p14="http://schemas.microsoft.com/office/powerpoint/2010/main" val="18088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Insulin resistance</a:t>
            </a:r>
            <a:r>
              <a:rPr lang="en-US" baseline="0" dirty="0" smtClean="0"/>
              <a:t> in fat and muscle cells is influenced by increased levels of fat, particularly visceral fat. The increased lipids affect the pathway in which insulin receptors signal glucose transporters, through which </a:t>
            </a:r>
            <a:r>
              <a:rPr lang="en-US" baseline="0" smtClean="0"/>
              <a:t>glucose enters </a:t>
            </a:r>
            <a:r>
              <a:rPr lang="en-US" baseline="0" dirty="0" smtClean="0"/>
              <a:t>the cell.</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14</a:t>
            </a:fld>
            <a:endParaRPr lang="en-US"/>
          </a:p>
        </p:txBody>
      </p:sp>
    </p:spTree>
    <p:extLst>
      <p:ext uri="{BB962C8B-B14F-4D97-AF65-F5344CB8AC3E}">
        <p14:creationId xmlns:p14="http://schemas.microsoft.com/office/powerpoint/2010/main" val="2938157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Six will address</a:t>
            </a:r>
            <a:r>
              <a:rPr lang="en-US" baseline="0" dirty="0" smtClean="0"/>
              <a:t> some of the treatments/medication for type 2 diabetes .</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17</a:t>
            </a:fld>
            <a:endParaRPr lang="en-US"/>
          </a:p>
        </p:txBody>
      </p:sp>
    </p:spTree>
    <p:extLst>
      <p:ext uri="{BB962C8B-B14F-4D97-AF65-F5344CB8AC3E}">
        <p14:creationId xmlns:p14="http://schemas.microsoft.com/office/powerpoint/2010/main" val="184794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Muscles can also burn fat as a source of energy, as well as glucose.</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20</a:t>
            </a:fld>
            <a:endParaRPr lang="en-US"/>
          </a:p>
        </p:txBody>
      </p:sp>
    </p:spTree>
    <p:extLst>
      <p:ext uri="{BB962C8B-B14F-4D97-AF65-F5344CB8AC3E}">
        <p14:creationId xmlns:p14="http://schemas.microsoft.com/office/powerpoint/2010/main" val="364469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Muscles can also use fat for energy, in addition to glucose.</a:t>
            </a:r>
            <a:endParaRPr lang="en-US" dirty="0"/>
          </a:p>
        </p:txBody>
      </p:sp>
      <p:sp>
        <p:nvSpPr>
          <p:cNvPr id="4" name="Slide Number Placeholder 3"/>
          <p:cNvSpPr>
            <a:spLocks noGrp="1"/>
          </p:cNvSpPr>
          <p:nvPr>
            <p:ph type="sldNum" sz="quarter" idx="10"/>
          </p:nvPr>
        </p:nvSpPr>
        <p:spPr/>
        <p:txBody>
          <a:bodyPr/>
          <a:lstStyle/>
          <a:p>
            <a:fld id="{18DDEA77-4E3E-41D0-8C1E-1006A5423A6E}" type="slidenum">
              <a:rPr lang="en-US" smtClean="0"/>
              <a:pPr/>
              <a:t>21</a:t>
            </a:fld>
            <a:endParaRPr lang="en-US"/>
          </a:p>
        </p:txBody>
      </p:sp>
    </p:spTree>
    <p:extLst>
      <p:ext uri="{BB962C8B-B14F-4D97-AF65-F5344CB8AC3E}">
        <p14:creationId xmlns:p14="http://schemas.microsoft.com/office/powerpoint/2010/main" val="305142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87276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02283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896126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
        <p:nvSpPr>
          <p:cNvPr id="8" name="Text Placeholder 5"/>
          <p:cNvSpPr>
            <a:spLocks noGrp="1"/>
          </p:cNvSpPr>
          <p:nvPr>
            <p:ph type="body" sz="quarter" idx="11" hasCustomPrompt="1"/>
          </p:nvPr>
        </p:nvSpPr>
        <p:spPr>
          <a:xfrm>
            <a:off x="2286000" y="6281928"/>
            <a:ext cx="5105400" cy="27127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000" baseline="0">
                <a:solidFill>
                  <a:schemeClr val="bg1"/>
                </a:solidFill>
              </a:defRPr>
            </a:lvl1pPr>
          </a:lstStyle>
          <a:p>
            <a:r>
              <a:rPr lang="en-US" dirty="0" smtClean="0"/>
              <a:t>Place Descriptor Here</a:t>
            </a:r>
          </a:p>
        </p:txBody>
      </p:sp>
      <p:sp>
        <p:nvSpPr>
          <p:cNvPr id="10"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Tree>
    <p:extLst>
      <p:ext uri="{BB962C8B-B14F-4D97-AF65-F5344CB8AC3E}">
        <p14:creationId xmlns:p14="http://schemas.microsoft.com/office/powerpoint/2010/main" val="340634393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45222385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685800" y="6477000"/>
            <a:ext cx="6629400" cy="3048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www.cdc.gov/diabetes</a:t>
            </a:r>
            <a:endParaRPr lang="en-US" dirty="0"/>
          </a:p>
        </p:txBody>
      </p:sp>
      <p:sp>
        <p:nvSpPr>
          <p:cNvPr id="6"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7"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Tree>
    <p:extLst>
      <p:ext uri="{BB962C8B-B14F-4D97-AF65-F5344CB8AC3E}">
        <p14:creationId xmlns:p14="http://schemas.microsoft.com/office/powerpoint/2010/main" val="241658556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358661438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252661549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22505335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7" name="Rectangle 6"/>
          <p:cNvSpPr/>
          <p:nvPr userDrawn="1"/>
        </p:nvSpPr>
        <p:spPr>
          <a:xfrm>
            <a:off x="1371600" y="4343400"/>
            <a:ext cx="6400800" cy="292388"/>
          </a:xfrm>
          <a:prstGeom prst="rect">
            <a:avLst/>
          </a:prstGeom>
        </p:spPr>
        <p:txBody>
          <a:bodyPr wrap="square">
            <a:spAutoFit/>
          </a:bodyPr>
          <a:lstStyle/>
          <a:p>
            <a:pPr defTabSz="914400"/>
            <a:r>
              <a:rPr lang="en-US" sz="1300" b="1" dirty="0" smtClean="0">
                <a:solidFill>
                  <a:srgbClr val="0039A6"/>
                </a:solidFill>
              </a:rPr>
              <a:t>For more information please contact Centers for Disease Control and Prevention</a:t>
            </a:r>
          </a:p>
        </p:txBody>
      </p:sp>
      <p:sp>
        <p:nvSpPr>
          <p:cNvPr id="10" name="Rectangle 9"/>
          <p:cNvSpPr/>
          <p:nvPr userDrawn="1"/>
        </p:nvSpPr>
        <p:spPr>
          <a:xfrm>
            <a:off x="1371600" y="4706034"/>
            <a:ext cx="5943600" cy="646331"/>
          </a:xfrm>
          <a:prstGeom prst="rect">
            <a:avLst/>
          </a:prstGeom>
        </p:spPr>
        <p:txBody>
          <a:bodyPr wrap="square">
            <a:spAutoFit/>
          </a:bodyPr>
          <a:lstStyle/>
          <a:p>
            <a:pPr defTabSz="914400"/>
            <a:r>
              <a:rPr lang="en-US" sz="1200" dirty="0" smtClean="0">
                <a:solidFill>
                  <a:srgbClr val="0039A6"/>
                </a:solidFill>
              </a:rPr>
              <a:t>1600 Clifton Road NE, Atlanta, GA 30333</a:t>
            </a:r>
          </a:p>
          <a:p>
            <a:pPr defTabSz="914400"/>
            <a:r>
              <a:rPr lang="en-US" sz="1200" dirty="0" smtClean="0">
                <a:solidFill>
                  <a:srgbClr val="0039A6"/>
                </a:solidFill>
              </a:rPr>
              <a:t>Telephone, 1-800-CDC-INFO (232-4636)/TTY: 1-888-232-6348</a:t>
            </a:r>
          </a:p>
          <a:p>
            <a:pPr defTabSz="914400"/>
            <a:r>
              <a:rPr lang="en-US" sz="1200" dirty="0" smtClean="0">
                <a:solidFill>
                  <a:srgbClr val="0039A6"/>
                </a:solidFill>
              </a:rPr>
              <a:t>E-mail: cdcinfo@cdc.gov 	Web: www.cdc.gov</a:t>
            </a:r>
          </a:p>
        </p:txBody>
      </p:sp>
      <p:sp>
        <p:nvSpPr>
          <p:cNvPr id="11" name="Text Placeholder 5"/>
          <p:cNvSpPr>
            <a:spLocks noGrp="1"/>
          </p:cNvSpPr>
          <p:nvPr>
            <p:ph type="body" sz="quarter" idx="11" hasCustomPrompt="1"/>
          </p:nvPr>
        </p:nvSpPr>
        <p:spPr>
          <a:xfrm>
            <a:off x="2286000" y="6281928"/>
            <a:ext cx="5105400" cy="18288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Tree>
    <p:extLst>
      <p:ext uri="{BB962C8B-B14F-4D97-AF65-F5344CB8AC3E}">
        <p14:creationId xmlns:p14="http://schemas.microsoft.com/office/powerpoint/2010/main" val="37435724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02439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6E89E-F3E1-4C30-AC9E-D58B16F714FB}"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405424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66E89E-F3E1-4C30-AC9E-D58B16F714FB}"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51098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66E89E-F3E1-4C30-AC9E-D58B16F714FB}" type="datetimeFigureOut">
              <a:rPr lang="en-US" smtClean="0"/>
              <a:pPr/>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1094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66E89E-F3E1-4C30-AC9E-D58B16F714FB}" type="datetimeFigureOut">
              <a:rPr lang="en-US" smtClean="0"/>
              <a:pPr/>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881207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6E89E-F3E1-4C30-AC9E-D58B16F714FB}" type="datetimeFigureOut">
              <a:rPr lang="en-US" smtClean="0"/>
              <a:pPr/>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96372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6E89E-F3E1-4C30-AC9E-D58B16F714FB}"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71172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6E89E-F3E1-4C30-AC9E-D58B16F714FB}"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92683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6E89E-F3E1-4C30-AC9E-D58B16F714FB}" type="datetimeFigureOut">
              <a:rPr lang="en-US" smtClean="0"/>
              <a:pPr/>
              <a:t>4/23/2014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98A70-CDC9-480E-A82C-83DF260D2E92}" type="slidenum">
              <a:rPr lang="en-US" smtClean="0"/>
              <a:pPr/>
              <a:t>‹#›</a:t>
            </a:fld>
            <a:endParaRPr lang="en-US"/>
          </a:p>
        </p:txBody>
      </p:sp>
    </p:spTree>
    <p:extLst>
      <p:ext uri="{BB962C8B-B14F-4D97-AF65-F5344CB8AC3E}">
        <p14:creationId xmlns:p14="http://schemas.microsoft.com/office/powerpoint/2010/main" val="2753809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8438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www.ncbi.nlm.nih.gov/books/n/stryer/A5607/def-item/A5608/" TargetMode="Externa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311908" y="1221671"/>
            <a:ext cx="8786214" cy="4130456"/>
          </a:xfrm>
          <a:prstGeom prst="rect">
            <a:avLst/>
          </a:prstGeom>
          <a:noFill/>
        </p:spPr>
        <p:txBody>
          <a:bodyPr wrap="square" lIns="97630" tIns="48815" rIns="97630" bIns="48815" rtlCol="0">
            <a:spAutoFit/>
          </a:bodyPr>
          <a:lstStyle/>
          <a:p>
            <a:r>
              <a:rPr lang="en-US" sz="3000" dirty="0" smtClean="0"/>
              <a:t>Lesson </a:t>
            </a:r>
            <a:r>
              <a:rPr lang="en-US" sz="3000" dirty="0" smtClean="0"/>
              <a:t>Four</a:t>
            </a:r>
            <a:endParaRPr lang="en-US" sz="3000" dirty="0" smtClean="0"/>
          </a:p>
          <a:p>
            <a:endParaRPr lang="en-US" sz="1200" dirty="0" smtClean="0"/>
          </a:p>
          <a:p>
            <a:r>
              <a:rPr lang="en-US" sz="2400" i="1" dirty="0" smtClean="0"/>
              <a:t>Today </a:t>
            </a:r>
            <a:r>
              <a:rPr lang="en-US" sz="2400" i="1" dirty="0"/>
              <a:t>we </a:t>
            </a:r>
            <a:r>
              <a:rPr lang="en-US" sz="2400" i="1" dirty="0" smtClean="0"/>
              <a:t>will…</a:t>
            </a:r>
          </a:p>
          <a:p>
            <a:endParaRPr lang="en-US" sz="1200" dirty="0"/>
          </a:p>
          <a:p>
            <a:pPr marL="457200" indent="-457200">
              <a:buFont typeface="Arial" panose="020B0604020202020204" pitchFamily="34" charset="0"/>
              <a:buChar char="•"/>
            </a:pPr>
            <a:r>
              <a:rPr lang="en-US" sz="2400" dirty="0" smtClean="0"/>
              <a:t>Model the mechanism of type 2 diabetes</a:t>
            </a:r>
          </a:p>
          <a:p>
            <a:pPr marL="457200" indent="-457200">
              <a:buFont typeface="Arial" panose="020B0604020202020204" pitchFamily="34" charset="0"/>
              <a:buChar char="•"/>
            </a:pPr>
            <a:endParaRPr lang="en-US" sz="1200" dirty="0" smtClean="0"/>
          </a:p>
          <a:p>
            <a:pPr marL="457200" indent="-457200">
              <a:buFont typeface="Arial" panose="020B0604020202020204" pitchFamily="34" charset="0"/>
              <a:buChar char="•"/>
            </a:pPr>
            <a:r>
              <a:rPr lang="en-US" sz="2400" dirty="0" smtClean="0"/>
              <a:t>See how homeostasis works to keep the body in balance</a:t>
            </a:r>
          </a:p>
          <a:p>
            <a:pPr marL="457200" indent="-457200">
              <a:buFont typeface="Arial" panose="020B0604020202020204" pitchFamily="34" charset="0"/>
              <a:buChar char="•"/>
            </a:pPr>
            <a:endParaRPr lang="en-US" sz="1200" dirty="0" smtClean="0"/>
          </a:p>
          <a:p>
            <a:pPr marL="457200" indent="-457200">
              <a:buFont typeface="Arial" panose="020B0604020202020204" pitchFamily="34" charset="0"/>
              <a:buChar char="•"/>
            </a:pPr>
            <a:r>
              <a:rPr lang="en-US" sz="2400" dirty="0" smtClean="0"/>
              <a:t>Learn about the organs and hormones involved in glucose homeostasis</a:t>
            </a:r>
          </a:p>
          <a:p>
            <a:pPr marL="457200" indent="-457200">
              <a:buFont typeface="Arial" panose="020B0604020202020204" pitchFamily="34" charset="0"/>
              <a:buChar char="•"/>
            </a:pPr>
            <a:endParaRPr lang="en-US" sz="1200" dirty="0" smtClean="0"/>
          </a:p>
          <a:p>
            <a:pPr marL="457200" indent="-457200">
              <a:buFont typeface="Arial" panose="020B0604020202020204" pitchFamily="34" charset="0"/>
              <a:buChar char="•"/>
            </a:pPr>
            <a:r>
              <a:rPr lang="en-US" sz="2400" dirty="0" smtClean="0"/>
              <a:t>Learn about the factors that contribute to type 2 diabetes</a:t>
            </a:r>
            <a:endParaRPr lang="en-US" sz="2400" dirty="0"/>
          </a:p>
          <a:p>
            <a:endParaRPr lang="en-US" sz="1100" dirty="0"/>
          </a:p>
          <a:p>
            <a:endParaRPr lang="en-US" sz="1100" dirty="0"/>
          </a:p>
        </p:txBody>
      </p:sp>
      <p:pic>
        <p:nvPicPr>
          <p:cNvPr id="7"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084" y="202623"/>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50305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671213" y="1749462"/>
            <a:ext cx="8398359" cy="4708981"/>
          </a:xfrm>
          <a:prstGeom prst="rect">
            <a:avLst/>
          </a:prstGeom>
          <a:noFill/>
        </p:spPr>
        <p:txBody>
          <a:bodyPr wrap="square" rtlCol="0">
            <a:spAutoFit/>
          </a:bodyPr>
          <a:lstStyle/>
          <a:p>
            <a:pPr marL="339725" indent="-339725">
              <a:buFont typeface="+mj-lt"/>
              <a:buAutoNum type="arabicPeriod"/>
            </a:pPr>
            <a:r>
              <a:rPr lang="en-US" i="1" dirty="0" smtClean="0"/>
              <a:t>Pour about 15 round pasta pieces into the pan on the balance and tilt the balance.</a:t>
            </a:r>
          </a:p>
          <a:p>
            <a:pPr marL="339725" lvl="1"/>
            <a:r>
              <a:rPr lang="en-US" dirty="0" smtClean="0"/>
              <a:t>What does this do to the blood </a:t>
            </a:r>
            <a:r>
              <a:rPr lang="en-US" dirty="0"/>
              <a:t>g</a:t>
            </a:r>
            <a:r>
              <a:rPr lang="en-US" dirty="0" smtClean="0"/>
              <a:t>lucose level? How does the </a:t>
            </a:r>
            <a:r>
              <a:rPr lang="en-US" dirty="0" smtClean="0">
                <a:solidFill>
                  <a:schemeClr val="accent1">
                    <a:lumMod val="75000"/>
                  </a:schemeClr>
                </a:solidFill>
              </a:rPr>
              <a:t>pancreas</a:t>
            </a:r>
            <a:r>
              <a:rPr lang="en-US" dirty="0" smtClean="0"/>
              <a:t> respond?</a:t>
            </a:r>
          </a:p>
          <a:p>
            <a:pPr marL="339725" lvl="1"/>
            <a:r>
              <a:rPr lang="en-US" sz="1200" dirty="0" smtClean="0"/>
              <a:t>   </a:t>
            </a:r>
          </a:p>
          <a:p>
            <a:pPr marL="341313" lvl="1" indent="-341313">
              <a:buFont typeface="+mj-lt"/>
              <a:buAutoNum type="arabicPeriod" startAt="2"/>
            </a:pPr>
            <a:r>
              <a:rPr lang="en-US" i="1" dirty="0" smtClean="0"/>
              <a:t>Release </a:t>
            </a:r>
            <a:r>
              <a:rPr lang="en-US" i="1" dirty="0"/>
              <a:t>5 </a:t>
            </a:r>
            <a:r>
              <a:rPr lang="en-US" i="1" dirty="0">
                <a:solidFill>
                  <a:srgbClr val="F6960A"/>
                </a:solidFill>
              </a:rPr>
              <a:t>insulin</a:t>
            </a:r>
            <a:r>
              <a:rPr lang="en-US" i="1" dirty="0"/>
              <a:t> into the blood </a:t>
            </a:r>
            <a:r>
              <a:rPr lang="en-US" i="1" dirty="0" smtClean="0"/>
              <a:t>stream.</a:t>
            </a:r>
            <a:endParaRPr lang="en-US" i="1" dirty="0"/>
          </a:p>
          <a:p>
            <a:pPr marL="339725" indent="-339725"/>
            <a:endParaRPr lang="en-US" sz="1200" dirty="0"/>
          </a:p>
          <a:p>
            <a:pPr marL="341313" indent="-341313">
              <a:buFont typeface="+mj-lt"/>
              <a:buAutoNum type="arabicPeriod" startAt="3"/>
            </a:pPr>
            <a:r>
              <a:rPr lang="en-US" dirty="0"/>
              <a:t> </a:t>
            </a:r>
            <a:r>
              <a:rPr lang="en-US" dirty="0" smtClean="0">
                <a:solidFill>
                  <a:srgbClr val="F6960A"/>
                </a:solidFill>
              </a:rPr>
              <a:t>Insulin</a:t>
            </a:r>
            <a:r>
              <a:rPr lang="en-US" dirty="0" smtClean="0"/>
              <a:t> is carried to the cells. </a:t>
            </a:r>
            <a:r>
              <a:rPr lang="en-US" i="1" dirty="0" smtClean="0"/>
              <a:t>Place </a:t>
            </a:r>
            <a:r>
              <a:rPr lang="en-US" i="1" dirty="0" smtClean="0">
                <a:solidFill>
                  <a:srgbClr val="F6960A"/>
                </a:solidFill>
              </a:rPr>
              <a:t>insulin</a:t>
            </a:r>
            <a:r>
              <a:rPr lang="en-US" i="1" dirty="0" smtClean="0"/>
              <a:t> onto each receptor on the liver, fat and  muscle. </a:t>
            </a:r>
          </a:p>
          <a:p>
            <a:pPr marL="338138" indent="-338138">
              <a:buFont typeface="+mj-lt"/>
              <a:buAutoNum type="arabicPeriod" startAt="3"/>
            </a:pPr>
            <a:endParaRPr lang="en-US" sz="1200" i="1" dirty="0" smtClean="0"/>
          </a:p>
          <a:p>
            <a:pPr marL="338138" indent="-338138">
              <a:buFont typeface="+mj-lt"/>
              <a:buAutoNum type="arabicPeriod" startAt="3"/>
            </a:pPr>
            <a:r>
              <a:rPr lang="en-US" dirty="0" smtClean="0"/>
              <a:t>The </a:t>
            </a:r>
            <a:r>
              <a:rPr lang="en-US" dirty="0" smtClean="0">
                <a:solidFill>
                  <a:srgbClr val="F6960A"/>
                </a:solidFill>
              </a:rPr>
              <a:t>insulin</a:t>
            </a:r>
            <a:r>
              <a:rPr lang="en-US" dirty="0" smtClean="0"/>
              <a:t>/receptor combination activates a channel for the glucose to move into the cell in muscle and fat cells. In the liver, the channel is always active.</a:t>
            </a:r>
          </a:p>
          <a:p>
            <a:pPr marL="339725" indent="-339725">
              <a:buFont typeface="+mj-lt"/>
              <a:buAutoNum type="arabicPeriod" startAt="3"/>
            </a:pPr>
            <a:endParaRPr lang="en-US" sz="1200" dirty="0"/>
          </a:p>
          <a:p>
            <a:pPr marL="339725" indent="-339725">
              <a:buFont typeface="+mj-lt"/>
              <a:buAutoNum type="arabicPeriod" startAt="3"/>
            </a:pPr>
            <a:r>
              <a:rPr lang="en-US" i="1" dirty="0" smtClean="0"/>
              <a:t>Move glucose into the liver, fat and muscle</a:t>
            </a:r>
            <a:r>
              <a:rPr lang="en-US" dirty="0" smtClean="0"/>
              <a:t>. The muscles are able to take up lots of glucose, so move more glucose into the muscles.</a:t>
            </a:r>
          </a:p>
          <a:p>
            <a:pPr marL="339725" indent="-339725">
              <a:buFont typeface="+mj-lt"/>
              <a:buAutoNum type="arabicPeriod" startAt="3"/>
            </a:pPr>
            <a:endParaRPr lang="en-US" sz="1200" dirty="0"/>
          </a:p>
          <a:p>
            <a:pPr marL="339725" indent="-339725">
              <a:buFont typeface="+mj-lt"/>
              <a:buAutoNum type="arabicPeriod" startAt="3"/>
            </a:pPr>
            <a:r>
              <a:rPr lang="en-US" dirty="0" smtClean="0"/>
              <a:t>Don’t forget to feed the brain! Without insulin receptors, glucose can move freely into the brain.</a:t>
            </a:r>
            <a:r>
              <a:rPr lang="en-US" i="1" dirty="0"/>
              <a:t> Give the brain one glucose</a:t>
            </a:r>
            <a:r>
              <a:rPr lang="en-US" dirty="0"/>
              <a:t>. </a:t>
            </a:r>
            <a:endParaRPr lang="en-US" dirty="0" smtClean="0"/>
          </a:p>
          <a:p>
            <a:pPr marL="339725" indent="-339725">
              <a:buFont typeface="+mj-lt"/>
              <a:buAutoNum type="arabicPeriod" startAt="3"/>
            </a:pPr>
            <a:endParaRPr lang="en-US" sz="1200" dirty="0"/>
          </a:p>
        </p:txBody>
      </p:sp>
      <p:sp>
        <p:nvSpPr>
          <p:cNvPr id="2" name="TextBox 1"/>
          <p:cNvSpPr txBox="1"/>
          <p:nvPr/>
        </p:nvSpPr>
        <p:spPr>
          <a:xfrm>
            <a:off x="671213" y="1117418"/>
            <a:ext cx="7853809" cy="677108"/>
          </a:xfrm>
          <a:prstGeom prst="rect">
            <a:avLst/>
          </a:prstGeom>
          <a:noFill/>
        </p:spPr>
        <p:txBody>
          <a:bodyPr wrap="square" rtlCol="0">
            <a:spAutoFit/>
          </a:bodyPr>
          <a:lstStyle/>
          <a:p>
            <a:r>
              <a:rPr lang="en-US" b="1" dirty="0" smtClean="0"/>
              <a:t>SCENARIO ONE</a:t>
            </a:r>
          </a:p>
          <a:p>
            <a:r>
              <a:rPr lang="en-US" dirty="0" smtClean="0"/>
              <a:t>You have just eaten a meal of pancakes and maple syrup. What happens?</a:t>
            </a:r>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316734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671212" y="1995953"/>
            <a:ext cx="8398359" cy="2877711"/>
          </a:xfrm>
          <a:prstGeom prst="rect">
            <a:avLst/>
          </a:prstGeom>
          <a:noFill/>
        </p:spPr>
        <p:txBody>
          <a:bodyPr wrap="square" rtlCol="0">
            <a:spAutoFit/>
          </a:bodyPr>
          <a:lstStyle/>
          <a:p>
            <a:pPr marL="341313" indent="-341313">
              <a:buFont typeface="+mj-lt"/>
              <a:buAutoNum type="arabicPeriod" startAt="7"/>
            </a:pPr>
            <a:r>
              <a:rPr lang="en-US" i="1" dirty="0" smtClean="0"/>
              <a:t>Continue moving </a:t>
            </a:r>
            <a:r>
              <a:rPr lang="en-US" i="1" dirty="0"/>
              <a:t>glucose into organs until blood glucose is back to the normal level </a:t>
            </a:r>
            <a:r>
              <a:rPr lang="en-US" dirty="0"/>
              <a:t>(3 glucose remain on the balance). </a:t>
            </a:r>
          </a:p>
          <a:p>
            <a:pPr marL="457200" indent="-457200">
              <a:buFont typeface="+mj-lt"/>
              <a:buAutoNum type="arabicPeriod" startAt="7"/>
            </a:pPr>
            <a:endParaRPr lang="en-US" sz="1200" dirty="0"/>
          </a:p>
          <a:p>
            <a:pPr marL="338138" indent="-338138">
              <a:buFont typeface="+mj-lt"/>
              <a:buAutoNum type="arabicPeriod" startAt="7"/>
            </a:pPr>
            <a:r>
              <a:rPr lang="en-US" i="1" dirty="0" smtClean="0"/>
              <a:t>Arrange the glucose in the muscle and liver into chains to represent stored glucose in the form of glycogen</a:t>
            </a:r>
            <a:r>
              <a:rPr lang="en-US" dirty="0" smtClean="0"/>
              <a:t>.</a:t>
            </a:r>
          </a:p>
          <a:p>
            <a:endParaRPr lang="en-US" sz="1200" dirty="0" smtClean="0"/>
          </a:p>
          <a:p>
            <a:pPr marL="341313" indent="-341313">
              <a:buFont typeface="+mj-lt"/>
              <a:buAutoNum type="arabicPeriod" startAt="9"/>
            </a:pPr>
            <a:r>
              <a:rPr lang="en-US" dirty="0" smtClean="0"/>
              <a:t>Once glucose in the blood is decreased, </a:t>
            </a:r>
            <a:r>
              <a:rPr lang="en-US" i="1" dirty="0" smtClean="0">
                <a:solidFill>
                  <a:srgbClr val="F6960A"/>
                </a:solidFill>
              </a:rPr>
              <a:t>insulin</a:t>
            </a:r>
            <a:r>
              <a:rPr lang="en-US" i="1" dirty="0" smtClean="0"/>
              <a:t> can be removed from the receptors</a:t>
            </a:r>
            <a:r>
              <a:rPr lang="en-US" dirty="0" smtClean="0"/>
              <a:t>. </a:t>
            </a:r>
          </a:p>
          <a:p>
            <a:pPr marL="338138" indent="-338138">
              <a:buFont typeface="+mj-lt"/>
              <a:buAutoNum type="arabicPeriod" startAt="9"/>
            </a:pPr>
            <a:endParaRPr lang="en-US" sz="1200" dirty="0" smtClean="0"/>
          </a:p>
          <a:p>
            <a:pPr marL="338138" indent="-338138">
              <a:buFont typeface="+mj-lt"/>
              <a:buAutoNum type="arabicPeriod" startAt="9"/>
            </a:pPr>
            <a:r>
              <a:rPr lang="en-US" dirty="0" smtClean="0"/>
              <a:t>This is the end of Scenario One. Keep your board as it is to begin Scenario Two.</a:t>
            </a:r>
            <a:endParaRPr lang="en-US" dirty="0"/>
          </a:p>
          <a:p>
            <a:pPr marL="457200" indent="-457200">
              <a:buFont typeface="+mj-lt"/>
              <a:buAutoNum type="arabicPeriod" startAt="2"/>
            </a:pPr>
            <a:endParaRPr lang="en-US" sz="1200" dirty="0" smtClean="0"/>
          </a:p>
        </p:txBody>
      </p:sp>
      <p:sp>
        <p:nvSpPr>
          <p:cNvPr id="2" name="TextBox 1"/>
          <p:cNvSpPr txBox="1"/>
          <p:nvPr/>
        </p:nvSpPr>
        <p:spPr>
          <a:xfrm>
            <a:off x="671213" y="1117418"/>
            <a:ext cx="7853809" cy="677108"/>
          </a:xfrm>
          <a:prstGeom prst="rect">
            <a:avLst/>
          </a:prstGeom>
          <a:noFill/>
        </p:spPr>
        <p:txBody>
          <a:bodyPr wrap="square" rtlCol="0">
            <a:spAutoFit/>
          </a:bodyPr>
          <a:lstStyle/>
          <a:p>
            <a:r>
              <a:rPr lang="en-US" b="1" dirty="0" smtClean="0"/>
              <a:t>SCENARIO ONE, continued</a:t>
            </a:r>
          </a:p>
          <a:p>
            <a:r>
              <a:rPr lang="en-US" dirty="0" smtClean="0"/>
              <a:t>You have just eaten a meal of pancakes and maple syrup. What happens?</a:t>
            </a:r>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390003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671213" y="1939180"/>
            <a:ext cx="7962424" cy="4632037"/>
          </a:xfrm>
          <a:prstGeom prst="rect">
            <a:avLst/>
          </a:prstGeom>
          <a:noFill/>
        </p:spPr>
        <p:txBody>
          <a:bodyPr wrap="square" rtlCol="0">
            <a:spAutoFit/>
          </a:bodyPr>
          <a:lstStyle/>
          <a:p>
            <a:pPr marL="457200" indent="-457200">
              <a:buFont typeface="+mj-lt"/>
              <a:buAutoNum type="arabicPeriod"/>
            </a:pPr>
            <a:r>
              <a:rPr lang="en-US" dirty="0" smtClean="0"/>
              <a:t>Your brain is hungry! </a:t>
            </a:r>
            <a:r>
              <a:rPr lang="en-US" i="1" dirty="0" smtClean="0"/>
              <a:t>Feed it one glucose from the pan on the balance, and move the balance accordingly.</a:t>
            </a:r>
            <a:endParaRPr lang="en-US" i="1" dirty="0"/>
          </a:p>
          <a:p>
            <a:pPr marL="457200"/>
            <a:r>
              <a:rPr lang="en-US" dirty="0" smtClean="0"/>
              <a:t>What happens to the blood glucose level? </a:t>
            </a:r>
          </a:p>
          <a:p>
            <a:pPr marL="457200"/>
            <a:r>
              <a:rPr lang="en-US" dirty="0" smtClean="0"/>
              <a:t>How does your </a:t>
            </a:r>
            <a:r>
              <a:rPr lang="en-US" dirty="0" smtClean="0">
                <a:solidFill>
                  <a:schemeClr val="accent1">
                    <a:lumMod val="75000"/>
                  </a:schemeClr>
                </a:solidFill>
              </a:rPr>
              <a:t>pancreas</a:t>
            </a:r>
            <a:r>
              <a:rPr lang="en-US" dirty="0" smtClean="0"/>
              <a:t> respond?</a:t>
            </a:r>
          </a:p>
          <a:p>
            <a:pPr marL="457200"/>
            <a:endParaRPr lang="en-US" sz="1200" dirty="0"/>
          </a:p>
          <a:p>
            <a:pPr marL="461963" indent="-461963">
              <a:buFont typeface="+mj-lt"/>
              <a:buAutoNum type="arabicPeriod" startAt="2"/>
            </a:pPr>
            <a:r>
              <a:rPr lang="en-US" i="1" dirty="0" smtClean="0"/>
              <a:t>Release </a:t>
            </a:r>
            <a:r>
              <a:rPr lang="en-US" i="1" dirty="0"/>
              <a:t>5 </a:t>
            </a:r>
            <a:r>
              <a:rPr lang="en-US" i="1" dirty="0">
                <a:solidFill>
                  <a:srgbClr val="F6960A"/>
                </a:solidFill>
              </a:rPr>
              <a:t>glucagon</a:t>
            </a:r>
            <a:r>
              <a:rPr lang="en-US" i="1" dirty="0"/>
              <a:t> into the blood </a:t>
            </a:r>
            <a:r>
              <a:rPr lang="en-US" i="1" dirty="0" smtClean="0"/>
              <a:t>stream.</a:t>
            </a:r>
          </a:p>
          <a:p>
            <a:r>
              <a:rPr lang="en-US" sz="1200" dirty="0" smtClean="0"/>
              <a:t>	</a:t>
            </a:r>
          </a:p>
          <a:p>
            <a:pPr marL="457200" indent="-457200">
              <a:buFont typeface="+mj-lt"/>
              <a:buAutoNum type="arabicPeriod" startAt="3"/>
            </a:pPr>
            <a:r>
              <a:rPr lang="en-US" i="1" dirty="0" smtClean="0"/>
              <a:t>Place a </a:t>
            </a:r>
            <a:r>
              <a:rPr lang="en-US" i="1" dirty="0" smtClean="0">
                <a:solidFill>
                  <a:srgbClr val="F6960A"/>
                </a:solidFill>
              </a:rPr>
              <a:t>glucagon</a:t>
            </a:r>
            <a:r>
              <a:rPr lang="en-US" i="1" dirty="0" smtClean="0"/>
              <a:t> on its receptor on the liver. </a:t>
            </a:r>
            <a:r>
              <a:rPr lang="en-US" dirty="0"/>
              <a:t>The </a:t>
            </a:r>
            <a:r>
              <a:rPr lang="en-US" dirty="0" smtClean="0">
                <a:solidFill>
                  <a:srgbClr val="F6960A"/>
                </a:solidFill>
              </a:rPr>
              <a:t>glucagon</a:t>
            </a:r>
            <a:r>
              <a:rPr lang="en-US" dirty="0" smtClean="0"/>
              <a:t>/receptor </a:t>
            </a:r>
            <a:r>
              <a:rPr lang="en-US" dirty="0"/>
              <a:t>combination </a:t>
            </a:r>
            <a:r>
              <a:rPr lang="en-US" dirty="0" smtClean="0"/>
              <a:t>results in glucose being released from the liver by breaking down glycogen.</a:t>
            </a:r>
            <a:endParaRPr lang="en-US" dirty="0"/>
          </a:p>
          <a:p>
            <a:endParaRPr lang="en-US" sz="1200" dirty="0" smtClean="0"/>
          </a:p>
          <a:p>
            <a:pPr marL="457200" indent="-457200">
              <a:buFont typeface="+mj-lt"/>
              <a:buAutoNum type="arabicPeriod" startAt="4"/>
            </a:pPr>
            <a:r>
              <a:rPr lang="en-US" i="1" dirty="0" smtClean="0"/>
              <a:t>Move 2 glucose out of the liver into the blood stream</a:t>
            </a:r>
            <a:r>
              <a:rPr lang="en-US" dirty="0" smtClean="0"/>
              <a:t>.</a:t>
            </a:r>
          </a:p>
          <a:p>
            <a:pPr marL="457200" indent="-457200">
              <a:buFont typeface="+mj-lt"/>
              <a:buAutoNum type="arabicPeriod" startAt="4"/>
            </a:pPr>
            <a:endParaRPr lang="en-US" sz="1200" dirty="0" smtClean="0"/>
          </a:p>
          <a:p>
            <a:pPr marL="457200" indent="-457200">
              <a:buFont typeface="+mj-lt"/>
              <a:buAutoNum type="arabicPeriod" startAt="4"/>
            </a:pPr>
            <a:r>
              <a:rPr lang="en-US" dirty="0" smtClean="0"/>
              <a:t>Your brain needs energy again</a:t>
            </a:r>
            <a:r>
              <a:rPr lang="en-US" dirty="0"/>
              <a:t>.</a:t>
            </a:r>
            <a:r>
              <a:rPr lang="en-US" dirty="0" smtClean="0"/>
              <a:t> </a:t>
            </a:r>
            <a:r>
              <a:rPr lang="en-US" i="1" dirty="0"/>
              <a:t>G</a:t>
            </a:r>
            <a:r>
              <a:rPr lang="en-US" i="1" dirty="0" smtClean="0"/>
              <a:t>ive it another glucose</a:t>
            </a:r>
            <a:r>
              <a:rPr lang="en-US" dirty="0" smtClean="0"/>
              <a:t>.</a:t>
            </a:r>
          </a:p>
          <a:p>
            <a:pPr marL="457200" indent="-457200">
              <a:buFont typeface="+mj-lt"/>
              <a:buAutoNum type="arabicPeriod" startAt="4"/>
            </a:pPr>
            <a:endParaRPr lang="en-US" sz="1200" dirty="0" smtClean="0"/>
          </a:p>
          <a:p>
            <a:pPr marL="457200" indent="-457200">
              <a:buFont typeface="+mj-lt"/>
              <a:buAutoNum type="arabicPeriod" startAt="4"/>
            </a:pPr>
            <a:r>
              <a:rPr lang="en-US" dirty="0" smtClean="0"/>
              <a:t>End of scenario two. You may clear your board.</a:t>
            </a:r>
          </a:p>
          <a:p>
            <a:endParaRPr lang="en-US" dirty="0" smtClean="0"/>
          </a:p>
        </p:txBody>
      </p:sp>
      <p:sp>
        <p:nvSpPr>
          <p:cNvPr id="2" name="TextBox 1"/>
          <p:cNvSpPr txBox="1"/>
          <p:nvPr/>
        </p:nvSpPr>
        <p:spPr>
          <a:xfrm>
            <a:off x="671213" y="1117418"/>
            <a:ext cx="7452061" cy="677108"/>
          </a:xfrm>
          <a:prstGeom prst="rect">
            <a:avLst/>
          </a:prstGeom>
          <a:noFill/>
        </p:spPr>
        <p:txBody>
          <a:bodyPr wrap="square" rtlCol="0">
            <a:spAutoFit/>
          </a:bodyPr>
          <a:lstStyle/>
          <a:p>
            <a:r>
              <a:rPr lang="en-US" b="1" dirty="0" smtClean="0"/>
              <a:t>SCENARIO TWO</a:t>
            </a:r>
          </a:p>
          <a:p>
            <a:r>
              <a:rPr lang="en-US" dirty="0" smtClean="0"/>
              <a:t>You’ve been sitting in school and haven’t eaten in hours! What happens?</a:t>
            </a:r>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425666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grpSp>
        <p:nvGrpSpPr>
          <p:cNvPr id="28" name="Group 27"/>
          <p:cNvGrpSpPr/>
          <p:nvPr/>
        </p:nvGrpSpPr>
        <p:grpSpPr>
          <a:xfrm>
            <a:off x="1332003" y="1334792"/>
            <a:ext cx="6194208" cy="4540228"/>
            <a:chOff x="1486751" y="1334792"/>
            <a:chExt cx="6194208" cy="4540228"/>
          </a:xfrm>
        </p:grpSpPr>
        <p:sp>
          <p:nvSpPr>
            <p:cNvPr id="24" name="TextBox 23"/>
            <p:cNvSpPr txBox="1"/>
            <p:nvPr/>
          </p:nvSpPr>
          <p:spPr>
            <a:xfrm>
              <a:off x="3176069" y="1334792"/>
              <a:ext cx="764206" cy="384721"/>
            </a:xfrm>
            <a:prstGeom prst="rect">
              <a:avLst/>
            </a:prstGeom>
            <a:noFill/>
          </p:spPr>
          <p:txBody>
            <a:bodyPr wrap="square" rtlCol="0">
              <a:spAutoFit/>
            </a:bodyPr>
            <a:lstStyle/>
            <a:p>
              <a:r>
                <a:rPr lang="en-US" dirty="0" smtClean="0">
                  <a:solidFill>
                    <a:schemeClr val="accent2"/>
                  </a:solidFill>
                </a:rPr>
                <a:t>meal</a:t>
              </a:r>
              <a:endParaRPr lang="en-US" dirty="0">
                <a:solidFill>
                  <a:schemeClr val="accent2"/>
                </a:solidFill>
              </a:endParaRPr>
            </a:p>
          </p:txBody>
        </p:sp>
        <p:grpSp>
          <p:nvGrpSpPr>
            <p:cNvPr id="27" name="Group 26"/>
            <p:cNvGrpSpPr/>
            <p:nvPr/>
          </p:nvGrpSpPr>
          <p:grpSpPr>
            <a:xfrm>
              <a:off x="1486751" y="1758462"/>
              <a:ext cx="6194208" cy="4116558"/>
              <a:chOff x="684894" y="1758462"/>
              <a:chExt cx="6194208" cy="4116558"/>
            </a:xfrm>
          </p:grpSpPr>
          <p:cxnSp>
            <p:nvCxnSpPr>
              <p:cNvPr id="4" name="Straight Connector 3"/>
              <p:cNvCxnSpPr/>
              <p:nvPr/>
            </p:nvCxnSpPr>
            <p:spPr>
              <a:xfrm>
                <a:off x="1589649" y="1758462"/>
                <a:ext cx="0" cy="336217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1589651" y="5120640"/>
                <a:ext cx="5289451" cy="0"/>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245002" y="5490299"/>
                <a:ext cx="3634100" cy="384721"/>
              </a:xfrm>
              <a:prstGeom prst="rect">
                <a:avLst/>
              </a:prstGeom>
              <a:noFill/>
            </p:spPr>
            <p:txBody>
              <a:bodyPr wrap="square" rtlCol="0">
                <a:spAutoFit/>
              </a:bodyPr>
              <a:lstStyle/>
              <a:p>
                <a:r>
                  <a:rPr lang="en-US" dirty="0" smtClean="0"/>
                  <a:t>Time in minutes</a:t>
                </a:r>
                <a:endParaRPr lang="en-US" dirty="0"/>
              </a:p>
            </p:txBody>
          </p:sp>
          <p:sp>
            <p:nvSpPr>
              <p:cNvPr id="13" name="TextBox 12"/>
              <p:cNvSpPr txBox="1"/>
              <p:nvPr/>
            </p:nvSpPr>
            <p:spPr>
              <a:xfrm>
                <a:off x="684894" y="1978267"/>
                <a:ext cx="477054" cy="2954215"/>
              </a:xfrm>
              <a:prstGeom prst="rect">
                <a:avLst/>
              </a:prstGeom>
              <a:noFill/>
            </p:spPr>
            <p:txBody>
              <a:bodyPr vert="vert270" wrap="square" rtlCol="0">
                <a:spAutoFit/>
              </a:bodyPr>
              <a:lstStyle/>
              <a:p>
                <a:r>
                  <a:rPr lang="en-US" dirty="0" smtClean="0"/>
                  <a:t>Blood glucose levels, mg/dL</a:t>
                </a:r>
                <a:endParaRPr lang="en-US" dirty="0"/>
              </a:p>
            </p:txBody>
          </p:sp>
          <p:sp>
            <p:nvSpPr>
              <p:cNvPr id="14" name="TextBox 13"/>
              <p:cNvSpPr txBox="1"/>
              <p:nvPr/>
            </p:nvSpPr>
            <p:spPr>
              <a:xfrm>
                <a:off x="1623658" y="5157070"/>
                <a:ext cx="548640" cy="384721"/>
              </a:xfrm>
              <a:prstGeom prst="rect">
                <a:avLst/>
              </a:prstGeom>
              <a:noFill/>
            </p:spPr>
            <p:txBody>
              <a:bodyPr wrap="square" rtlCol="0">
                <a:spAutoFit/>
              </a:bodyPr>
              <a:lstStyle/>
              <a:p>
                <a:r>
                  <a:rPr lang="en-US" dirty="0" smtClean="0"/>
                  <a:t>-60</a:t>
                </a:r>
                <a:endParaRPr lang="en-US" dirty="0"/>
              </a:p>
            </p:txBody>
          </p:sp>
          <p:sp>
            <p:nvSpPr>
              <p:cNvPr id="16" name="TextBox 15"/>
              <p:cNvSpPr txBox="1"/>
              <p:nvPr/>
            </p:nvSpPr>
            <p:spPr>
              <a:xfrm>
                <a:off x="2583905" y="5139347"/>
                <a:ext cx="548640" cy="384721"/>
              </a:xfrm>
              <a:prstGeom prst="rect">
                <a:avLst/>
              </a:prstGeom>
              <a:noFill/>
            </p:spPr>
            <p:txBody>
              <a:bodyPr wrap="square" rtlCol="0">
                <a:spAutoFit/>
              </a:bodyPr>
              <a:lstStyle/>
              <a:p>
                <a:r>
                  <a:rPr lang="en-US" dirty="0" smtClean="0"/>
                  <a:t>0</a:t>
                </a:r>
                <a:endParaRPr lang="en-US" dirty="0"/>
              </a:p>
            </p:txBody>
          </p:sp>
          <p:sp>
            <p:nvSpPr>
              <p:cNvPr id="17" name="TextBox 16"/>
              <p:cNvSpPr txBox="1"/>
              <p:nvPr/>
            </p:nvSpPr>
            <p:spPr>
              <a:xfrm>
                <a:off x="3447146" y="5158000"/>
                <a:ext cx="548640" cy="384721"/>
              </a:xfrm>
              <a:prstGeom prst="rect">
                <a:avLst/>
              </a:prstGeom>
              <a:noFill/>
            </p:spPr>
            <p:txBody>
              <a:bodyPr wrap="square" rtlCol="0">
                <a:spAutoFit/>
              </a:bodyPr>
              <a:lstStyle/>
              <a:p>
                <a:r>
                  <a:rPr lang="en-US" dirty="0" smtClean="0"/>
                  <a:t>60</a:t>
                </a:r>
                <a:endParaRPr lang="en-US" dirty="0"/>
              </a:p>
            </p:txBody>
          </p:sp>
          <p:sp>
            <p:nvSpPr>
              <p:cNvPr id="18" name="TextBox 17"/>
              <p:cNvSpPr txBox="1"/>
              <p:nvPr/>
            </p:nvSpPr>
            <p:spPr>
              <a:xfrm>
                <a:off x="4329606" y="5138300"/>
                <a:ext cx="663645" cy="384721"/>
              </a:xfrm>
              <a:prstGeom prst="rect">
                <a:avLst/>
              </a:prstGeom>
              <a:noFill/>
            </p:spPr>
            <p:txBody>
              <a:bodyPr wrap="square" rtlCol="0">
                <a:spAutoFit/>
              </a:bodyPr>
              <a:lstStyle/>
              <a:p>
                <a:r>
                  <a:rPr lang="en-US" dirty="0" smtClean="0"/>
                  <a:t>120</a:t>
                </a:r>
                <a:endParaRPr lang="en-US" dirty="0"/>
              </a:p>
            </p:txBody>
          </p:sp>
          <p:sp>
            <p:nvSpPr>
              <p:cNvPr id="19" name="TextBox 18"/>
              <p:cNvSpPr txBox="1"/>
              <p:nvPr/>
            </p:nvSpPr>
            <p:spPr>
              <a:xfrm>
                <a:off x="5219022" y="5139346"/>
                <a:ext cx="663645" cy="384721"/>
              </a:xfrm>
              <a:prstGeom prst="rect">
                <a:avLst/>
              </a:prstGeom>
              <a:noFill/>
            </p:spPr>
            <p:txBody>
              <a:bodyPr wrap="square" rtlCol="0">
                <a:spAutoFit/>
              </a:bodyPr>
              <a:lstStyle/>
              <a:p>
                <a:r>
                  <a:rPr lang="en-US" dirty="0" smtClean="0"/>
                  <a:t>180</a:t>
                </a:r>
                <a:endParaRPr lang="en-US" dirty="0"/>
              </a:p>
            </p:txBody>
          </p:sp>
          <p:sp>
            <p:nvSpPr>
              <p:cNvPr id="20" name="TextBox 19"/>
              <p:cNvSpPr txBox="1"/>
              <p:nvPr/>
            </p:nvSpPr>
            <p:spPr>
              <a:xfrm>
                <a:off x="6160027" y="5113873"/>
                <a:ext cx="663645" cy="384721"/>
              </a:xfrm>
              <a:prstGeom prst="rect">
                <a:avLst/>
              </a:prstGeom>
              <a:noFill/>
            </p:spPr>
            <p:txBody>
              <a:bodyPr wrap="square" rtlCol="0">
                <a:spAutoFit/>
              </a:bodyPr>
              <a:lstStyle/>
              <a:p>
                <a:r>
                  <a:rPr lang="en-US" dirty="0" smtClean="0"/>
                  <a:t>240</a:t>
                </a:r>
                <a:endParaRPr lang="en-US" dirty="0"/>
              </a:p>
            </p:txBody>
          </p:sp>
          <p:cxnSp>
            <p:nvCxnSpPr>
              <p:cNvPr id="23" name="Straight Connector 22"/>
              <p:cNvCxnSpPr/>
              <p:nvPr/>
            </p:nvCxnSpPr>
            <p:spPr>
              <a:xfrm flipV="1">
                <a:off x="2743200" y="1758462"/>
                <a:ext cx="0" cy="3355411"/>
              </a:xfrm>
              <a:prstGeom prst="line">
                <a:avLst/>
              </a:prstGeom>
              <a:ln/>
            </p:spPr>
            <p:style>
              <a:lnRef idx="1">
                <a:schemeClr val="accent2"/>
              </a:lnRef>
              <a:fillRef idx="0">
                <a:schemeClr val="accent2"/>
              </a:fillRef>
              <a:effectRef idx="0">
                <a:schemeClr val="accent2"/>
              </a:effectRef>
              <a:fontRef idx="minor">
                <a:schemeClr val="tx1"/>
              </a:fontRef>
            </p:style>
          </p:cxnSp>
          <p:sp>
            <p:nvSpPr>
              <p:cNvPr id="25" name="TextBox 24"/>
              <p:cNvSpPr txBox="1"/>
              <p:nvPr/>
            </p:nvSpPr>
            <p:spPr>
              <a:xfrm rot="5400000">
                <a:off x="1200968" y="3073501"/>
                <a:ext cx="400110" cy="376102"/>
              </a:xfrm>
              <a:prstGeom prst="rect">
                <a:avLst/>
              </a:prstGeom>
              <a:noFill/>
            </p:spPr>
            <p:txBody>
              <a:bodyPr vert="vert270" wrap="square" rtlCol="0">
                <a:spAutoFit/>
              </a:bodyPr>
              <a:lstStyle/>
              <a:p>
                <a:r>
                  <a:rPr lang="en-US" sz="1400" dirty="0" smtClean="0"/>
                  <a:t> 80 </a:t>
                </a:r>
                <a:endParaRPr lang="en-US" sz="1400" dirty="0"/>
              </a:p>
            </p:txBody>
          </p:sp>
          <p:sp>
            <p:nvSpPr>
              <p:cNvPr id="26" name="Freeform 25"/>
              <p:cNvSpPr/>
              <p:nvPr/>
            </p:nvSpPr>
            <p:spPr>
              <a:xfrm>
                <a:off x="1757292" y="2202019"/>
                <a:ext cx="4680901" cy="1129825"/>
              </a:xfrm>
              <a:custGeom>
                <a:avLst/>
                <a:gdLst>
                  <a:gd name="connsiteX0" fmla="*/ 0 w 4680901"/>
                  <a:gd name="connsiteY0" fmla="*/ 902035 h 1129825"/>
                  <a:gd name="connsiteX1" fmla="*/ 450166 w 4680901"/>
                  <a:gd name="connsiteY1" fmla="*/ 986441 h 1129825"/>
                  <a:gd name="connsiteX2" fmla="*/ 1012874 w 4680901"/>
                  <a:gd name="connsiteY2" fmla="*/ 1113050 h 1129825"/>
                  <a:gd name="connsiteX3" fmla="*/ 1266093 w 4680901"/>
                  <a:gd name="connsiteY3" fmla="*/ 972373 h 1129825"/>
                  <a:gd name="connsiteX4" fmla="*/ 1575582 w 4680901"/>
                  <a:gd name="connsiteY4" fmla="*/ 367462 h 1129825"/>
                  <a:gd name="connsiteX5" fmla="*/ 1842868 w 4680901"/>
                  <a:gd name="connsiteY5" fmla="*/ 1702 h 1129825"/>
                  <a:gd name="connsiteX6" fmla="*/ 2053883 w 4680901"/>
                  <a:gd name="connsiteY6" fmla="*/ 240853 h 1129825"/>
                  <a:gd name="connsiteX7" fmla="*/ 2391508 w 4680901"/>
                  <a:gd name="connsiteY7" fmla="*/ 480004 h 1129825"/>
                  <a:gd name="connsiteX8" fmla="*/ 2757268 w 4680901"/>
                  <a:gd name="connsiteY8" fmla="*/ 761358 h 1129825"/>
                  <a:gd name="connsiteX9" fmla="*/ 3094893 w 4680901"/>
                  <a:gd name="connsiteY9" fmla="*/ 831696 h 1129825"/>
                  <a:gd name="connsiteX10" fmla="*/ 3502856 w 4680901"/>
                  <a:gd name="connsiteY10" fmla="*/ 902035 h 1129825"/>
                  <a:gd name="connsiteX11" fmla="*/ 3924886 w 4680901"/>
                  <a:gd name="connsiteY11" fmla="*/ 972373 h 1129825"/>
                  <a:gd name="connsiteX12" fmla="*/ 4318782 w 4680901"/>
                  <a:gd name="connsiteY12" fmla="*/ 1098982 h 1129825"/>
                  <a:gd name="connsiteX13" fmla="*/ 4656406 w 4680901"/>
                  <a:gd name="connsiteY13" fmla="*/ 1127118 h 1129825"/>
                  <a:gd name="connsiteX14" fmla="*/ 4628271 w 4680901"/>
                  <a:gd name="connsiteY14" fmla="*/ 1127118 h 112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0901" h="1129825">
                    <a:moveTo>
                      <a:pt x="0" y="902035"/>
                    </a:moveTo>
                    <a:cubicBezTo>
                      <a:pt x="140677" y="926653"/>
                      <a:pt x="281354" y="951272"/>
                      <a:pt x="450166" y="986441"/>
                    </a:cubicBezTo>
                    <a:cubicBezTo>
                      <a:pt x="618978" y="1021610"/>
                      <a:pt x="876886" y="1115395"/>
                      <a:pt x="1012874" y="1113050"/>
                    </a:cubicBezTo>
                    <a:cubicBezTo>
                      <a:pt x="1148862" y="1110705"/>
                      <a:pt x="1172308" y="1096638"/>
                      <a:pt x="1266093" y="972373"/>
                    </a:cubicBezTo>
                    <a:cubicBezTo>
                      <a:pt x="1359878" y="848108"/>
                      <a:pt x="1479453" y="529240"/>
                      <a:pt x="1575582" y="367462"/>
                    </a:cubicBezTo>
                    <a:cubicBezTo>
                      <a:pt x="1671711" y="205683"/>
                      <a:pt x="1763151" y="22803"/>
                      <a:pt x="1842868" y="1702"/>
                    </a:cubicBezTo>
                    <a:cubicBezTo>
                      <a:pt x="1922585" y="-19400"/>
                      <a:pt x="1962443" y="161136"/>
                      <a:pt x="2053883" y="240853"/>
                    </a:cubicBezTo>
                    <a:cubicBezTo>
                      <a:pt x="2145323" y="320570"/>
                      <a:pt x="2274277" y="393253"/>
                      <a:pt x="2391508" y="480004"/>
                    </a:cubicBezTo>
                    <a:cubicBezTo>
                      <a:pt x="2508739" y="566755"/>
                      <a:pt x="2640037" y="702743"/>
                      <a:pt x="2757268" y="761358"/>
                    </a:cubicBezTo>
                    <a:cubicBezTo>
                      <a:pt x="2874499" y="819973"/>
                      <a:pt x="2970628" y="808250"/>
                      <a:pt x="3094893" y="831696"/>
                    </a:cubicBezTo>
                    <a:cubicBezTo>
                      <a:pt x="3219158" y="855142"/>
                      <a:pt x="3502856" y="902035"/>
                      <a:pt x="3502856" y="902035"/>
                    </a:cubicBezTo>
                    <a:cubicBezTo>
                      <a:pt x="3641188" y="925481"/>
                      <a:pt x="3788898" y="939549"/>
                      <a:pt x="3924886" y="972373"/>
                    </a:cubicBezTo>
                    <a:cubicBezTo>
                      <a:pt x="4060874" y="1005197"/>
                      <a:pt x="4196862" y="1073191"/>
                      <a:pt x="4318782" y="1098982"/>
                    </a:cubicBezTo>
                    <a:cubicBezTo>
                      <a:pt x="4440702" y="1124773"/>
                      <a:pt x="4604825" y="1122429"/>
                      <a:pt x="4656406" y="1127118"/>
                    </a:cubicBezTo>
                    <a:cubicBezTo>
                      <a:pt x="4707987" y="1131807"/>
                      <a:pt x="4668129" y="1129462"/>
                      <a:pt x="4628271" y="1127118"/>
                    </a:cubicBez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sp>
        <p:nvSpPr>
          <p:cNvPr id="29" name="TextBox 28"/>
          <p:cNvSpPr txBox="1"/>
          <p:nvPr/>
        </p:nvSpPr>
        <p:spPr>
          <a:xfrm>
            <a:off x="1332003" y="1719513"/>
            <a:ext cx="477054" cy="3160033"/>
          </a:xfrm>
          <a:prstGeom prst="rect">
            <a:avLst/>
          </a:prstGeom>
          <a:solidFill>
            <a:schemeClr val="bg1"/>
          </a:solidFill>
        </p:spPr>
        <p:txBody>
          <a:bodyPr vert="vert270" wrap="square" rtlCol="0">
            <a:spAutoFit/>
          </a:bodyPr>
          <a:lstStyle/>
          <a:p>
            <a:r>
              <a:rPr lang="en-US" b="1" dirty="0" smtClean="0">
                <a:solidFill>
                  <a:schemeClr val="accent4"/>
                </a:solidFill>
              </a:rPr>
              <a:t>Insulin levels, </a:t>
            </a:r>
            <a:r>
              <a:rPr lang="en-US" b="1" dirty="0" err="1" smtClean="0">
                <a:solidFill>
                  <a:schemeClr val="accent4"/>
                </a:solidFill>
              </a:rPr>
              <a:t>uU</a:t>
            </a:r>
            <a:r>
              <a:rPr lang="en-US" b="1" dirty="0" smtClean="0">
                <a:solidFill>
                  <a:schemeClr val="accent4"/>
                </a:solidFill>
              </a:rPr>
              <a:t>/mL</a:t>
            </a:r>
            <a:endParaRPr lang="en-US" b="1" dirty="0">
              <a:solidFill>
                <a:schemeClr val="accent4"/>
              </a:solidFill>
            </a:endParaRPr>
          </a:p>
        </p:txBody>
      </p:sp>
      <p:sp>
        <p:nvSpPr>
          <p:cNvPr id="31" name="Freeform 30"/>
          <p:cNvSpPr/>
          <p:nvPr/>
        </p:nvSpPr>
        <p:spPr>
          <a:xfrm>
            <a:off x="2482552" y="2230674"/>
            <a:ext cx="4656406" cy="2534639"/>
          </a:xfrm>
          <a:custGeom>
            <a:avLst/>
            <a:gdLst>
              <a:gd name="connsiteX0" fmla="*/ 0 w 4656406"/>
              <a:gd name="connsiteY0" fmla="*/ 2468987 h 2534639"/>
              <a:gd name="connsiteX1" fmla="*/ 450166 w 4656406"/>
              <a:gd name="connsiteY1" fmla="*/ 2483054 h 2534639"/>
              <a:gd name="connsiteX2" fmla="*/ 970671 w 4656406"/>
              <a:gd name="connsiteY2" fmla="*/ 2483054 h 2534639"/>
              <a:gd name="connsiteX3" fmla="*/ 1252025 w 4656406"/>
              <a:gd name="connsiteY3" fmla="*/ 1793737 h 2534639"/>
              <a:gd name="connsiteX4" fmla="*/ 1463040 w 4656406"/>
              <a:gd name="connsiteY4" fmla="*/ 921540 h 2534639"/>
              <a:gd name="connsiteX5" fmla="*/ 1730326 w 4656406"/>
              <a:gd name="connsiteY5" fmla="*/ 91547 h 2534639"/>
              <a:gd name="connsiteX6" fmla="*/ 1800665 w 4656406"/>
              <a:gd name="connsiteY6" fmla="*/ 35276 h 2534639"/>
              <a:gd name="connsiteX7" fmla="*/ 1941342 w 4656406"/>
              <a:gd name="connsiteY7" fmla="*/ 218156 h 2534639"/>
              <a:gd name="connsiteX8" fmla="*/ 2405576 w 4656406"/>
              <a:gd name="connsiteY8" fmla="*/ 654254 h 2534639"/>
              <a:gd name="connsiteX9" fmla="*/ 2560320 w 4656406"/>
              <a:gd name="connsiteY9" fmla="*/ 794931 h 2534639"/>
              <a:gd name="connsiteX10" fmla="*/ 3137096 w 4656406"/>
              <a:gd name="connsiteY10" fmla="*/ 1118488 h 2534639"/>
              <a:gd name="connsiteX11" fmla="*/ 3615397 w 4656406"/>
              <a:gd name="connsiteY11" fmla="*/ 1568654 h 2534639"/>
              <a:gd name="connsiteX12" fmla="*/ 3910819 w 4656406"/>
              <a:gd name="connsiteY12" fmla="*/ 1920347 h 2534639"/>
              <a:gd name="connsiteX13" fmla="*/ 4473526 w 4656406"/>
              <a:gd name="connsiteY13" fmla="*/ 2173565 h 2534639"/>
              <a:gd name="connsiteX14" fmla="*/ 4656406 w 4656406"/>
              <a:gd name="connsiteY14" fmla="*/ 2243904 h 2534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56406" h="2534639">
                <a:moveTo>
                  <a:pt x="0" y="2468987"/>
                </a:moveTo>
                <a:lnTo>
                  <a:pt x="450166" y="2483054"/>
                </a:lnTo>
                <a:cubicBezTo>
                  <a:pt x="611944" y="2485398"/>
                  <a:pt x="837028" y="2597940"/>
                  <a:pt x="970671" y="2483054"/>
                </a:cubicBezTo>
                <a:cubicBezTo>
                  <a:pt x="1104314" y="2368168"/>
                  <a:pt x="1169964" y="2053989"/>
                  <a:pt x="1252025" y="1793737"/>
                </a:cubicBezTo>
                <a:cubicBezTo>
                  <a:pt x="1334086" y="1533485"/>
                  <a:pt x="1383323" y="1205238"/>
                  <a:pt x="1463040" y="921540"/>
                </a:cubicBezTo>
                <a:cubicBezTo>
                  <a:pt x="1542757" y="637842"/>
                  <a:pt x="1674055" y="239258"/>
                  <a:pt x="1730326" y="91547"/>
                </a:cubicBezTo>
                <a:cubicBezTo>
                  <a:pt x="1786597" y="-56164"/>
                  <a:pt x="1765496" y="14174"/>
                  <a:pt x="1800665" y="35276"/>
                </a:cubicBezTo>
                <a:cubicBezTo>
                  <a:pt x="1835834" y="56377"/>
                  <a:pt x="1840524" y="114993"/>
                  <a:pt x="1941342" y="218156"/>
                </a:cubicBezTo>
                <a:cubicBezTo>
                  <a:pt x="2042161" y="321319"/>
                  <a:pt x="2302413" y="558125"/>
                  <a:pt x="2405576" y="654254"/>
                </a:cubicBezTo>
                <a:cubicBezTo>
                  <a:pt x="2508739" y="750383"/>
                  <a:pt x="2438400" y="717559"/>
                  <a:pt x="2560320" y="794931"/>
                </a:cubicBezTo>
                <a:cubicBezTo>
                  <a:pt x="2682240" y="872303"/>
                  <a:pt x="2961250" y="989534"/>
                  <a:pt x="3137096" y="1118488"/>
                </a:cubicBezTo>
                <a:cubicBezTo>
                  <a:pt x="3312942" y="1247442"/>
                  <a:pt x="3486443" y="1435011"/>
                  <a:pt x="3615397" y="1568654"/>
                </a:cubicBezTo>
                <a:cubicBezTo>
                  <a:pt x="3744351" y="1702297"/>
                  <a:pt x="3767797" y="1819528"/>
                  <a:pt x="3910819" y="1920347"/>
                </a:cubicBezTo>
                <a:cubicBezTo>
                  <a:pt x="4053841" y="2021166"/>
                  <a:pt x="4349261" y="2119639"/>
                  <a:pt x="4473526" y="2173565"/>
                </a:cubicBezTo>
                <a:cubicBezTo>
                  <a:pt x="4597791" y="2227491"/>
                  <a:pt x="4627098" y="2235697"/>
                  <a:pt x="4656406" y="2243904"/>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2391508" y="2243886"/>
            <a:ext cx="4721540" cy="1405716"/>
          </a:xfrm>
          <a:custGeom>
            <a:avLst/>
            <a:gdLst>
              <a:gd name="connsiteX0" fmla="*/ 0 w 4721540"/>
              <a:gd name="connsiteY0" fmla="*/ 400840 h 1405716"/>
              <a:gd name="connsiteX1" fmla="*/ 351692 w 4721540"/>
              <a:gd name="connsiteY1" fmla="*/ 485246 h 1405716"/>
              <a:gd name="connsiteX2" fmla="*/ 787790 w 4721540"/>
              <a:gd name="connsiteY2" fmla="*/ 316434 h 1405716"/>
              <a:gd name="connsiteX3" fmla="*/ 984738 w 4721540"/>
              <a:gd name="connsiteY3" fmla="*/ 21012 h 1405716"/>
              <a:gd name="connsiteX4" fmla="*/ 1181686 w 4721540"/>
              <a:gd name="connsiteY4" fmla="*/ 119486 h 1405716"/>
              <a:gd name="connsiteX5" fmla="*/ 1448972 w 4721540"/>
              <a:gd name="connsiteY5" fmla="*/ 879142 h 1405716"/>
              <a:gd name="connsiteX6" fmla="*/ 1659987 w 4721540"/>
              <a:gd name="connsiteY6" fmla="*/ 1019819 h 1405716"/>
              <a:gd name="connsiteX7" fmla="*/ 1927274 w 4721540"/>
              <a:gd name="connsiteY7" fmla="*/ 1033886 h 1405716"/>
              <a:gd name="connsiteX8" fmla="*/ 2504049 w 4721540"/>
              <a:gd name="connsiteY8" fmla="*/ 1188631 h 1405716"/>
              <a:gd name="connsiteX9" fmla="*/ 2743200 w 4721540"/>
              <a:gd name="connsiteY9" fmla="*/ 1216766 h 1405716"/>
              <a:gd name="connsiteX10" fmla="*/ 3094892 w 4721540"/>
              <a:gd name="connsiteY10" fmla="*/ 1160496 h 1405716"/>
              <a:gd name="connsiteX11" fmla="*/ 3545058 w 4721540"/>
              <a:gd name="connsiteY11" fmla="*/ 1062022 h 1405716"/>
              <a:gd name="connsiteX12" fmla="*/ 4009292 w 4721540"/>
              <a:gd name="connsiteY12" fmla="*/ 1174563 h 1405716"/>
              <a:gd name="connsiteX13" fmla="*/ 4417255 w 4721540"/>
              <a:gd name="connsiteY13" fmla="*/ 1399646 h 1405716"/>
              <a:gd name="connsiteX14" fmla="*/ 4684541 w 4721540"/>
              <a:gd name="connsiteY14" fmla="*/ 907277 h 1405716"/>
              <a:gd name="connsiteX15" fmla="*/ 4712677 w 4721540"/>
              <a:gd name="connsiteY15" fmla="*/ 879142 h 1405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21540" h="1405716">
                <a:moveTo>
                  <a:pt x="0" y="400840"/>
                </a:moveTo>
                <a:cubicBezTo>
                  <a:pt x="110197" y="450077"/>
                  <a:pt x="220394" y="499314"/>
                  <a:pt x="351692" y="485246"/>
                </a:cubicBezTo>
                <a:cubicBezTo>
                  <a:pt x="482990" y="471178"/>
                  <a:pt x="682282" y="393806"/>
                  <a:pt x="787790" y="316434"/>
                </a:cubicBezTo>
                <a:cubicBezTo>
                  <a:pt x="893298" y="239062"/>
                  <a:pt x="919089" y="53837"/>
                  <a:pt x="984738" y="21012"/>
                </a:cubicBezTo>
                <a:cubicBezTo>
                  <a:pt x="1050387" y="-11813"/>
                  <a:pt x="1104314" y="-23536"/>
                  <a:pt x="1181686" y="119486"/>
                </a:cubicBezTo>
                <a:cubicBezTo>
                  <a:pt x="1259058" y="262508"/>
                  <a:pt x="1369255" y="729087"/>
                  <a:pt x="1448972" y="879142"/>
                </a:cubicBezTo>
                <a:cubicBezTo>
                  <a:pt x="1528689" y="1029198"/>
                  <a:pt x="1580270" y="994028"/>
                  <a:pt x="1659987" y="1019819"/>
                </a:cubicBezTo>
                <a:cubicBezTo>
                  <a:pt x="1739704" y="1045610"/>
                  <a:pt x="1786597" y="1005751"/>
                  <a:pt x="1927274" y="1033886"/>
                </a:cubicBezTo>
                <a:cubicBezTo>
                  <a:pt x="2067951" y="1062021"/>
                  <a:pt x="2368061" y="1158151"/>
                  <a:pt x="2504049" y="1188631"/>
                </a:cubicBezTo>
                <a:cubicBezTo>
                  <a:pt x="2640037" y="1219111"/>
                  <a:pt x="2644726" y="1221455"/>
                  <a:pt x="2743200" y="1216766"/>
                </a:cubicBezTo>
                <a:cubicBezTo>
                  <a:pt x="2841674" y="1212077"/>
                  <a:pt x="2961249" y="1186287"/>
                  <a:pt x="3094892" y="1160496"/>
                </a:cubicBezTo>
                <a:cubicBezTo>
                  <a:pt x="3228535" y="1134705"/>
                  <a:pt x="3392658" y="1059678"/>
                  <a:pt x="3545058" y="1062022"/>
                </a:cubicBezTo>
                <a:cubicBezTo>
                  <a:pt x="3697458" y="1064367"/>
                  <a:pt x="3863926" y="1118292"/>
                  <a:pt x="4009292" y="1174563"/>
                </a:cubicBezTo>
                <a:cubicBezTo>
                  <a:pt x="4154658" y="1230834"/>
                  <a:pt x="4304714" y="1444194"/>
                  <a:pt x="4417255" y="1399646"/>
                </a:cubicBezTo>
                <a:cubicBezTo>
                  <a:pt x="4529796" y="1355098"/>
                  <a:pt x="4635304" y="994028"/>
                  <a:pt x="4684541" y="907277"/>
                </a:cubicBezTo>
                <a:cubicBezTo>
                  <a:pt x="4733778" y="820526"/>
                  <a:pt x="4723227" y="849834"/>
                  <a:pt x="4712677" y="879142"/>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60131" y="2468255"/>
            <a:ext cx="477054" cy="2405653"/>
          </a:xfrm>
          <a:prstGeom prst="rect">
            <a:avLst/>
          </a:prstGeom>
          <a:solidFill>
            <a:schemeClr val="bg1"/>
          </a:solidFill>
        </p:spPr>
        <p:txBody>
          <a:bodyPr vert="vert270" wrap="square" rtlCol="0">
            <a:spAutoFit/>
          </a:bodyPr>
          <a:lstStyle/>
          <a:p>
            <a:r>
              <a:rPr lang="en-US" b="1" dirty="0" smtClean="0">
                <a:solidFill>
                  <a:schemeClr val="accent1">
                    <a:lumMod val="50000"/>
                  </a:schemeClr>
                </a:solidFill>
              </a:rPr>
              <a:t>Glucagon </a:t>
            </a:r>
            <a:r>
              <a:rPr lang="en-US" b="1" dirty="0" err="1" smtClean="0">
                <a:solidFill>
                  <a:schemeClr val="accent1">
                    <a:lumMod val="50000"/>
                  </a:schemeClr>
                </a:solidFill>
              </a:rPr>
              <a:t>pg</a:t>
            </a:r>
            <a:r>
              <a:rPr lang="en-US" b="1" dirty="0" smtClean="0">
                <a:solidFill>
                  <a:schemeClr val="accent1">
                    <a:lumMod val="50000"/>
                  </a:schemeClr>
                </a:solidFill>
              </a:rPr>
              <a:t>/mL</a:t>
            </a:r>
            <a:endParaRPr lang="en-US" b="1" dirty="0">
              <a:solidFill>
                <a:schemeClr val="accent1">
                  <a:lumMod val="50000"/>
                </a:schemeClr>
              </a:solidFill>
            </a:endParaRPr>
          </a:p>
        </p:txBody>
      </p:sp>
      <p:sp>
        <p:nvSpPr>
          <p:cNvPr id="34" name="TextBox 33"/>
          <p:cNvSpPr txBox="1"/>
          <p:nvPr/>
        </p:nvSpPr>
        <p:spPr>
          <a:xfrm>
            <a:off x="6006905" y="6175717"/>
            <a:ext cx="522871" cy="453683"/>
          </a:xfrm>
          <a:prstGeom prst="rect">
            <a:avLst/>
          </a:prstGeom>
          <a:noFill/>
        </p:spPr>
        <p:txBody>
          <a:bodyPr wrap="square" rtlCol="0">
            <a:spAutoFit/>
          </a:bodyPr>
          <a:lstStyle/>
          <a:p>
            <a:endParaRPr lang="en-US" dirty="0"/>
          </a:p>
        </p:txBody>
      </p:sp>
      <p:sp>
        <p:nvSpPr>
          <p:cNvPr id="35" name="TextBox 34"/>
          <p:cNvSpPr txBox="1"/>
          <p:nvPr/>
        </p:nvSpPr>
        <p:spPr>
          <a:xfrm>
            <a:off x="6006905" y="6207319"/>
            <a:ext cx="3882683" cy="276999"/>
          </a:xfrm>
          <a:prstGeom prst="rect">
            <a:avLst/>
          </a:prstGeom>
          <a:noFill/>
        </p:spPr>
        <p:txBody>
          <a:bodyPr wrap="square" rtlCol="0">
            <a:spAutoFit/>
          </a:bodyPr>
          <a:lstStyle/>
          <a:p>
            <a:r>
              <a:rPr lang="en-US" sz="1200" dirty="0" smtClean="0"/>
              <a:t>Unger, FH. </a:t>
            </a:r>
            <a:r>
              <a:rPr lang="en-US" sz="1200" i="1" dirty="0" smtClean="0"/>
              <a:t>N </a:t>
            </a:r>
            <a:r>
              <a:rPr lang="en-US" sz="1200" i="1" dirty="0" err="1" smtClean="0"/>
              <a:t>Engl</a:t>
            </a:r>
            <a:r>
              <a:rPr lang="en-US" sz="1200" i="1" dirty="0" smtClean="0"/>
              <a:t> J Med. </a:t>
            </a:r>
            <a:r>
              <a:rPr lang="en-US" sz="1200" dirty="0" smtClean="0"/>
              <a:t>1971; 285:443-9</a:t>
            </a:r>
            <a:endParaRPr lang="en-US" sz="1200" dirty="0"/>
          </a:p>
        </p:txBody>
      </p:sp>
      <p:sp>
        <p:nvSpPr>
          <p:cNvPr id="30" name="TextBox 29"/>
          <p:cNvSpPr txBox="1"/>
          <p:nvPr/>
        </p:nvSpPr>
        <p:spPr>
          <a:xfrm rot="5400000">
            <a:off x="1830279" y="2618154"/>
            <a:ext cx="400110" cy="393520"/>
          </a:xfrm>
          <a:prstGeom prst="rect">
            <a:avLst/>
          </a:prstGeom>
          <a:noFill/>
        </p:spPr>
        <p:txBody>
          <a:bodyPr vert="vert270" wrap="square" rtlCol="0">
            <a:spAutoFit/>
          </a:bodyPr>
          <a:lstStyle/>
          <a:p>
            <a:r>
              <a:rPr lang="en-US" sz="1400" dirty="0" smtClean="0"/>
              <a:t>100</a:t>
            </a:r>
            <a:endParaRPr lang="en-US" sz="1400" dirty="0"/>
          </a:p>
        </p:txBody>
      </p:sp>
      <p:sp>
        <p:nvSpPr>
          <p:cNvPr id="36" name="TextBox 35"/>
          <p:cNvSpPr txBox="1"/>
          <p:nvPr/>
        </p:nvSpPr>
        <p:spPr>
          <a:xfrm rot="5400000">
            <a:off x="1837703" y="2168766"/>
            <a:ext cx="400110" cy="395611"/>
          </a:xfrm>
          <a:prstGeom prst="rect">
            <a:avLst/>
          </a:prstGeom>
          <a:noFill/>
        </p:spPr>
        <p:txBody>
          <a:bodyPr vert="vert270" wrap="square" rtlCol="0">
            <a:spAutoFit/>
          </a:bodyPr>
          <a:lstStyle/>
          <a:p>
            <a:r>
              <a:rPr lang="en-US" sz="1400" dirty="0" smtClean="0"/>
              <a:t>120</a:t>
            </a:r>
            <a:endParaRPr lang="en-US" sz="1400" dirty="0"/>
          </a:p>
        </p:txBody>
      </p:sp>
    </p:spTree>
    <p:extLst>
      <p:ext uri="{BB962C8B-B14F-4D97-AF65-F5344CB8AC3E}">
        <p14:creationId xmlns:p14="http://schemas.microsoft.com/office/powerpoint/2010/main" val="275678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0" presetClass="entr" presetSubtype="0" fill="hold" grpId="0" nodeType="with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500"/>
                                        <p:tgtEl>
                                          <p:spTgt spid="3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2"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out of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544604" y="1166602"/>
            <a:ext cx="7839741" cy="3016210"/>
          </a:xfrm>
          <a:prstGeom prst="rect">
            <a:avLst/>
          </a:prstGeom>
          <a:noFill/>
        </p:spPr>
        <p:txBody>
          <a:bodyPr wrap="square" rtlCol="0">
            <a:spAutoFit/>
          </a:bodyPr>
          <a:lstStyle/>
          <a:p>
            <a:r>
              <a:rPr lang="en-US" dirty="0" smtClean="0"/>
              <a:t>So far, everything we’ve seen has been the body’s healthy response to glucose. </a:t>
            </a:r>
          </a:p>
          <a:p>
            <a:endParaRPr lang="en-US" dirty="0"/>
          </a:p>
          <a:p>
            <a:r>
              <a:rPr lang="en-US" dirty="0" smtClean="0"/>
              <a:t>When our bodies are overweight, especially around the middle, our insulin receptors become changed and do not bind insulin as well. This is called </a:t>
            </a:r>
            <a:r>
              <a:rPr lang="en-US" b="1" i="1" dirty="0" smtClean="0"/>
              <a:t>insulin resistance </a:t>
            </a:r>
            <a:r>
              <a:rPr lang="en-US" dirty="0" smtClean="0"/>
              <a:t>and can lead to the development of type 2 diabetes.</a:t>
            </a:r>
          </a:p>
          <a:p>
            <a:endParaRPr lang="en-US" b="1" dirty="0"/>
          </a:p>
          <a:p>
            <a:r>
              <a:rPr lang="en-US" b="1" dirty="0" smtClean="0"/>
              <a:t>SCENARIO THREE</a:t>
            </a:r>
          </a:p>
          <a:p>
            <a:r>
              <a:rPr lang="en-US" dirty="0" smtClean="0"/>
              <a:t>What happens to blood glucose after eating a meal when the body becomes </a:t>
            </a:r>
            <a:r>
              <a:rPr lang="en-US" dirty="0" smtClean="0">
                <a:solidFill>
                  <a:srgbClr val="F6960A"/>
                </a:solidFill>
              </a:rPr>
              <a:t>insulin</a:t>
            </a:r>
            <a:r>
              <a:rPr lang="en-US" dirty="0" smtClean="0"/>
              <a:t> resistant?</a:t>
            </a:r>
          </a:p>
        </p:txBody>
      </p: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
        <p:nvSpPr>
          <p:cNvPr id="12" name="TextBox 11"/>
          <p:cNvSpPr txBox="1"/>
          <p:nvPr/>
        </p:nvSpPr>
        <p:spPr>
          <a:xfrm>
            <a:off x="562761" y="4182812"/>
            <a:ext cx="8398359" cy="2400657"/>
          </a:xfrm>
          <a:prstGeom prst="rect">
            <a:avLst/>
          </a:prstGeom>
          <a:noFill/>
        </p:spPr>
        <p:txBody>
          <a:bodyPr wrap="square" rtlCol="0">
            <a:spAutoFit/>
          </a:bodyPr>
          <a:lstStyle/>
          <a:p>
            <a:pPr marL="339725" indent="-339725">
              <a:buFont typeface="+mj-lt"/>
              <a:buAutoNum type="arabicPeriod"/>
            </a:pPr>
            <a:r>
              <a:rPr lang="en-US" i="1" dirty="0" smtClean="0"/>
              <a:t>Place a small sticky note on each insulin receptor to show that it is insulin resistant.</a:t>
            </a:r>
          </a:p>
          <a:p>
            <a:pPr marL="339725" indent="-339725">
              <a:buFont typeface="+mj-lt"/>
              <a:buAutoNum type="arabicPeriod"/>
            </a:pPr>
            <a:endParaRPr lang="en-US" sz="1200" i="1" dirty="0" smtClean="0"/>
          </a:p>
          <a:p>
            <a:pPr marL="339725" indent="-339725">
              <a:buFont typeface="+mj-lt"/>
              <a:buAutoNum type="arabicPeriod"/>
            </a:pPr>
            <a:r>
              <a:rPr lang="en-US" i="1" dirty="0" smtClean="0"/>
              <a:t>Pour about 15 round pasta pieces into the pan on the balance.</a:t>
            </a:r>
          </a:p>
          <a:p>
            <a:pPr marL="339725" lvl="1"/>
            <a:r>
              <a:rPr lang="en-US" dirty="0" smtClean="0"/>
              <a:t>What does this do to the blood </a:t>
            </a:r>
            <a:r>
              <a:rPr lang="en-US" dirty="0"/>
              <a:t>g</a:t>
            </a:r>
            <a:r>
              <a:rPr lang="en-US" dirty="0" smtClean="0"/>
              <a:t>lucose level? How does the </a:t>
            </a:r>
            <a:r>
              <a:rPr lang="en-US" dirty="0" smtClean="0">
                <a:solidFill>
                  <a:schemeClr val="accent1">
                    <a:lumMod val="75000"/>
                  </a:schemeClr>
                </a:solidFill>
              </a:rPr>
              <a:t>pancreas</a:t>
            </a:r>
            <a:r>
              <a:rPr lang="en-US" dirty="0" smtClean="0"/>
              <a:t> respond?   </a:t>
            </a:r>
          </a:p>
          <a:p>
            <a:pPr marL="339725" lvl="1"/>
            <a:endParaRPr lang="en-US" dirty="0" smtClean="0"/>
          </a:p>
          <a:p>
            <a:pPr marL="347663" lvl="1" indent="-347663">
              <a:buFont typeface="+mj-lt"/>
              <a:buAutoNum type="arabicPeriod" startAt="3"/>
            </a:pPr>
            <a:r>
              <a:rPr lang="en-US" i="1" dirty="0" smtClean="0"/>
              <a:t>Release </a:t>
            </a:r>
            <a:r>
              <a:rPr lang="en-US" i="1" dirty="0"/>
              <a:t>5 </a:t>
            </a:r>
            <a:r>
              <a:rPr lang="en-US" i="1" dirty="0">
                <a:solidFill>
                  <a:srgbClr val="F6960A"/>
                </a:solidFill>
              </a:rPr>
              <a:t>insulin</a:t>
            </a:r>
            <a:r>
              <a:rPr lang="en-US" i="1" dirty="0"/>
              <a:t> into the blood </a:t>
            </a:r>
            <a:r>
              <a:rPr lang="en-US" i="1" dirty="0" smtClean="0"/>
              <a:t>stream.</a:t>
            </a:r>
            <a:endParaRPr lang="en-US" i="1" dirty="0"/>
          </a:p>
          <a:p>
            <a:pPr marL="339725" indent="-339725"/>
            <a:endParaRPr lang="en-US" sz="1200" dirty="0"/>
          </a:p>
          <a:p>
            <a:endParaRPr lang="en-US" sz="1200" dirty="0"/>
          </a:p>
        </p:txBody>
      </p:sp>
    </p:spTree>
    <p:extLst>
      <p:ext uri="{BB962C8B-B14F-4D97-AF65-F5344CB8AC3E}">
        <p14:creationId xmlns:p14="http://schemas.microsoft.com/office/powerpoint/2010/main" val="301955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out of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671213" y="1411378"/>
            <a:ext cx="8398359" cy="5401479"/>
          </a:xfrm>
          <a:prstGeom prst="rect">
            <a:avLst/>
          </a:prstGeom>
          <a:noFill/>
        </p:spPr>
        <p:txBody>
          <a:bodyPr wrap="square" rtlCol="0">
            <a:spAutoFit/>
          </a:bodyPr>
          <a:lstStyle/>
          <a:p>
            <a:pPr marL="347663" indent="-347663">
              <a:buFont typeface="+mj-lt"/>
              <a:buAutoNum type="arabicPeriod" startAt="4"/>
            </a:pPr>
            <a:r>
              <a:rPr lang="en-US" dirty="0" smtClean="0"/>
              <a:t>The resistant insulin receptors cannot bind insulin at this concentration. Muscle, liver and fat do not take up glucose. </a:t>
            </a:r>
          </a:p>
          <a:p>
            <a:pPr marL="457200" indent="-457200">
              <a:buFont typeface="+mj-lt"/>
              <a:buAutoNum type="arabicPeriod" startAt="4"/>
            </a:pPr>
            <a:endParaRPr lang="en-US" sz="1200" dirty="0"/>
          </a:p>
          <a:p>
            <a:pPr marL="339725" indent="-339725">
              <a:buFont typeface="+mj-lt"/>
              <a:buAutoNum type="arabicPeriod" startAt="4"/>
            </a:pPr>
            <a:r>
              <a:rPr lang="en-US" dirty="0" smtClean="0"/>
              <a:t>The glucose levels are still high, so the pancreas releases more insulin.      </a:t>
            </a:r>
            <a:r>
              <a:rPr lang="en-US" i="1" dirty="0" smtClean="0"/>
              <a:t>Release 5 more </a:t>
            </a:r>
            <a:r>
              <a:rPr lang="en-US" i="1" dirty="0" smtClean="0">
                <a:solidFill>
                  <a:srgbClr val="F6960A"/>
                </a:solidFill>
              </a:rPr>
              <a:t>insulin</a:t>
            </a:r>
            <a:r>
              <a:rPr lang="en-US" i="1" dirty="0" smtClean="0"/>
              <a:t> into the blood stream.</a:t>
            </a:r>
          </a:p>
          <a:p>
            <a:pPr marL="339725" indent="-339725">
              <a:buFont typeface="+mj-lt"/>
              <a:buAutoNum type="arabicPeriod" startAt="4"/>
            </a:pPr>
            <a:endParaRPr lang="en-US" sz="1200" dirty="0"/>
          </a:p>
          <a:p>
            <a:pPr marL="339725" indent="-339725">
              <a:buFont typeface="+mj-lt"/>
              <a:buAutoNum type="arabicPeriod" startAt="4"/>
            </a:pPr>
            <a:r>
              <a:rPr lang="en-US" dirty="0" smtClean="0"/>
              <a:t>At this higher insulin level, some insulin receptors bind insulin.                            </a:t>
            </a:r>
            <a:r>
              <a:rPr lang="en-US" i="1" dirty="0" smtClean="0"/>
              <a:t>Put </a:t>
            </a:r>
            <a:r>
              <a:rPr lang="en-US" i="1" dirty="0" smtClean="0">
                <a:solidFill>
                  <a:srgbClr val="F6960A"/>
                </a:solidFill>
              </a:rPr>
              <a:t>insulin</a:t>
            </a:r>
            <a:r>
              <a:rPr lang="en-US" i="1" dirty="0" smtClean="0"/>
              <a:t> on some of the receptors.  </a:t>
            </a:r>
          </a:p>
          <a:p>
            <a:pPr marL="339725" indent="-339725">
              <a:buFont typeface="+mj-lt"/>
              <a:buAutoNum type="arabicPeriod" startAt="4"/>
            </a:pPr>
            <a:endParaRPr lang="en-US" sz="1200" i="1" dirty="0" smtClean="0"/>
          </a:p>
          <a:p>
            <a:pPr marL="339725" indent="-339725">
              <a:buFont typeface="+mj-lt"/>
              <a:buAutoNum type="arabicPeriod" startAt="4"/>
            </a:pPr>
            <a:r>
              <a:rPr lang="en-US" dirty="0" smtClean="0"/>
              <a:t>Liver, fat and muscle can take up some of the glucose in the blood.                    </a:t>
            </a:r>
            <a:r>
              <a:rPr lang="en-US" i="1" dirty="0" smtClean="0"/>
              <a:t>Put some of the blood glucose into these tissues.</a:t>
            </a:r>
          </a:p>
          <a:p>
            <a:pPr marL="339725" indent="-339725">
              <a:buFont typeface="+mj-lt"/>
              <a:buAutoNum type="arabicPeriod" startAt="4"/>
            </a:pPr>
            <a:endParaRPr lang="en-US" sz="1200" dirty="0"/>
          </a:p>
          <a:p>
            <a:pPr marL="339725" indent="-339725">
              <a:buFont typeface="+mj-lt"/>
              <a:buAutoNum type="arabicPeriod" startAt="4"/>
            </a:pPr>
            <a:r>
              <a:rPr lang="en-US" dirty="0" smtClean="0"/>
              <a:t>Blood glucose is still high, so the pancreas releases more insulin. </a:t>
            </a:r>
          </a:p>
          <a:p>
            <a:r>
              <a:rPr lang="en-US" dirty="0"/>
              <a:t> </a:t>
            </a:r>
            <a:r>
              <a:rPr lang="en-US" dirty="0" smtClean="0"/>
              <a:t>     </a:t>
            </a:r>
            <a:r>
              <a:rPr lang="en-US" i="1" dirty="0" smtClean="0"/>
              <a:t>Release 5 more</a:t>
            </a:r>
            <a:r>
              <a:rPr lang="en-US" i="1" dirty="0" smtClean="0">
                <a:solidFill>
                  <a:srgbClr val="F6960A"/>
                </a:solidFill>
              </a:rPr>
              <a:t> insulin </a:t>
            </a:r>
            <a:r>
              <a:rPr lang="en-US" i="1" dirty="0" smtClean="0"/>
              <a:t>in the blood stream.</a:t>
            </a:r>
          </a:p>
          <a:p>
            <a:pPr marL="457200" indent="-457200">
              <a:buFont typeface="+mj-lt"/>
              <a:buAutoNum type="arabicPeriod" startAt="3"/>
            </a:pPr>
            <a:endParaRPr lang="en-US" sz="1200" dirty="0" smtClean="0"/>
          </a:p>
          <a:p>
            <a:pPr marL="338138" indent="-338138">
              <a:buFont typeface="+mj-lt"/>
              <a:buAutoNum type="arabicPeriod" startAt="8"/>
            </a:pPr>
            <a:r>
              <a:rPr lang="en-US" dirty="0" smtClean="0"/>
              <a:t>More receptors bind insulin.</a:t>
            </a:r>
          </a:p>
          <a:p>
            <a:r>
              <a:rPr lang="en-US" dirty="0" smtClean="0"/>
              <a:t>      </a:t>
            </a:r>
            <a:r>
              <a:rPr lang="en-US" i="1" dirty="0" smtClean="0"/>
              <a:t>Put </a:t>
            </a:r>
            <a:r>
              <a:rPr lang="en-US" i="1" dirty="0" smtClean="0">
                <a:solidFill>
                  <a:srgbClr val="F6960A"/>
                </a:solidFill>
              </a:rPr>
              <a:t>insulin</a:t>
            </a:r>
            <a:r>
              <a:rPr lang="en-US" i="1" dirty="0" smtClean="0"/>
              <a:t> on all its receptors.</a:t>
            </a:r>
          </a:p>
          <a:p>
            <a:endParaRPr lang="en-US" sz="1200" i="1" dirty="0" smtClean="0"/>
          </a:p>
          <a:p>
            <a:pPr marL="338138" indent="-338138">
              <a:buFont typeface="+mj-lt"/>
              <a:buAutoNum type="arabicPeriod" startAt="9"/>
            </a:pPr>
            <a:r>
              <a:rPr lang="en-US" dirty="0" smtClean="0"/>
              <a:t>Liver, muscle and fat take up more glucose from the bloodstream.</a:t>
            </a:r>
          </a:p>
          <a:p>
            <a:r>
              <a:rPr lang="en-US" i="1" dirty="0" smtClean="0"/>
              <a:t>      Put more glucose in liver, muscle and fat.</a:t>
            </a:r>
            <a:endParaRPr lang="en-US" i="1" dirty="0"/>
          </a:p>
        </p:txBody>
      </p:sp>
      <p:sp>
        <p:nvSpPr>
          <p:cNvPr id="2" name="TextBox 1"/>
          <p:cNvSpPr txBox="1"/>
          <p:nvPr/>
        </p:nvSpPr>
        <p:spPr>
          <a:xfrm>
            <a:off x="671213" y="1043545"/>
            <a:ext cx="7853809" cy="384721"/>
          </a:xfrm>
          <a:prstGeom prst="rect">
            <a:avLst/>
          </a:prstGeom>
          <a:noFill/>
        </p:spPr>
        <p:txBody>
          <a:bodyPr wrap="square" rtlCol="0">
            <a:spAutoFit/>
          </a:bodyPr>
          <a:lstStyle/>
          <a:p>
            <a:r>
              <a:rPr lang="en-US" b="1" dirty="0" smtClean="0"/>
              <a:t>SCENARIO THREE</a:t>
            </a:r>
          </a:p>
        </p:txBody>
      </p: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727876"/>
            <a:ext cx="10082172" cy="159336"/>
          </a:xfrm>
          <a:prstGeom prst="rect">
            <a:avLst/>
          </a:prstGeom>
        </p:spPr>
      </p:pic>
    </p:spTree>
    <p:extLst>
      <p:ext uri="{BB962C8B-B14F-4D97-AF65-F5344CB8AC3E}">
        <p14:creationId xmlns:p14="http://schemas.microsoft.com/office/powerpoint/2010/main" val="1841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out of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671213" y="1043545"/>
            <a:ext cx="7853809" cy="3785652"/>
          </a:xfrm>
          <a:prstGeom prst="rect">
            <a:avLst/>
          </a:prstGeom>
          <a:noFill/>
        </p:spPr>
        <p:txBody>
          <a:bodyPr wrap="square" rtlCol="0">
            <a:spAutoFit/>
          </a:bodyPr>
          <a:lstStyle/>
          <a:p>
            <a:r>
              <a:rPr lang="en-US" b="1" dirty="0" smtClean="0"/>
              <a:t>What happened?</a:t>
            </a:r>
          </a:p>
          <a:p>
            <a:endParaRPr lang="en-US" sz="1200" b="1" dirty="0"/>
          </a:p>
          <a:p>
            <a:r>
              <a:rPr lang="en-US" b="1" i="1" dirty="0" smtClean="0"/>
              <a:t>Insulin resistance </a:t>
            </a:r>
            <a:r>
              <a:rPr lang="en-US" dirty="0" smtClean="0"/>
              <a:t>causes the pancreas to work hard all the time. Blood glucose levels are higher than normal after a meal </a:t>
            </a:r>
            <a:r>
              <a:rPr lang="en-US" i="1" dirty="0" smtClean="0"/>
              <a:t>and</a:t>
            </a:r>
            <a:r>
              <a:rPr lang="en-US" dirty="0" smtClean="0"/>
              <a:t> at a resting state. This stage is called pre-diabetes.</a:t>
            </a:r>
          </a:p>
          <a:p>
            <a:endParaRPr lang="en-US" dirty="0" smtClean="0"/>
          </a:p>
          <a:p>
            <a:r>
              <a:rPr lang="en-US" b="1" i="1" dirty="0"/>
              <a:t>Developing type 2 </a:t>
            </a:r>
            <a:r>
              <a:rPr lang="en-US" b="1" i="1" dirty="0" smtClean="0"/>
              <a:t>diabetes</a:t>
            </a:r>
            <a:endParaRPr lang="en-US" b="1" dirty="0"/>
          </a:p>
          <a:p>
            <a:r>
              <a:rPr lang="en-US" dirty="0" smtClean="0"/>
              <a:t>When the </a:t>
            </a:r>
            <a:r>
              <a:rPr lang="el-GR" dirty="0"/>
              <a:t>β</a:t>
            </a:r>
            <a:r>
              <a:rPr lang="en-US" dirty="0"/>
              <a:t> cells </a:t>
            </a:r>
            <a:r>
              <a:rPr lang="en-US" dirty="0" smtClean="0"/>
              <a:t>in the pancreas are working hard all the time, they eventually become damaged and can </a:t>
            </a:r>
            <a:r>
              <a:rPr lang="en-US" dirty="0"/>
              <a:t>only make a small </a:t>
            </a:r>
            <a:r>
              <a:rPr lang="en-US" dirty="0" smtClean="0"/>
              <a:t>amount, if any, </a:t>
            </a:r>
            <a:r>
              <a:rPr lang="en-US" dirty="0"/>
              <a:t>insulin. </a:t>
            </a:r>
            <a:r>
              <a:rPr lang="en-US" dirty="0" smtClean="0"/>
              <a:t>With low insulin levels, blood glucose levels are always high. At this point, a person is said to have type 2 diabetes.</a:t>
            </a:r>
          </a:p>
          <a:p>
            <a:endParaRPr lang="en-US" b="1" dirty="0"/>
          </a:p>
          <a:p>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pic>
        <p:nvPicPr>
          <p:cNvPr id="1026" name="Picture 2" descr="Figure 30.15. Insulin Secre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867" y="4293005"/>
            <a:ext cx="2247900" cy="21621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81241" y="4445587"/>
            <a:ext cx="4796405" cy="2092881"/>
          </a:xfrm>
          <a:prstGeom prst="rect">
            <a:avLst/>
          </a:prstGeom>
          <a:noFill/>
        </p:spPr>
        <p:txBody>
          <a:bodyPr wrap="square" rtlCol="0">
            <a:spAutoFit/>
          </a:bodyPr>
          <a:lstStyle/>
          <a:p>
            <a:r>
              <a:rPr lang="en-US" dirty="0" smtClean="0"/>
              <a:t>This </a:t>
            </a:r>
            <a:r>
              <a:rPr lang="en-US" dirty="0"/>
              <a:t>electron micrograph shows the release of insulin from a pancreatic β cell. One secretory granule is on the verge of </a:t>
            </a:r>
            <a:r>
              <a:rPr lang="en-US" dirty="0" smtClean="0"/>
              <a:t>releasing </a:t>
            </a:r>
            <a:r>
              <a:rPr lang="en-US" dirty="0"/>
              <a:t>insulin into the extracellular space, and the other has already released the hormone. </a:t>
            </a:r>
            <a:endParaRPr lang="en-US" dirty="0" smtClean="0"/>
          </a:p>
          <a:p>
            <a:endParaRPr lang="en-US" sz="800" dirty="0" smtClean="0"/>
          </a:p>
          <a:p>
            <a:r>
              <a:rPr lang="en-US" sz="800" dirty="0" smtClean="0"/>
              <a:t>[</a:t>
            </a:r>
            <a:r>
              <a:rPr lang="en-US" sz="800" dirty="0"/>
              <a:t>Courtesy of Dr. </a:t>
            </a:r>
            <a:r>
              <a:rPr lang="en-US" sz="800" dirty="0" err="1"/>
              <a:t>Lelio</a:t>
            </a:r>
            <a:r>
              <a:rPr lang="en-US" sz="800" dirty="0"/>
              <a:t> </a:t>
            </a:r>
            <a:r>
              <a:rPr lang="en-US" sz="800" dirty="0" err="1"/>
              <a:t>Orci</a:t>
            </a:r>
            <a:r>
              <a:rPr lang="en-US" sz="800" dirty="0"/>
              <a:t>. L. </a:t>
            </a:r>
            <a:r>
              <a:rPr lang="en-US" sz="800" dirty="0" err="1"/>
              <a:t>Orci</a:t>
            </a:r>
            <a:r>
              <a:rPr lang="en-US" sz="800" dirty="0"/>
              <a:t>, J.-D. </a:t>
            </a:r>
            <a:r>
              <a:rPr lang="en-US" sz="800" dirty="0" err="1"/>
              <a:t>Vassalli</a:t>
            </a:r>
            <a:r>
              <a:rPr lang="en-US" sz="800" dirty="0"/>
              <a:t>, and </a:t>
            </a:r>
            <a:r>
              <a:rPr lang="en-US" sz="800" dirty="0">
                <a:hlinkClick r:id="rId5"/>
              </a:rPr>
              <a:t>A</a:t>
            </a:r>
            <a:r>
              <a:rPr lang="en-US" sz="800" dirty="0"/>
              <a:t>. </a:t>
            </a:r>
            <a:r>
              <a:rPr lang="en-US" sz="800" dirty="0" err="1"/>
              <a:t>Perrelet</a:t>
            </a:r>
            <a:r>
              <a:rPr lang="en-US" sz="800" dirty="0"/>
              <a:t>. </a:t>
            </a:r>
            <a:r>
              <a:rPr lang="en-US" sz="800" i="1" dirty="0"/>
              <a:t>Sci. Am.</a:t>
            </a:r>
            <a:r>
              <a:rPr lang="en-US" sz="800" dirty="0"/>
              <a:t> 259 (September 1988):85–94.]</a:t>
            </a:r>
          </a:p>
          <a:p>
            <a:endParaRPr lang="en-US" dirty="0"/>
          </a:p>
        </p:txBody>
      </p:sp>
    </p:spTree>
    <p:extLst>
      <p:ext uri="{BB962C8B-B14F-4D97-AF65-F5344CB8AC3E}">
        <p14:creationId xmlns:p14="http://schemas.microsoft.com/office/powerpoint/2010/main" val="140932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500"/>
                                        <p:tgtEl>
                                          <p:spTgt spid="10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out of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81933">
            <a:off x="809066" y="1964450"/>
            <a:ext cx="2124920" cy="1231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pic>
      <p:sp>
        <p:nvSpPr>
          <p:cNvPr id="3" name="Arc 2"/>
          <p:cNvSpPr/>
          <p:nvPr/>
        </p:nvSpPr>
        <p:spPr>
          <a:xfrm rot="17817194">
            <a:off x="2050617" y="985620"/>
            <a:ext cx="2292263" cy="3152190"/>
          </a:xfrm>
          <a:prstGeom prst="arc">
            <a:avLst>
              <a:gd name="adj1" fmla="val 16200000"/>
              <a:gd name="adj2" fmla="val 2159732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Arc 10"/>
          <p:cNvSpPr/>
          <p:nvPr/>
        </p:nvSpPr>
        <p:spPr>
          <a:xfrm rot="18312026">
            <a:off x="3125794" y="1406661"/>
            <a:ext cx="2314391" cy="3824419"/>
          </a:xfrm>
          <a:prstGeom prst="arc">
            <a:avLst>
              <a:gd name="adj1" fmla="val 16200000"/>
              <a:gd name="adj2" fmla="val 381914"/>
            </a:avLst>
          </a:pr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Arc 11"/>
          <p:cNvSpPr/>
          <p:nvPr/>
        </p:nvSpPr>
        <p:spPr>
          <a:xfrm rot="19785352">
            <a:off x="2435109" y="2408882"/>
            <a:ext cx="2292263" cy="2117374"/>
          </a:xfrm>
          <a:prstGeom prst="arc">
            <a:avLst>
              <a:gd name="adj1" fmla="val 16200000"/>
              <a:gd name="adj2" fmla="val 381914"/>
            </a:avLst>
          </a:prstGeom>
          <a:ln>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Arc 12"/>
          <p:cNvSpPr/>
          <p:nvPr/>
        </p:nvSpPr>
        <p:spPr>
          <a:xfrm rot="8135624">
            <a:off x="1750389" y="1091792"/>
            <a:ext cx="2292263" cy="2117374"/>
          </a:xfrm>
          <a:prstGeom prst="arc">
            <a:avLst>
              <a:gd name="adj1" fmla="val 16200000"/>
              <a:gd name="adj2" fmla="val 381914"/>
            </a:avLst>
          </a:prstGeom>
          <a:ln>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Arc 13"/>
          <p:cNvSpPr/>
          <p:nvPr/>
        </p:nvSpPr>
        <p:spPr>
          <a:xfrm rot="9268425">
            <a:off x="1348068" y="1644200"/>
            <a:ext cx="2292263" cy="2117374"/>
          </a:xfrm>
          <a:prstGeom prst="arc">
            <a:avLst>
              <a:gd name="adj1" fmla="val 16200000"/>
              <a:gd name="adj2" fmla="val 381914"/>
            </a:avLst>
          </a:prstGeom>
          <a:ln>
            <a:headEnd type="triangl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Flowchart: Data 14"/>
          <p:cNvSpPr/>
          <p:nvPr/>
        </p:nvSpPr>
        <p:spPr>
          <a:xfrm rot="16200000">
            <a:off x="4981200" y="2408076"/>
            <a:ext cx="689852" cy="165589"/>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17" name="Flowchart: Data 16"/>
          <p:cNvSpPr/>
          <p:nvPr/>
        </p:nvSpPr>
        <p:spPr>
          <a:xfrm rot="16200000">
            <a:off x="2887139" y="3670213"/>
            <a:ext cx="715725" cy="160321"/>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 name="&quot;No&quot; Symbol 4"/>
          <p:cNvSpPr/>
          <p:nvPr/>
        </p:nvSpPr>
        <p:spPr>
          <a:xfrm>
            <a:off x="3677601" y="2601751"/>
            <a:ext cx="274320" cy="274320"/>
          </a:xfrm>
          <a:prstGeom prst="noSmoking">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3797564" y="1479692"/>
            <a:ext cx="274320" cy="274320"/>
          </a:xfrm>
          <a:prstGeom prst="noSmoking">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4533856" y="3044550"/>
            <a:ext cx="274320" cy="274320"/>
          </a:xfrm>
          <a:prstGeom prst="noSmoking">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Multiply 6"/>
          <p:cNvSpPr/>
          <p:nvPr/>
        </p:nvSpPr>
        <p:spPr>
          <a:xfrm>
            <a:off x="1053484" y="2067312"/>
            <a:ext cx="365760" cy="36938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y 19"/>
          <p:cNvSpPr/>
          <p:nvPr/>
        </p:nvSpPr>
        <p:spPr>
          <a:xfrm>
            <a:off x="1562375" y="2172577"/>
            <a:ext cx="365760" cy="36938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y 20"/>
          <p:cNvSpPr/>
          <p:nvPr/>
        </p:nvSpPr>
        <p:spPr>
          <a:xfrm>
            <a:off x="989677" y="2492741"/>
            <a:ext cx="365760" cy="36938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14140" y="4781875"/>
            <a:ext cx="7519635" cy="1261884"/>
          </a:xfrm>
          <a:prstGeom prst="rect">
            <a:avLst/>
          </a:prstGeom>
        </p:spPr>
        <p:txBody>
          <a:bodyPr wrap="square">
            <a:spAutoFit/>
          </a:bodyPr>
          <a:lstStyle/>
          <a:p>
            <a:r>
              <a:rPr lang="en-US" b="1" dirty="0" smtClean="0"/>
              <a:t>What </a:t>
            </a:r>
            <a:r>
              <a:rPr lang="en-US" b="1" dirty="0"/>
              <a:t>is </a:t>
            </a:r>
            <a:r>
              <a:rPr lang="en-US" b="1" dirty="0" smtClean="0"/>
              <a:t>one test for diabetes? Measure blood glucose levels.</a:t>
            </a:r>
            <a:endParaRPr lang="en-US" b="1" dirty="0"/>
          </a:p>
          <a:p>
            <a:r>
              <a:rPr lang="en-US" dirty="0"/>
              <a:t>After fasting for at least 12 hours, a person’s blood is drawn and tested for glucose. A healthy person would have a fasting blood glucose level of about 80-90 </a:t>
            </a:r>
            <a:r>
              <a:rPr lang="en-US" dirty="0" smtClean="0"/>
              <a:t>mg/</a:t>
            </a:r>
            <a:r>
              <a:rPr lang="en-US" dirty="0" err="1" smtClean="0"/>
              <a:t>dL</a:t>
            </a:r>
            <a:r>
              <a:rPr lang="en-US" dirty="0" smtClean="0"/>
              <a:t>.</a:t>
            </a:r>
            <a:endParaRPr lang="en-US" dirty="0"/>
          </a:p>
        </p:txBody>
      </p:sp>
      <p:sp>
        <p:nvSpPr>
          <p:cNvPr id="26" name="TextBox 25"/>
          <p:cNvSpPr txBox="1"/>
          <p:nvPr/>
        </p:nvSpPr>
        <p:spPr>
          <a:xfrm>
            <a:off x="5751138" y="1281525"/>
            <a:ext cx="3209981" cy="3016210"/>
          </a:xfrm>
          <a:prstGeom prst="rect">
            <a:avLst/>
          </a:prstGeom>
          <a:noFill/>
        </p:spPr>
        <p:txBody>
          <a:bodyPr wrap="square" rtlCol="0">
            <a:spAutoFit/>
          </a:bodyPr>
          <a:lstStyle/>
          <a:p>
            <a:r>
              <a:rPr lang="en-US" dirty="0" smtClean="0"/>
              <a:t>Higher levels of blood glucose can often be brought down with changes in diet</a:t>
            </a:r>
            <a:r>
              <a:rPr lang="en-US" dirty="0"/>
              <a:t> </a:t>
            </a:r>
            <a:r>
              <a:rPr lang="en-US" dirty="0" smtClean="0"/>
              <a:t>and exercise in the pre-diabetes stage.</a:t>
            </a:r>
          </a:p>
          <a:p>
            <a:endParaRPr lang="en-US" dirty="0"/>
          </a:p>
          <a:p>
            <a:r>
              <a:rPr lang="en-US" dirty="0" smtClean="0"/>
              <a:t>Once </a:t>
            </a:r>
            <a:r>
              <a:rPr lang="el-GR" dirty="0"/>
              <a:t>β</a:t>
            </a:r>
            <a:r>
              <a:rPr lang="en-US" dirty="0"/>
              <a:t> cells </a:t>
            </a:r>
            <a:r>
              <a:rPr lang="en-US" dirty="0" smtClean="0"/>
              <a:t>are damaged, however, diabetes becomes a life-long condition that will always require management.</a:t>
            </a:r>
            <a:endParaRPr lang="en-US" dirty="0"/>
          </a:p>
        </p:txBody>
      </p:sp>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spTree>
    <p:extLst>
      <p:ext uri="{BB962C8B-B14F-4D97-AF65-F5344CB8AC3E}">
        <p14:creationId xmlns:p14="http://schemas.microsoft.com/office/powerpoint/2010/main" val="109722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fltVal val="0"/>
                                          </p:val>
                                        </p:tav>
                                        <p:tav tm="100000">
                                          <p:val>
                                            <p:strVal val="#ppt_w"/>
                                          </p:val>
                                        </p:tav>
                                      </p:tavLst>
                                    </p:anim>
                                    <p:anim calcmode="lin" valueType="num">
                                      <p:cBhvr>
                                        <p:cTn id="22" dur="1000" fill="hold"/>
                                        <p:tgtEl>
                                          <p:spTgt spid="13"/>
                                        </p:tgtEl>
                                        <p:attrNameLst>
                                          <p:attrName>ppt_h</p:attrName>
                                        </p:attrNameLst>
                                      </p:cBhvr>
                                      <p:tavLst>
                                        <p:tav tm="0">
                                          <p:val>
                                            <p:fltVal val="0"/>
                                          </p:val>
                                        </p:tav>
                                        <p:tav tm="100000">
                                          <p:val>
                                            <p:strVal val="#ppt_h"/>
                                          </p:val>
                                        </p:tav>
                                      </p:tavLst>
                                    </p:anim>
                                    <p:anim calcmode="lin" valueType="num">
                                      <p:cBhvr>
                                        <p:cTn id="23" dur="1000" fill="hold"/>
                                        <p:tgtEl>
                                          <p:spTgt spid="13"/>
                                        </p:tgtEl>
                                        <p:attrNameLst>
                                          <p:attrName>style.rotation</p:attrName>
                                        </p:attrNameLst>
                                      </p:cBhvr>
                                      <p:tavLst>
                                        <p:tav tm="0">
                                          <p:val>
                                            <p:fltVal val="90"/>
                                          </p:val>
                                        </p:tav>
                                        <p:tav tm="100000">
                                          <p:val>
                                            <p:fltVal val="0"/>
                                          </p:val>
                                        </p:tav>
                                      </p:tavLst>
                                    </p:anim>
                                    <p:animEffect transition="in" filter="fade">
                                      <p:cBhvr>
                                        <p:cTn id="24" dur="1000"/>
                                        <p:tgtEl>
                                          <p:spTgt spid="13"/>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style.rotation</p:attrName>
                                        </p:attrNameLst>
                                      </p:cBhvr>
                                      <p:tavLst>
                                        <p:tav tm="0">
                                          <p:val>
                                            <p:fltVal val="90"/>
                                          </p:val>
                                        </p:tav>
                                        <p:tav tm="100000">
                                          <p:val>
                                            <p:fltVal val="0"/>
                                          </p:val>
                                        </p:tav>
                                      </p:tavLst>
                                    </p:anim>
                                    <p:animEffect transition="in" filter="fade">
                                      <p:cBhvr>
                                        <p:cTn id="30" dur="1000"/>
                                        <p:tgtEl>
                                          <p:spTgt spid="5"/>
                                        </p:tgtEl>
                                      </p:cBhvr>
                                    </p:animEffect>
                                  </p:childTnLst>
                                </p:cTn>
                              </p:par>
                              <p:par>
                                <p:cTn id="31" presetID="1" presetClass="entr" presetSubtype="0" fill="hold" nodeType="withEffect">
                                  <p:stCondLst>
                                    <p:cond delay="0"/>
                                  </p:stCondLst>
                                  <p:childTnLst>
                                    <p:set>
                                      <p:cBhvr>
                                        <p:cTn id="32"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000" fill="hold"/>
                                        <p:tgtEl>
                                          <p:spTgt spid="3"/>
                                        </p:tgtEl>
                                        <p:attrNameLst>
                                          <p:attrName>ppt_w</p:attrName>
                                        </p:attrNameLst>
                                      </p:cBhvr>
                                      <p:tavLst>
                                        <p:tav tm="0">
                                          <p:val>
                                            <p:fltVal val="0"/>
                                          </p:val>
                                        </p:tav>
                                        <p:tav tm="100000">
                                          <p:val>
                                            <p:strVal val="#ppt_w"/>
                                          </p:val>
                                        </p:tav>
                                      </p:tavLst>
                                    </p:anim>
                                    <p:anim calcmode="lin" valueType="num">
                                      <p:cBhvr>
                                        <p:cTn id="43" dur="1000" fill="hold"/>
                                        <p:tgtEl>
                                          <p:spTgt spid="3"/>
                                        </p:tgtEl>
                                        <p:attrNameLst>
                                          <p:attrName>ppt_h</p:attrName>
                                        </p:attrNameLst>
                                      </p:cBhvr>
                                      <p:tavLst>
                                        <p:tav tm="0">
                                          <p:val>
                                            <p:fltVal val="0"/>
                                          </p:val>
                                        </p:tav>
                                        <p:tav tm="100000">
                                          <p:val>
                                            <p:strVal val="#ppt_h"/>
                                          </p:val>
                                        </p:tav>
                                      </p:tavLst>
                                    </p:anim>
                                    <p:anim calcmode="lin" valueType="num">
                                      <p:cBhvr>
                                        <p:cTn id="44" dur="1000" fill="hold"/>
                                        <p:tgtEl>
                                          <p:spTgt spid="3"/>
                                        </p:tgtEl>
                                        <p:attrNameLst>
                                          <p:attrName>style.rotation</p:attrName>
                                        </p:attrNameLst>
                                      </p:cBhvr>
                                      <p:tavLst>
                                        <p:tav tm="0">
                                          <p:val>
                                            <p:fltVal val="90"/>
                                          </p:val>
                                        </p:tav>
                                        <p:tav tm="100000">
                                          <p:val>
                                            <p:fltVal val="0"/>
                                          </p:val>
                                        </p:tav>
                                      </p:tavLst>
                                    </p:anim>
                                    <p:animEffect transition="in" filter="fade">
                                      <p:cBhvr>
                                        <p:cTn id="45" dur="100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1000" fill="hold"/>
                                        <p:tgtEl>
                                          <p:spTgt spid="18"/>
                                        </p:tgtEl>
                                        <p:attrNameLst>
                                          <p:attrName>ppt_w</p:attrName>
                                        </p:attrNameLst>
                                      </p:cBhvr>
                                      <p:tavLst>
                                        <p:tav tm="0">
                                          <p:val>
                                            <p:fltVal val="0"/>
                                          </p:val>
                                        </p:tav>
                                        <p:tav tm="100000">
                                          <p:val>
                                            <p:strVal val="#ppt_w"/>
                                          </p:val>
                                        </p:tav>
                                      </p:tavLst>
                                    </p:anim>
                                    <p:anim calcmode="lin" valueType="num">
                                      <p:cBhvr>
                                        <p:cTn id="49" dur="1000" fill="hold"/>
                                        <p:tgtEl>
                                          <p:spTgt spid="18"/>
                                        </p:tgtEl>
                                        <p:attrNameLst>
                                          <p:attrName>ppt_h</p:attrName>
                                        </p:attrNameLst>
                                      </p:cBhvr>
                                      <p:tavLst>
                                        <p:tav tm="0">
                                          <p:val>
                                            <p:fltVal val="0"/>
                                          </p:val>
                                        </p:tav>
                                        <p:tav tm="100000">
                                          <p:val>
                                            <p:strVal val="#ppt_h"/>
                                          </p:val>
                                        </p:tav>
                                      </p:tavLst>
                                    </p:anim>
                                    <p:anim calcmode="lin" valueType="num">
                                      <p:cBhvr>
                                        <p:cTn id="50" dur="1000" fill="hold"/>
                                        <p:tgtEl>
                                          <p:spTgt spid="18"/>
                                        </p:tgtEl>
                                        <p:attrNameLst>
                                          <p:attrName>style.rotation</p:attrName>
                                        </p:attrNameLst>
                                      </p:cBhvr>
                                      <p:tavLst>
                                        <p:tav tm="0">
                                          <p:val>
                                            <p:fltVal val="90"/>
                                          </p:val>
                                        </p:tav>
                                        <p:tav tm="100000">
                                          <p:val>
                                            <p:fltVal val="0"/>
                                          </p:val>
                                        </p:tav>
                                      </p:tavLst>
                                    </p:anim>
                                    <p:animEffect transition="in" filter="fade">
                                      <p:cBhvr>
                                        <p:cTn id="51" dur="10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fltVal val="0"/>
                                          </p:val>
                                        </p:tav>
                                        <p:tav tm="100000">
                                          <p:val>
                                            <p:strVal val="#ppt_w"/>
                                          </p:val>
                                        </p:tav>
                                      </p:tavLst>
                                    </p:anim>
                                    <p:anim calcmode="lin" valueType="num">
                                      <p:cBhvr>
                                        <p:cTn id="60" dur="1000" fill="hold"/>
                                        <p:tgtEl>
                                          <p:spTgt spid="14"/>
                                        </p:tgtEl>
                                        <p:attrNameLst>
                                          <p:attrName>ppt_h</p:attrName>
                                        </p:attrNameLst>
                                      </p:cBhvr>
                                      <p:tavLst>
                                        <p:tav tm="0">
                                          <p:val>
                                            <p:fltVal val="0"/>
                                          </p:val>
                                        </p:tav>
                                        <p:tav tm="100000">
                                          <p:val>
                                            <p:strVal val="#ppt_h"/>
                                          </p:val>
                                        </p:tav>
                                      </p:tavLst>
                                    </p:anim>
                                    <p:anim calcmode="lin" valueType="num">
                                      <p:cBhvr>
                                        <p:cTn id="61" dur="1000" fill="hold"/>
                                        <p:tgtEl>
                                          <p:spTgt spid="14"/>
                                        </p:tgtEl>
                                        <p:attrNameLst>
                                          <p:attrName>style.rotation</p:attrName>
                                        </p:attrNameLst>
                                      </p:cBhvr>
                                      <p:tavLst>
                                        <p:tav tm="0">
                                          <p:val>
                                            <p:fltVal val="90"/>
                                          </p:val>
                                        </p:tav>
                                        <p:tav tm="100000">
                                          <p:val>
                                            <p:fltVal val="0"/>
                                          </p:val>
                                        </p:tav>
                                      </p:tavLst>
                                    </p:anim>
                                    <p:animEffect transition="in" filter="fade">
                                      <p:cBhvr>
                                        <p:cTn id="62" dur="1000"/>
                                        <p:tgtEl>
                                          <p:spTgt spid="14"/>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1000" fill="hold"/>
                                        <p:tgtEl>
                                          <p:spTgt spid="17"/>
                                        </p:tgtEl>
                                        <p:attrNameLst>
                                          <p:attrName>ppt_w</p:attrName>
                                        </p:attrNameLst>
                                      </p:cBhvr>
                                      <p:tavLst>
                                        <p:tav tm="0">
                                          <p:val>
                                            <p:fltVal val="0"/>
                                          </p:val>
                                        </p:tav>
                                        <p:tav tm="100000">
                                          <p:val>
                                            <p:strVal val="#ppt_w"/>
                                          </p:val>
                                        </p:tav>
                                      </p:tavLst>
                                    </p:anim>
                                    <p:anim calcmode="lin" valueType="num">
                                      <p:cBhvr>
                                        <p:cTn id="66" dur="1000" fill="hold"/>
                                        <p:tgtEl>
                                          <p:spTgt spid="17"/>
                                        </p:tgtEl>
                                        <p:attrNameLst>
                                          <p:attrName>ppt_h</p:attrName>
                                        </p:attrNameLst>
                                      </p:cBhvr>
                                      <p:tavLst>
                                        <p:tav tm="0">
                                          <p:val>
                                            <p:fltVal val="0"/>
                                          </p:val>
                                        </p:tav>
                                        <p:tav tm="100000">
                                          <p:val>
                                            <p:strVal val="#ppt_h"/>
                                          </p:val>
                                        </p:tav>
                                      </p:tavLst>
                                    </p:anim>
                                    <p:anim calcmode="lin" valueType="num">
                                      <p:cBhvr>
                                        <p:cTn id="67" dur="1000" fill="hold"/>
                                        <p:tgtEl>
                                          <p:spTgt spid="17"/>
                                        </p:tgtEl>
                                        <p:attrNameLst>
                                          <p:attrName>style.rotation</p:attrName>
                                        </p:attrNameLst>
                                      </p:cBhvr>
                                      <p:tavLst>
                                        <p:tav tm="0">
                                          <p:val>
                                            <p:fltVal val="90"/>
                                          </p:val>
                                        </p:tav>
                                        <p:tav tm="100000">
                                          <p:val>
                                            <p:fltVal val="0"/>
                                          </p:val>
                                        </p:tav>
                                      </p:tavLst>
                                    </p:anim>
                                    <p:animEffect transition="in" filter="fade">
                                      <p:cBhvr>
                                        <p:cTn id="68" dur="1000"/>
                                        <p:tgtEl>
                                          <p:spTgt spid="17"/>
                                        </p:tgtEl>
                                      </p:cBhvr>
                                    </p:animEffect>
                                  </p:childTnLst>
                                </p:cTn>
                              </p:par>
                            </p:childTnLst>
                          </p:cTn>
                        </p:par>
                        <p:par>
                          <p:cTn id="69" fill="hold">
                            <p:stCondLst>
                              <p:cond delay="1000"/>
                            </p:stCondLst>
                            <p:childTnLst>
                              <p:par>
                                <p:cTn id="70" presetID="1" presetClass="entr" presetSubtype="0" fill="hold" nodeType="afterEffect">
                                  <p:stCondLst>
                                    <p:cond delay="0"/>
                                  </p:stCondLst>
                                  <p:childTnLst>
                                    <p:set>
                                      <p:cBhvr>
                                        <p:cTn id="71"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500"/>
                                        <p:tgtEl>
                                          <p:spTgt spid="1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fade">
                                      <p:cBhvr>
                                        <p:cTn id="84" dur="500"/>
                                        <p:tgtEl>
                                          <p:spTgt spid="1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4">
                                            <p:txEl>
                                              <p:pRg st="0" end="0"/>
                                            </p:txEl>
                                          </p:spTgt>
                                        </p:tgtEl>
                                        <p:attrNameLst>
                                          <p:attrName>style.visibility</p:attrName>
                                        </p:attrNameLst>
                                      </p:cBhvr>
                                      <p:to>
                                        <p:strVal val="visible"/>
                                      </p:to>
                                    </p:set>
                                    <p:animEffect transition="in" filter="fade">
                                      <p:cBhvr>
                                        <p:cTn id="89" dur="500"/>
                                        <p:tgtEl>
                                          <p:spTgt spid="4">
                                            <p:txEl>
                                              <p:pRg st="0" end="0"/>
                                            </p:txEl>
                                          </p:spTgt>
                                        </p:tgtEl>
                                      </p:cBhvr>
                                    </p:animEffect>
                                  </p:childTnLst>
                                </p:cTn>
                              </p:par>
                              <p:par>
                                <p:cTn id="90" presetID="10" presetClass="entr" presetSubtype="0" fill="hold" nodeType="withEffect">
                                  <p:stCondLst>
                                    <p:cond delay="0"/>
                                  </p:stCondLst>
                                  <p:childTnLst>
                                    <p:set>
                                      <p:cBhvr>
                                        <p:cTn id="91" dur="1" fill="hold">
                                          <p:stCondLst>
                                            <p:cond delay="0"/>
                                          </p:stCondLst>
                                        </p:cTn>
                                        <p:tgtEl>
                                          <p:spTgt spid="4">
                                            <p:txEl>
                                              <p:pRg st="1" end="1"/>
                                            </p:txEl>
                                          </p:spTgt>
                                        </p:tgtEl>
                                        <p:attrNameLst>
                                          <p:attrName>style.visibility</p:attrName>
                                        </p:attrNameLst>
                                      </p:cBhvr>
                                      <p:to>
                                        <p:strVal val="visible"/>
                                      </p:to>
                                    </p:set>
                                    <p:animEffect transition="in" filter="fade">
                                      <p:cBhvr>
                                        <p:cTn id="9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14" grpId="0" animBg="1"/>
      <p:bldP spid="15" grpId="0" animBg="1"/>
      <p:bldP spid="17" grpId="0" animBg="1"/>
      <p:bldP spid="5" grpId="0" animBg="1"/>
      <p:bldP spid="18" grpId="0" animBg="1"/>
      <p:bldP spid="19" grpId="0" animBg="1"/>
      <p:bldP spid="7"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out of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grpSp>
        <p:nvGrpSpPr>
          <p:cNvPr id="13" name="Group 12"/>
          <p:cNvGrpSpPr/>
          <p:nvPr/>
        </p:nvGrpSpPr>
        <p:grpSpPr>
          <a:xfrm>
            <a:off x="795185" y="2123351"/>
            <a:ext cx="7000404" cy="4348966"/>
            <a:chOff x="781118" y="2355849"/>
            <a:chExt cx="7000404" cy="4348966"/>
          </a:xfrm>
        </p:grpSpPr>
        <p:grpSp>
          <p:nvGrpSpPr>
            <p:cNvPr id="14" name="Group 13"/>
            <p:cNvGrpSpPr/>
            <p:nvPr/>
          </p:nvGrpSpPr>
          <p:grpSpPr>
            <a:xfrm>
              <a:off x="781118" y="2611885"/>
              <a:ext cx="6668581" cy="4092930"/>
              <a:chOff x="1551197" y="1815859"/>
              <a:chExt cx="6668581" cy="4092930"/>
            </a:xfrm>
          </p:grpSpPr>
          <p:cxnSp>
            <p:nvCxnSpPr>
              <p:cNvPr id="21" name="Straight Connector 20"/>
              <p:cNvCxnSpPr/>
              <p:nvPr/>
            </p:nvCxnSpPr>
            <p:spPr>
              <a:xfrm flipH="1">
                <a:off x="2601616" y="1855251"/>
                <a:ext cx="2" cy="3265389"/>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2601618" y="5113872"/>
                <a:ext cx="5618160" cy="1"/>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4351320" y="5524068"/>
                <a:ext cx="1860575" cy="384721"/>
              </a:xfrm>
              <a:prstGeom prst="rect">
                <a:avLst/>
              </a:prstGeom>
              <a:noFill/>
            </p:spPr>
            <p:txBody>
              <a:bodyPr wrap="square" rtlCol="0">
                <a:spAutoFit/>
              </a:bodyPr>
              <a:lstStyle/>
              <a:p>
                <a:r>
                  <a:rPr lang="en-US" dirty="0" smtClean="0"/>
                  <a:t>Time in minutes</a:t>
                </a:r>
                <a:endParaRPr lang="en-US" dirty="0"/>
              </a:p>
            </p:txBody>
          </p:sp>
          <p:sp>
            <p:nvSpPr>
              <p:cNvPr id="24" name="TextBox 23"/>
              <p:cNvSpPr txBox="1"/>
              <p:nvPr/>
            </p:nvSpPr>
            <p:spPr>
              <a:xfrm>
                <a:off x="1551197" y="1815859"/>
                <a:ext cx="477054" cy="2954215"/>
              </a:xfrm>
              <a:prstGeom prst="rect">
                <a:avLst/>
              </a:prstGeom>
              <a:noFill/>
            </p:spPr>
            <p:txBody>
              <a:bodyPr vert="vert270" wrap="square" rtlCol="0">
                <a:spAutoFit/>
              </a:bodyPr>
              <a:lstStyle/>
              <a:p>
                <a:r>
                  <a:rPr lang="en-US" dirty="0" smtClean="0"/>
                  <a:t>Blood glucose levels, mg/</a:t>
                </a:r>
                <a:r>
                  <a:rPr lang="en-US" dirty="0" err="1" smtClean="0"/>
                  <a:t>dL</a:t>
                </a:r>
                <a:endParaRPr lang="en-US" dirty="0"/>
              </a:p>
            </p:txBody>
          </p:sp>
          <p:sp>
            <p:nvSpPr>
              <p:cNvPr id="25" name="TextBox 24"/>
              <p:cNvSpPr txBox="1"/>
              <p:nvPr/>
            </p:nvSpPr>
            <p:spPr>
              <a:xfrm>
                <a:off x="2583905" y="5139347"/>
                <a:ext cx="548640" cy="384721"/>
              </a:xfrm>
              <a:prstGeom prst="rect">
                <a:avLst/>
              </a:prstGeom>
              <a:noFill/>
            </p:spPr>
            <p:txBody>
              <a:bodyPr wrap="square" rtlCol="0">
                <a:spAutoFit/>
              </a:bodyPr>
              <a:lstStyle/>
              <a:p>
                <a:r>
                  <a:rPr lang="en-US" dirty="0" smtClean="0"/>
                  <a:t>0</a:t>
                </a:r>
                <a:endParaRPr lang="en-US" dirty="0"/>
              </a:p>
            </p:txBody>
          </p:sp>
          <p:sp>
            <p:nvSpPr>
              <p:cNvPr id="26" name="TextBox 25"/>
              <p:cNvSpPr txBox="1"/>
              <p:nvPr/>
            </p:nvSpPr>
            <p:spPr>
              <a:xfrm>
                <a:off x="3320534" y="5115796"/>
                <a:ext cx="548640" cy="384721"/>
              </a:xfrm>
              <a:prstGeom prst="rect">
                <a:avLst/>
              </a:prstGeom>
              <a:noFill/>
            </p:spPr>
            <p:txBody>
              <a:bodyPr wrap="square" rtlCol="0">
                <a:spAutoFit/>
              </a:bodyPr>
              <a:lstStyle/>
              <a:p>
                <a:r>
                  <a:rPr lang="en-US" dirty="0" smtClean="0"/>
                  <a:t>10</a:t>
                </a:r>
                <a:endParaRPr lang="en-US" dirty="0"/>
              </a:p>
            </p:txBody>
          </p:sp>
          <p:sp>
            <p:nvSpPr>
              <p:cNvPr id="27" name="TextBox 26"/>
              <p:cNvSpPr txBox="1"/>
              <p:nvPr/>
            </p:nvSpPr>
            <p:spPr>
              <a:xfrm>
                <a:off x="4217062" y="5110164"/>
                <a:ext cx="663645" cy="384721"/>
              </a:xfrm>
              <a:prstGeom prst="rect">
                <a:avLst/>
              </a:prstGeom>
              <a:noFill/>
            </p:spPr>
            <p:txBody>
              <a:bodyPr wrap="square" rtlCol="0">
                <a:spAutoFit/>
              </a:bodyPr>
              <a:lstStyle/>
              <a:p>
                <a:r>
                  <a:rPr lang="en-US" dirty="0"/>
                  <a:t> </a:t>
                </a:r>
                <a:r>
                  <a:rPr lang="en-US" dirty="0" smtClean="0"/>
                  <a:t>20</a:t>
                </a:r>
                <a:endParaRPr lang="en-US" dirty="0"/>
              </a:p>
            </p:txBody>
          </p:sp>
          <p:sp>
            <p:nvSpPr>
              <p:cNvPr id="28" name="TextBox 27"/>
              <p:cNvSpPr txBox="1"/>
              <p:nvPr/>
            </p:nvSpPr>
            <p:spPr>
              <a:xfrm>
                <a:off x="5148682" y="5111210"/>
                <a:ext cx="663645" cy="384721"/>
              </a:xfrm>
              <a:prstGeom prst="rect">
                <a:avLst/>
              </a:prstGeom>
              <a:noFill/>
            </p:spPr>
            <p:txBody>
              <a:bodyPr wrap="square" rtlCol="0">
                <a:spAutoFit/>
              </a:bodyPr>
              <a:lstStyle/>
              <a:p>
                <a:r>
                  <a:rPr lang="en-US" dirty="0" smtClean="0"/>
                  <a:t>30</a:t>
                </a:r>
                <a:endParaRPr lang="en-US" dirty="0"/>
              </a:p>
            </p:txBody>
          </p:sp>
          <p:sp>
            <p:nvSpPr>
              <p:cNvPr id="29" name="TextBox 28"/>
              <p:cNvSpPr txBox="1"/>
              <p:nvPr/>
            </p:nvSpPr>
            <p:spPr>
              <a:xfrm>
                <a:off x="6061551" y="5113873"/>
                <a:ext cx="663645" cy="384721"/>
              </a:xfrm>
              <a:prstGeom prst="rect">
                <a:avLst/>
              </a:prstGeom>
              <a:noFill/>
            </p:spPr>
            <p:txBody>
              <a:bodyPr wrap="square" rtlCol="0">
                <a:spAutoFit/>
              </a:bodyPr>
              <a:lstStyle/>
              <a:p>
                <a:r>
                  <a:rPr lang="en-US" dirty="0" smtClean="0"/>
                  <a:t>40</a:t>
                </a:r>
                <a:endParaRPr lang="en-US" dirty="0"/>
              </a:p>
            </p:txBody>
          </p:sp>
          <p:sp>
            <p:nvSpPr>
              <p:cNvPr id="30" name="TextBox 29"/>
              <p:cNvSpPr txBox="1"/>
              <p:nvPr/>
            </p:nvSpPr>
            <p:spPr>
              <a:xfrm>
                <a:off x="2028251" y="3807329"/>
                <a:ext cx="477054" cy="677108"/>
              </a:xfrm>
              <a:prstGeom prst="rect">
                <a:avLst/>
              </a:prstGeom>
              <a:noFill/>
            </p:spPr>
            <p:txBody>
              <a:bodyPr vert="vert270" wrap="square" rtlCol="0">
                <a:spAutoFit/>
              </a:bodyPr>
              <a:lstStyle/>
              <a:p>
                <a:r>
                  <a:rPr lang="en-US" dirty="0" smtClean="0"/>
                  <a:t>80</a:t>
                </a:r>
                <a:endParaRPr lang="en-US" dirty="0"/>
              </a:p>
            </p:txBody>
          </p:sp>
        </p:grpSp>
        <p:sp>
          <p:nvSpPr>
            <p:cNvPr id="15" name="TextBox 14"/>
            <p:cNvSpPr txBox="1"/>
            <p:nvPr/>
          </p:nvSpPr>
          <p:spPr>
            <a:xfrm>
              <a:off x="6184555" y="5895830"/>
              <a:ext cx="663645" cy="384721"/>
            </a:xfrm>
            <a:prstGeom prst="rect">
              <a:avLst/>
            </a:prstGeom>
            <a:noFill/>
          </p:spPr>
          <p:txBody>
            <a:bodyPr wrap="square" rtlCol="0">
              <a:spAutoFit/>
            </a:bodyPr>
            <a:lstStyle/>
            <a:p>
              <a:r>
                <a:rPr lang="en-US" dirty="0"/>
                <a:t>5</a:t>
              </a:r>
              <a:r>
                <a:rPr lang="en-US" dirty="0" smtClean="0"/>
                <a:t>0</a:t>
              </a:r>
              <a:endParaRPr lang="en-US" dirty="0"/>
            </a:p>
          </p:txBody>
        </p:sp>
        <p:sp>
          <p:nvSpPr>
            <p:cNvPr id="16" name="TextBox 15"/>
            <p:cNvSpPr txBox="1"/>
            <p:nvPr/>
          </p:nvSpPr>
          <p:spPr>
            <a:xfrm>
              <a:off x="7117877" y="5902598"/>
              <a:ext cx="663645" cy="384721"/>
            </a:xfrm>
            <a:prstGeom prst="rect">
              <a:avLst/>
            </a:prstGeom>
            <a:noFill/>
          </p:spPr>
          <p:txBody>
            <a:bodyPr wrap="square" rtlCol="0">
              <a:spAutoFit/>
            </a:bodyPr>
            <a:lstStyle/>
            <a:p>
              <a:r>
                <a:rPr lang="en-US" dirty="0"/>
                <a:t>6</a:t>
              </a:r>
              <a:r>
                <a:rPr lang="en-US" dirty="0" smtClean="0"/>
                <a:t>0</a:t>
              </a:r>
              <a:endParaRPr lang="en-US" dirty="0"/>
            </a:p>
          </p:txBody>
        </p:sp>
        <p:sp>
          <p:nvSpPr>
            <p:cNvPr id="17" name="TextBox 16"/>
            <p:cNvSpPr txBox="1"/>
            <p:nvPr/>
          </p:nvSpPr>
          <p:spPr>
            <a:xfrm>
              <a:off x="1263072" y="3896809"/>
              <a:ext cx="477054" cy="677108"/>
            </a:xfrm>
            <a:prstGeom prst="rect">
              <a:avLst/>
            </a:prstGeom>
            <a:noFill/>
          </p:spPr>
          <p:txBody>
            <a:bodyPr vert="vert270" wrap="square" rtlCol="0">
              <a:spAutoFit/>
            </a:bodyPr>
            <a:lstStyle/>
            <a:p>
              <a:r>
                <a:rPr lang="en-US" dirty="0" smtClean="0"/>
                <a:t>160</a:t>
              </a:r>
              <a:endParaRPr lang="en-US" dirty="0"/>
            </a:p>
          </p:txBody>
        </p:sp>
        <p:sp>
          <p:nvSpPr>
            <p:cNvPr id="18" name="TextBox 17"/>
            <p:cNvSpPr txBox="1"/>
            <p:nvPr/>
          </p:nvSpPr>
          <p:spPr>
            <a:xfrm>
              <a:off x="1283864" y="3145292"/>
              <a:ext cx="477054" cy="677108"/>
            </a:xfrm>
            <a:prstGeom prst="rect">
              <a:avLst/>
            </a:prstGeom>
            <a:noFill/>
          </p:spPr>
          <p:txBody>
            <a:bodyPr vert="vert270" wrap="square" rtlCol="0">
              <a:spAutoFit/>
            </a:bodyPr>
            <a:lstStyle/>
            <a:p>
              <a:r>
                <a:rPr lang="en-US" dirty="0" smtClean="0"/>
                <a:t>240</a:t>
              </a:r>
              <a:endParaRPr lang="en-US" dirty="0"/>
            </a:p>
          </p:txBody>
        </p:sp>
        <p:sp>
          <p:nvSpPr>
            <p:cNvPr id="19" name="TextBox 18"/>
            <p:cNvSpPr txBox="1"/>
            <p:nvPr/>
          </p:nvSpPr>
          <p:spPr>
            <a:xfrm>
              <a:off x="1305421" y="2355849"/>
              <a:ext cx="477054" cy="677108"/>
            </a:xfrm>
            <a:prstGeom prst="rect">
              <a:avLst/>
            </a:prstGeom>
            <a:noFill/>
          </p:spPr>
          <p:txBody>
            <a:bodyPr vert="vert270" wrap="square" rtlCol="0">
              <a:spAutoFit/>
            </a:bodyPr>
            <a:lstStyle/>
            <a:p>
              <a:r>
                <a:rPr lang="en-US" dirty="0" smtClean="0"/>
                <a:t>320</a:t>
              </a:r>
              <a:endParaRPr lang="en-US" dirty="0"/>
            </a:p>
          </p:txBody>
        </p:sp>
      </p:grpSp>
      <p:sp>
        <p:nvSpPr>
          <p:cNvPr id="3" name="TextBox 2"/>
          <p:cNvSpPr txBox="1"/>
          <p:nvPr/>
        </p:nvSpPr>
        <p:spPr>
          <a:xfrm>
            <a:off x="1346892" y="1018373"/>
            <a:ext cx="1670756" cy="969496"/>
          </a:xfrm>
          <a:prstGeom prst="rect">
            <a:avLst/>
          </a:prstGeom>
          <a:noFill/>
        </p:spPr>
        <p:txBody>
          <a:bodyPr wrap="square" rtlCol="0">
            <a:spAutoFit/>
          </a:bodyPr>
          <a:lstStyle/>
          <a:p>
            <a:r>
              <a:rPr lang="en-US" dirty="0" smtClean="0"/>
              <a:t> Healthy</a:t>
            </a:r>
          </a:p>
          <a:p>
            <a:r>
              <a:rPr lang="en-US" dirty="0" smtClean="0"/>
              <a:t> Prediabetes</a:t>
            </a:r>
          </a:p>
          <a:p>
            <a:r>
              <a:rPr lang="en-US" dirty="0" smtClean="0"/>
              <a:t> Diabetes</a:t>
            </a:r>
            <a:endParaRPr lang="en-US" dirty="0"/>
          </a:p>
        </p:txBody>
      </p:sp>
      <p:sp>
        <p:nvSpPr>
          <p:cNvPr id="4" name="Rectangle 3"/>
          <p:cNvSpPr/>
          <p:nvPr/>
        </p:nvSpPr>
        <p:spPr>
          <a:xfrm>
            <a:off x="1922503" y="4811009"/>
            <a:ext cx="182880" cy="182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16225" y="4558007"/>
            <a:ext cx="182880" cy="18288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p:cNvSpPr/>
          <p:nvPr/>
        </p:nvSpPr>
        <p:spPr>
          <a:xfrm>
            <a:off x="1912345" y="4185554"/>
            <a:ext cx="182880" cy="182880"/>
          </a:xfrm>
          <a:prstGeom prst="diamond">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Rectangle 31"/>
          <p:cNvSpPr/>
          <p:nvPr/>
        </p:nvSpPr>
        <p:spPr>
          <a:xfrm>
            <a:off x="3027698" y="4066211"/>
            <a:ext cx="182880" cy="182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483409" y="4017128"/>
            <a:ext cx="182880" cy="182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267743" y="4649447"/>
            <a:ext cx="182880" cy="182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017647" y="3925688"/>
            <a:ext cx="182880" cy="18288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478250" y="3736935"/>
            <a:ext cx="182880" cy="18288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67743" y="4466567"/>
            <a:ext cx="182880" cy="18288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iamond 37"/>
          <p:cNvSpPr/>
          <p:nvPr/>
        </p:nvSpPr>
        <p:spPr>
          <a:xfrm>
            <a:off x="3027698" y="3424053"/>
            <a:ext cx="182880" cy="182880"/>
          </a:xfrm>
          <a:prstGeom prst="diamond">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Diamond 38"/>
          <p:cNvSpPr/>
          <p:nvPr/>
        </p:nvSpPr>
        <p:spPr>
          <a:xfrm>
            <a:off x="4456627" y="3117788"/>
            <a:ext cx="182880" cy="182880"/>
          </a:xfrm>
          <a:prstGeom prst="diamond">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 name="Diamond 39"/>
          <p:cNvSpPr/>
          <p:nvPr/>
        </p:nvSpPr>
        <p:spPr>
          <a:xfrm>
            <a:off x="7267743" y="2431382"/>
            <a:ext cx="182880" cy="182880"/>
          </a:xfrm>
          <a:prstGeom prst="diamond">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1" name="Straight Connector 40"/>
          <p:cNvCxnSpPr>
            <a:stCxn id="4" idx="3"/>
            <a:endCxn id="32" idx="1"/>
          </p:cNvCxnSpPr>
          <p:nvPr/>
        </p:nvCxnSpPr>
        <p:spPr>
          <a:xfrm flipV="1">
            <a:off x="2105383" y="4157651"/>
            <a:ext cx="922315" cy="74479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2" idx="3"/>
            <a:endCxn id="33" idx="1"/>
          </p:cNvCxnSpPr>
          <p:nvPr/>
        </p:nvCxnSpPr>
        <p:spPr>
          <a:xfrm flipV="1">
            <a:off x="3210578" y="4108568"/>
            <a:ext cx="1272831" cy="4908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3" idx="3"/>
            <a:endCxn id="34" idx="1"/>
          </p:cNvCxnSpPr>
          <p:nvPr/>
        </p:nvCxnSpPr>
        <p:spPr>
          <a:xfrm>
            <a:off x="4666289" y="4108568"/>
            <a:ext cx="2601454" cy="632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5" idx="7"/>
            <a:endCxn id="35" idx="2"/>
          </p:cNvCxnSpPr>
          <p:nvPr/>
        </p:nvCxnSpPr>
        <p:spPr>
          <a:xfrm flipV="1">
            <a:off x="2072323" y="4017128"/>
            <a:ext cx="945324" cy="567661"/>
          </a:xfrm>
          <a:prstGeom prst="line">
            <a:avLst/>
          </a:prstGeom>
          <a:ln>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54" name="Straight Connector 53"/>
          <p:cNvCxnSpPr>
            <a:stCxn id="35" idx="7"/>
            <a:endCxn id="36" idx="2"/>
          </p:cNvCxnSpPr>
          <p:nvPr/>
        </p:nvCxnSpPr>
        <p:spPr>
          <a:xfrm flipV="1">
            <a:off x="3173745" y="3828375"/>
            <a:ext cx="1304505" cy="124095"/>
          </a:xfrm>
          <a:prstGeom prst="line">
            <a:avLst/>
          </a:prstGeom>
          <a:ln>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58" name="Straight Connector 57"/>
          <p:cNvCxnSpPr>
            <a:endCxn id="37" idx="2"/>
          </p:cNvCxnSpPr>
          <p:nvPr/>
        </p:nvCxnSpPr>
        <p:spPr>
          <a:xfrm>
            <a:off x="4652539" y="3821279"/>
            <a:ext cx="2615204" cy="736728"/>
          </a:xfrm>
          <a:prstGeom prst="line">
            <a:avLst/>
          </a:prstGeom>
          <a:ln>
            <a:solidFill>
              <a:schemeClr val="accent4"/>
            </a:solidFill>
          </a:ln>
        </p:spPr>
        <p:style>
          <a:lnRef idx="1">
            <a:schemeClr val="accent2"/>
          </a:lnRef>
          <a:fillRef idx="0">
            <a:schemeClr val="accent2"/>
          </a:fillRef>
          <a:effectRef idx="0">
            <a:schemeClr val="accent2"/>
          </a:effectRef>
          <a:fontRef idx="minor">
            <a:schemeClr val="tx1"/>
          </a:fontRef>
        </p:style>
      </p:cxnSp>
      <p:cxnSp>
        <p:nvCxnSpPr>
          <p:cNvPr id="60" name="Straight Connector 59"/>
          <p:cNvCxnSpPr>
            <a:endCxn id="38" idx="1"/>
          </p:cNvCxnSpPr>
          <p:nvPr/>
        </p:nvCxnSpPr>
        <p:spPr>
          <a:xfrm flipV="1">
            <a:off x="2062272" y="3515493"/>
            <a:ext cx="965426" cy="712186"/>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62" name="Straight Connector 61"/>
          <p:cNvCxnSpPr>
            <a:stCxn id="38" idx="1"/>
            <a:endCxn id="39" idx="1"/>
          </p:cNvCxnSpPr>
          <p:nvPr/>
        </p:nvCxnSpPr>
        <p:spPr>
          <a:xfrm flipV="1">
            <a:off x="3027698" y="3209228"/>
            <a:ext cx="1428929" cy="306265"/>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65" name="Straight Connector 64"/>
          <p:cNvCxnSpPr/>
          <p:nvPr/>
        </p:nvCxnSpPr>
        <p:spPr>
          <a:xfrm flipV="1">
            <a:off x="4594550" y="2544417"/>
            <a:ext cx="2680893" cy="645175"/>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
        <p:nvSpPr>
          <p:cNvPr id="70" name="Rectangle 69"/>
          <p:cNvSpPr/>
          <p:nvPr/>
        </p:nvSpPr>
        <p:spPr>
          <a:xfrm>
            <a:off x="1136608" y="1113868"/>
            <a:ext cx="182880" cy="182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132408" y="1413535"/>
            <a:ext cx="182880" cy="18288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iamond 71"/>
          <p:cNvSpPr/>
          <p:nvPr/>
        </p:nvSpPr>
        <p:spPr>
          <a:xfrm>
            <a:off x="1136608" y="1703758"/>
            <a:ext cx="182880" cy="182880"/>
          </a:xfrm>
          <a:prstGeom prst="diamond">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3" name="TextBox 72"/>
          <p:cNvSpPr txBox="1"/>
          <p:nvPr/>
        </p:nvSpPr>
        <p:spPr>
          <a:xfrm>
            <a:off x="3516542" y="1186996"/>
            <a:ext cx="3878682" cy="677108"/>
          </a:xfrm>
          <a:prstGeom prst="rect">
            <a:avLst/>
          </a:prstGeom>
          <a:noFill/>
        </p:spPr>
        <p:txBody>
          <a:bodyPr wrap="square" rtlCol="0">
            <a:spAutoFit/>
          </a:bodyPr>
          <a:lstStyle/>
          <a:p>
            <a:r>
              <a:rPr lang="en-US" dirty="0" smtClean="0"/>
              <a:t>Higher fasting glucose levels indicate increased insulin resistance. </a:t>
            </a:r>
            <a:endParaRPr lang="en-US" dirty="0"/>
          </a:p>
        </p:txBody>
      </p:sp>
      <p:grpSp>
        <p:nvGrpSpPr>
          <p:cNvPr id="77" name="Group 76"/>
          <p:cNvGrpSpPr/>
          <p:nvPr/>
        </p:nvGrpSpPr>
        <p:grpSpPr>
          <a:xfrm>
            <a:off x="1717791" y="2123351"/>
            <a:ext cx="1190659" cy="3546750"/>
            <a:chOff x="1717791" y="2123351"/>
            <a:chExt cx="1190659" cy="3546750"/>
          </a:xfrm>
        </p:grpSpPr>
        <p:cxnSp>
          <p:nvCxnSpPr>
            <p:cNvPr id="74" name="Straight Connector 73"/>
            <p:cNvCxnSpPr/>
            <p:nvPr/>
          </p:nvCxnSpPr>
          <p:spPr>
            <a:xfrm flipV="1">
              <a:off x="2105383" y="2431382"/>
              <a:ext cx="0" cy="3238719"/>
            </a:xfrm>
            <a:prstGeom prst="line">
              <a:avLst/>
            </a:prstGeom>
            <a:ln/>
          </p:spPr>
          <p:style>
            <a:lnRef idx="1">
              <a:schemeClr val="accent2"/>
            </a:lnRef>
            <a:fillRef idx="0">
              <a:schemeClr val="accent2"/>
            </a:fillRef>
            <a:effectRef idx="0">
              <a:schemeClr val="accent2"/>
            </a:effectRef>
            <a:fontRef idx="minor">
              <a:schemeClr val="tx1"/>
            </a:fontRef>
          </p:style>
        </p:cxnSp>
        <p:sp>
          <p:nvSpPr>
            <p:cNvPr id="76" name="TextBox 75"/>
            <p:cNvSpPr txBox="1"/>
            <p:nvPr/>
          </p:nvSpPr>
          <p:spPr>
            <a:xfrm>
              <a:off x="1717791" y="2123351"/>
              <a:ext cx="1190659" cy="276999"/>
            </a:xfrm>
            <a:prstGeom prst="rect">
              <a:avLst/>
            </a:prstGeom>
            <a:noFill/>
          </p:spPr>
          <p:txBody>
            <a:bodyPr wrap="square" rtlCol="0">
              <a:spAutoFit/>
            </a:bodyPr>
            <a:lstStyle/>
            <a:p>
              <a:r>
                <a:rPr lang="en-US" sz="1200" dirty="0" smtClean="0">
                  <a:solidFill>
                    <a:schemeClr val="accent2"/>
                  </a:solidFill>
                </a:rPr>
                <a:t>Glucose given</a:t>
              </a:r>
              <a:endParaRPr lang="en-US" sz="1200" dirty="0">
                <a:solidFill>
                  <a:schemeClr val="accent2"/>
                </a:solidFill>
              </a:endParaRPr>
            </a:p>
          </p:txBody>
        </p:sp>
      </p:grpSp>
      <p:sp>
        <p:nvSpPr>
          <p:cNvPr id="78" name="TextBox 77"/>
          <p:cNvSpPr txBox="1"/>
          <p:nvPr/>
        </p:nvSpPr>
        <p:spPr>
          <a:xfrm>
            <a:off x="5967016" y="2947398"/>
            <a:ext cx="3262546" cy="969496"/>
          </a:xfrm>
          <a:prstGeom prst="rect">
            <a:avLst/>
          </a:prstGeom>
          <a:noFill/>
        </p:spPr>
        <p:txBody>
          <a:bodyPr wrap="square" rtlCol="0">
            <a:spAutoFit/>
          </a:bodyPr>
          <a:lstStyle/>
          <a:p>
            <a:r>
              <a:rPr lang="en-US" dirty="0" smtClean="0"/>
              <a:t>High glucose following a meal indicates poor insulin output from the pancreas.</a:t>
            </a:r>
            <a:endParaRPr lang="en-US" dirty="0"/>
          </a:p>
        </p:txBody>
      </p:sp>
      <p:cxnSp>
        <p:nvCxnSpPr>
          <p:cNvPr id="83" name="Straight Arrow Connector 82"/>
          <p:cNvCxnSpPr>
            <a:stCxn id="78" idx="0"/>
          </p:cNvCxnSpPr>
          <p:nvPr/>
        </p:nvCxnSpPr>
        <p:spPr>
          <a:xfrm flipH="1" flipV="1">
            <a:off x="7131944" y="2656302"/>
            <a:ext cx="466345" cy="2910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0" name="TextBox 89"/>
          <p:cNvSpPr txBox="1"/>
          <p:nvPr/>
        </p:nvSpPr>
        <p:spPr>
          <a:xfrm>
            <a:off x="1675210" y="5958453"/>
            <a:ext cx="757338" cy="276999"/>
          </a:xfrm>
          <a:prstGeom prst="rect">
            <a:avLst/>
          </a:prstGeom>
          <a:noFill/>
        </p:spPr>
        <p:txBody>
          <a:bodyPr wrap="square" rtlCol="0">
            <a:spAutoFit/>
          </a:bodyPr>
          <a:lstStyle/>
          <a:p>
            <a:r>
              <a:rPr lang="en-US" sz="1200" dirty="0" smtClean="0"/>
              <a:t>Fasting</a:t>
            </a:r>
            <a:endParaRPr lang="en-US" sz="1200" dirty="0"/>
          </a:p>
        </p:txBody>
      </p:sp>
    </p:spTree>
    <p:extLst>
      <p:ext uri="{BB962C8B-B14F-4D97-AF65-F5344CB8AC3E}">
        <p14:creationId xmlns:p14="http://schemas.microsoft.com/office/powerpoint/2010/main" val="251206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par>
                                <p:cTn id="15" presetID="10"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par>
                                <p:cTn id="21" presetID="10"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fade">
                                      <p:cBhvr>
                                        <p:cTn id="23" dur="500"/>
                                        <p:tgtEl>
                                          <p:spTgt spid="4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500"/>
                                        <p:tgtEl>
                                          <p:spTgt spid="6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nodeType="with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500"/>
                                        <p:tgtEl>
                                          <p:spTgt spid="39"/>
                                        </p:tgtEl>
                                      </p:cBhvr>
                                    </p:animEffect>
                                  </p:childTnLst>
                                </p:cTn>
                              </p:par>
                              <p:par>
                                <p:cTn id="61" presetID="10" presetClass="entr" presetSubtype="0" fill="hold" nodeType="with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fade">
                                      <p:cBhvr>
                                        <p:cTn id="63" dur="500"/>
                                        <p:tgtEl>
                                          <p:spTgt spid="6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500"/>
                                        <p:tgtEl>
                                          <p:spTgt spid="4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83"/>
                                        </p:tgtEl>
                                        <p:attrNameLst>
                                          <p:attrName>style.visibility</p:attrName>
                                        </p:attrNameLst>
                                      </p:cBhvr>
                                      <p:to>
                                        <p:strVal val="visible"/>
                                      </p:to>
                                    </p:set>
                                    <p:animEffect transition="in" filter="fade">
                                      <p:cBhvr>
                                        <p:cTn id="71" dur="500"/>
                                        <p:tgtEl>
                                          <p:spTgt spid="8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8"/>
                                        </p:tgtEl>
                                        <p:attrNameLst>
                                          <p:attrName>style.visibility</p:attrName>
                                        </p:attrNameLst>
                                      </p:cBhvr>
                                      <p:to>
                                        <p:strVal val="visible"/>
                                      </p:to>
                                    </p:set>
                                    <p:animEffect transition="in" filter="fade">
                                      <p:cBhvr>
                                        <p:cTn id="74"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P spid="37" grpId="0" animBg="1"/>
      <p:bldP spid="38" grpId="0" animBg="1"/>
      <p:bldP spid="39" grpId="0" animBg="1"/>
      <p:bldP spid="40" grpId="0" animBg="1"/>
      <p:bldP spid="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What happens if…</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555466" y="1007030"/>
            <a:ext cx="8289907" cy="6463308"/>
          </a:xfrm>
          <a:prstGeom prst="rect">
            <a:avLst/>
          </a:prstGeom>
          <a:noFill/>
        </p:spPr>
        <p:txBody>
          <a:bodyPr wrap="square" rtlCol="0">
            <a:spAutoFit/>
          </a:bodyPr>
          <a:lstStyle/>
          <a:p>
            <a:endParaRPr lang="en-US" sz="1200" b="1" dirty="0"/>
          </a:p>
          <a:p>
            <a:r>
              <a:rPr lang="en-US" dirty="0" smtClean="0"/>
              <a:t>Using what you’ve learned, predict what would happen in the following situations:</a:t>
            </a:r>
          </a:p>
          <a:p>
            <a:endParaRPr lang="en-US" sz="1200" dirty="0"/>
          </a:p>
          <a:p>
            <a:r>
              <a:rPr lang="en-US" b="1" dirty="0" smtClean="0"/>
              <a:t>ONE:  </a:t>
            </a:r>
            <a:r>
              <a:rPr lang="en-US" dirty="0" smtClean="0"/>
              <a:t>The </a:t>
            </a:r>
            <a:r>
              <a:rPr lang="el-GR" dirty="0"/>
              <a:t>β</a:t>
            </a:r>
            <a:r>
              <a:rPr lang="en-US" dirty="0"/>
              <a:t> cells in the pancreas </a:t>
            </a:r>
            <a:r>
              <a:rPr lang="en-US" dirty="0" smtClean="0"/>
              <a:t>can only produce a very small amount of insulin.</a:t>
            </a:r>
          </a:p>
          <a:p>
            <a:r>
              <a:rPr lang="en-US" sz="1200" dirty="0"/>
              <a:t> </a:t>
            </a:r>
            <a:r>
              <a:rPr lang="en-US" sz="1200" dirty="0" smtClean="0"/>
              <a:t>  </a:t>
            </a:r>
          </a:p>
          <a:p>
            <a:r>
              <a:rPr lang="en-US" i="1" dirty="0" smtClean="0"/>
              <a:t>Without adequate insulin, glucose cannot enter the cells and glucose levels continue to rise in the blood.</a:t>
            </a:r>
          </a:p>
          <a:p>
            <a:r>
              <a:rPr lang="en-US" i="1" dirty="0" smtClean="0"/>
              <a:t>  </a:t>
            </a:r>
          </a:p>
          <a:p>
            <a:r>
              <a:rPr lang="en-US" dirty="0" smtClean="0"/>
              <a:t>Excess glucose in the blood binds to proteins, cells and tissues and they no longer work the way they should. This can lead to:</a:t>
            </a:r>
          </a:p>
          <a:p>
            <a:endParaRPr lang="en-US" sz="1200" dirty="0" smtClean="0"/>
          </a:p>
          <a:p>
            <a:pPr marL="342900" indent="-342900">
              <a:buFont typeface="Arial" panose="020B0604020202020204" pitchFamily="34" charset="0"/>
              <a:buChar char="•"/>
            </a:pPr>
            <a:r>
              <a:rPr lang="en-US" dirty="0" smtClean="0"/>
              <a:t>Constant thirst and urination, as the kidneys work hard to get rid of excess glucose. When not treated, this can lead to kidney failure.</a:t>
            </a:r>
          </a:p>
          <a:p>
            <a:endParaRPr lang="en-US" sz="800" dirty="0" smtClean="0"/>
          </a:p>
          <a:p>
            <a:pPr marL="342900" indent="-342900">
              <a:buFont typeface="Arial" panose="020B0604020202020204" pitchFamily="34" charset="0"/>
              <a:buChar char="•"/>
            </a:pPr>
            <a:r>
              <a:rPr lang="en-US" dirty="0" smtClean="0"/>
              <a:t>Blindness, as the small blood vessels in the back of the eye become broken.</a:t>
            </a:r>
          </a:p>
          <a:p>
            <a:endParaRPr lang="en-US" sz="800" dirty="0" smtClean="0"/>
          </a:p>
          <a:p>
            <a:pPr marL="342900" indent="-342900">
              <a:buFont typeface="Arial" panose="020B0604020202020204" pitchFamily="34" charset="0"/>
              <a:buChar char="•"/>
            </a:pPr>
            <a:r>
              <a:rPr lang="en-US" dirty="0" smtClean="0"/>
              <a:t>Infection in the toes, legs and feet, caused by </a:t>
            </a:r>
            <a:r>
              <a:rPr lang="en-US" dirty="0"/>
              <a:t>poor </a:t>
            </a:r>
            <a:r>
              <a:rPr lang="en-US" dirty="0" smtClean="0"/>
              <a:t>circulation and a lack of feeling due to nerve damage.</a:t>
            </a:r>
          </a:p>
          <a:p>
            <a:pPr marL="342900" indent="-342900">
              <a:buFont typeface="Arial" panose="020B0604020202020204" pitchFamily="34" charset="0"/>
              <a:buChar char="•"/>
            </a:pPr>
            <a:endParaRPr lang="en-US" sz="800" dirty="0" smtClean="0"/>
          </a:p>
          <a:p>
            <a:pPr marL="342900" indent="-342900">
              <a:buFont typeface="Arial" panose="020B0604020202020204" pitchFamily="34" charset="0"/>
              <a:buChar char="•"/>
            </a:pPr>
            <a:r>
              <a:rPr lang="en-US" dirty="0" smtClean="0"/>
              <a:t>Heart failure as large blood vessels become clogged and small blood vessels become fragile and leaky.</a:t>
            </a:r>
          </a:p>
          <a:p>
            <a:pPr marL="342900" indent="-342900">
              <a:buFont typeface="Arial" panose="020B0604020202020204" pitchFamily="34" charset="0"/>
              <a:buChar char="•"/>
            </a:pPr>
            <a:endParaRPr lang="en-US" dirty="0"/>
          </a:p>
          <a:p>
            <a:r>
              <a:rPr lang="en-US" dirty="0" smtClean="0"/>
              <a:t> </a:t>
            </a:r>
          </a:p>
          <a:p>
            <a:endParaRPr lang="en-US" b="1" dirty="0"/>
          </a:p>
          <a:p>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spTree>
    <p:extLst>
      <p:ext uri="{BB962C8B-B14F-4D97-AF65-F5344CB8AC3E}">
        <p14:creationId xmlns:p14="http://schemas.microsoft.com/office/powerpoint/2010/main" val="14158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Effect transition="in" filter="fade">
                                      <p:cBhvr>
                                        <p:cTn id="11" dur="500"/>
                                        <p:tgtEl>
                                          <p:spTgt spid="2">
                                            <p:txEl>
                                              <p:pRg st="7" end="7"/>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9" end="9"/>
                                            </p:txEl>
                                          </p:spTgt>
                                        </p:tgtEl>
                                        <p:attrNameLst>
                                          <p:attrName>style.visibility</p:attrName>
                                        </p:attrNameLst>
                                      </p:cBhvr>
                                      <p:to>
                                        <p:strVal val="visible"/>
                                      </p:to>
                                    </p:set>
                                    <p:animEffect transition="in" filter="fade">
                                      <p:cBhvr>
                                        <p:cTn id="14" dur="500"/>
                                        <p:tgtEl>
                                          <p:spTgt spid="2">
                                            <p:txEl>
                                              <p:pRg st="9" end="9"/>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animEffect transition="in" filter="fade">
                                      <p:cBhvr>
                                        <p:cTn id="19" dur="500"/>
                                        <p:tgtEl>
                                          <p:spTgt spid="2">
                                            <p:txEl>
                                              <p:pRg st="11" end="1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13" end="13"/>
                                            </p:txEl>
                                          </p:spTgt>
                                        </p:tgtEl>
                                        <p:attrNameLst>
                                          <p:attrName>style.visibility</p:attrName>
                                        </p:attrNameLst>
                                      </p:cBhvr>
                                      <p:to>
                                        <p:strVal val="visible"/>
                                      </p:to>
                                    </p:set>
                                    <p:animEffect transition="in" filter="fade">
                                      <p:cBhvr>
                                        <p:cTn id="24" dur="500"/>
                                        <p:tgtEl>
                                          <p:spTgt spid="2">
                                            <p:txEl>
                                              <p:pRg st="13" end="1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15" end="15"/>
                                            </p:txEl>
                                          </p:spTgt>
                                        </p:tgtEl>
                                        <p:attrNameLst>
                                          <p:attrName>style.visibility</p:attrName>
                                        </p:attrNameLst>
                                      </p:cBhvr>
                                      <p:to>
                                        <p:strVal val="visible"/>
                                      </p:to>
                                    </p:set>
                                    <p:animEffect transition="in" filter="fade">
                                      <p:cBhvr>
                                        <p:cTn id="29"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Meet the players</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296986" y="1059269"/>
            <a:ext cx="8664134" cy="1846659"/>
          </a:xfrm>
          <a:prstGeom prst="rect">
            <a:avLst/>
          </a:prstGeom>
          <a:noFill/>
        </p:spPr>
        <p:txBody>
          <a:bodyPr wrap="square" rtlCol="0">
            <a:spAutoFit/>
          </a:bodyPr>
          <a:lstStyle/>
          <a:p>
            <a:r>
              <a:rPr lang="en-US" sz="2800" b="1" dirty="0" smtClean="0"/>
              <a:t>Who’s who of diabetes:</a:t>
            </a:r>
          </a:p>
          <a:p>
            <a:endParaRPr lang="en-US" sz="1000" b="1" dirty="0" smtClean="0"/>
          </a:p>
          <a:p>
            <a:r>
              <a:rPr lang="en-US" sz="2800" b="1" dirty="0" smtClean="0"/>
              <a:t>Glucose</a:t>
            </a:r>
            <a:r>
              <a:rPr lang="en-US" sz="2800" b="1" dirty="0"/>
              <a:t>!</a:t>
            </a:r>
            <a:r>
              <a:rPr lang="en-US" sz="2800" dirty="0" smtClean="0"/>
              <a:t> </a:t>
            </a:r>
            <a:r>
              <a:rPr lang="en-US" dirty="0" smtClean="0"/>
              <a:t>Many of the foods we eat are broken down during digestion to this simple sugar.  Glucose is carried to every cell in our body by the blood stream, where it is used as </a:t>
            </a:r>
            <a:r>
              <a:rPr lang="en-US" dirty="0"/>
              <a:t>the source of energy for our bodies</a:t>
            </a:r>
            <a:r>
              <a:rPr lang="en-US" dirty="0" smtClean="0"/>
              <a:t>.</a:t>
            </a:r>
            <a:endParaRPr lang="en-US" sz="1000" dirty="0"/>
          </a:p>
          <a:p>
            <a:endParaRPr lang="en-US" sz="1000" dirty="0"/>
          </a:p>
        </p:txBody>
      </p:sp>
      <p:sp>
        <p:nvSpPr>
          <p:cNvPr id="4" name="TextBox 3"/>
          <p:cNvSpPr txBox="1"/>
          <p:nvPr/>
        </p:nvSpPr>
        <p:spPr>
          <a:xfrm>
            <a:off x="3581241" y="3173723"/>
            <a:ext cx="2669109" cy="738664"/>
          </a:xfrm>
          <a:prstGeom prst="rect">
            <a:avLst/>
          </a:prstGeom>
          <a:noFill/>
        </p:spPr>
        <p:txBody>
          <a:bodyPr wrap="square" rtlCol="0">
            <a:spAutoFit/>
          </a:bodyPr>
          <a:lstStyle/>
          <a:p>
            <a:r>
              <a:rPr lang="en-US" sz="1400" dirty="0" smtClean="0"/>
              <a:t>In our model</a:t>
            </a:r>
            <a:r>
              <a:rPr lang="en-US" sz="1400" dirty="0"/>
              <a:t>, </a:t>
            </a:r>
            <a:r>
              <a:rPr lang="en-US" sz="1400" dirty="0" smtClean="0"/>
              <a:t>the 6-sided glucose sugar is represented by a round rotelle pasta piece.</a:t>
            </a:r>
            <a:endParaRPr lang="en-US" sz="1400" dirty="0"/>
          </a:p>
        </p:txBody>
      </p:sp>
      <p:pic>
        <p:nvPicPr>
          <p:cNvPr id="2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540" y="18226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grpSp>
        <p:nvGrpSpPr>
          <p:cNvPr id="47" name="Group 46"/>
          <p:cNvGrpSpPr/>
          <p:nvPr/>
        </p:nvGrpSpPr>
        <p:grpSpPr>
          <a:xfrm>
            <a:off x="2497583" y="3003064"/>
            <a:ext cx="1005840" cy="1005840"/>
            <a:chOff x="2730843" y="3534032"/>
            <a:chExt cx="1005840" cy="1005840"/>
          </a:xfrm>
        </p:grpSpPr>
        <p:cxnSp>
          <p:nvCxnSpPr>
            <p:cNvPr id="12" name="Straight Connector 11"/>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1" name="Straight Connector 30"/>
            <p:cNvCxnSpPr>
              <a:stCxn id="3" idx="0"/>
              <a:endCxn id="3"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2" name="Straight Connector 31"/>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 name="Oval 2"/>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6" name="Oval 5"/>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sp>
        <p:nvSpPr>
          <p:cNvPr id="49" name="TextBox 48"/>
          <p:cNvSpPr txBox="1"/>
          <p:nvPr/>
        </p:nvSpPr>
        <p:spPr>
          <a:xfrm>
            <a:off x="449386" y="4571046"/>
            <a:ext cx="8373338" cy="677108"/>
          </a:xfrm>
          <a:prstGeom prst="rect">
            <a:avLst/>
          </a:prstGeom>
          <a:noFill/>
        </p:spPr>
        <p:txBody>
          <a:bodyPr wrap="square" rtlCol="0">
            <a:spAutoFit/>
          </a:bodyPr>
          <a:lstStyle/>
          <a:p>
            <a:r>
              <a:rPr lang="en-US" dirty="0" smtClean="0"/>
              <a:t>The stored form of glucose is called </a:t>
            </a:r>
            <a:r>
              <a:rPr lang="en-US" b="1" i="1" dirty="0" smtClean="0"/>
              <a:t>glycogen</a:t>
            </a:r>
            <a:r>
              <a:rPr lang="en-US" dirty="0" smtClean="0"/>
              <a:t>. Glycogen is made up of many connected units of glucose.</a:t>
            </a:r>
            <a:endParaRPr lang="en-US" sz="1000" dirty="0"/>
          </a:p>
        </p:txBody>
      </p:sp>
      <p:grpSp>
        <p:nvGrpSpPr>
          <p:cNvPr id="114" name="Group 113"/>
          <p:cNvGrpSpPr/>
          <p:nvPr/>
        </p:nvGrpSpPr>
        <p:grpSpPr>
          <a:xfrm>
            <a:off x="1606158" y="5400041"/>
            <a:ext cx="5853080" cy="785553"/>
            <a:chOff x="1812895" y="5366140"/>
            <a:chExt cx="5853080" cy="785553"/>
          </a:xfrm>
        </p:grpSpPr>
        <p:grpSp>
          <p:nvGrpSpPr>
            <p:cNvPr id="60" name="Group 59"/>
            <p:cNvGrpSpPr/>
            <p:nvPr/>
          </p:nvGrpSpPr>
          <p:grpSpPr>
            <a:xfrm>
              <a:off x="1812895" y="5450112"/>
              <a:ext cx="640080" cy="640080"/>
              <a:chOff x="2730843" y="3534032"/>
              <a:chExt cx="1005840" cy="1005840"/>
            </a:xfrm>
          </p:grpSpPr>
          <p:cxnSp>
            <p:nvCxnSpPr>
              <p:cNvPr id="61" name="Straight Connector 60"/>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2" name="Straight Connector 61"/>
              <p:cNvCxnSpPr>
                <a:stCxn id="64" idx="0"/>
                <a:endCxn id="64"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3" name="Straight Connector 62"/>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64" name="Oval 63"/>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65" name="Oval 64"/>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66" name="Group 65"/>
            <p:cNvGrpSpPr/>
            <p:nvPr/>
          </p:nvGrpSpPr>
          <p:grpSpPr>
            <a:xfrm>
              <a:off x="2458981" y="5438877"/>
              <a:ext cx="640080" cy="640080"/>
              <a:chOff x="2730843" y="3534032"/>
              <a:chExt cx="1005840" cy="1005840"/>
            </a:xfrm>
          </p:grpSpPr>
          <p:cxnSp>
            <p:nvCxnSpPr>
              <p:cNvPr id="67" name="Straight Connector 66"/>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8" name="Straight Connector 67"/>
              <p:cNvCxnSpPr>
                <a:stCxn id="70" idx="0"/>
                <a:endCxn id="70"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9" name="Straight Connector 68"/>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70" name="Oval 69"/>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71" name="Oval 70"/>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72" name="Group 71"/>
            <p:cNvGrpSpPr/>
            <p:nvPr/>
          </p:nvGrpSpPr>
          <p:grpSpPr>
            <a:xfrm>
              <a:off x="3142164" y="5511613"/>
              <a:ext cx="640080" cy="640080"/>
              <a:chOff x="2730843" y="3534032"/>
              <a:chExt cx="1005840" cy="1005840"/>
            </a:xfrm>
          </p:grpSpPr>
          <p:cxnSp>
            <p:nvCxnSpPr>
              <p:cNvPr id="73" name="Straight Connector 72"/>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4" name="Straight Connector 73"/>
              <p:cNvCxnSpPr>
                <a:stCxn id="76" idx="0"/>
                <a:endCxn id="76"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5" name="Straight Connector 74"/>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76" name="Oval 75"/>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77" name="Oval 76"/>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78" name="Group 77"/>
            <p:cNvGrpSpPr/>
            <p:nvPr/>
          </p:nvGrpSpPr>
          <p:grpSpPr>
            <a:xfrm>
              <a:off x="3798057" y="5400041"/>
              <a:ext cx="640080" cy="640080"/>
              <a:chOff x="2730843" y="3534032"/>
              <a:chExt cx="1005840" cy="1005840"/>
            </a:xfrm>
          </p:grpSpPr>
          <p:cxnSp>
            <p:nvCxnSpPr>
              <p:cNvPr id="79" name="Straight Connector 78"/>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0" name="Straight Connector 79"/>
              <p:cNvCxnSpPr>
                <a:stCxn id="82" idx="0"/>
                <a:endCxn id="82"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1" name="Straight Connector 80"/>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82" name="Oval 81"/>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83" name="Oval 82"/>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84" name="Group 83"/>
            <p:cNvGrpSpPr/>
            <p:nvPr/>
          </p:nvGrpSpPr>
          <p:grpSpPr>
            <a:xfrm>
              <a:off x="4425942" y="5450112"/>
              <a:ext cx="640080" cy="640080"/>
              <a:chOff x="2730843" y="3534032"/>
              <a:chExt cx="1005840" cy="1005840"/>
            </a:xfrm>
          </p:grpSpPr>
          <p:cxnSp>
            <p:nvCxnSpPr>
              <p:cNvPr id="85" name="Straight Connector 84"/>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6" name="Straight Connector 85"/>
              <p:cNvCxnSpPr>
                <a:stCxn id="88" idx="0"/>
                <a:endCxn id="88"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7" name="Straight Connector 86"/>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88" name="Oval 87"/>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89" name="Oval 88"/>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90" name="Group 89"/>
            <p:cNvGrpSpPr/>
            <p:nvPr/>
          </p:nvGrpSpPr>
          <p:grpSpPr>
            <a:xfrm>
              <a:off x="5066519" y="5366140"/>
              <a:ext cx="640080" cy="640080"/>
              <a:chOff x="2730843" y="3534032"/>
              <a:chExt cx="1005840" cy="1005840"/>
            </a:xfrm>
          </p:grpSpPr>
          <p:cxnSp>
            <p:nvCxnSpPr>
              <p:cNvPr id="91" name="Straight Connector 90"/>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2" name="Straight Connector 91"/>
              <p:cNvCxnSpPr>
                <a:stCxn id="94" idx="0"/>
                <a:endCxn id="94"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3" name="Straight Connector 92"/>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94" name="Oval 93"/>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95" name="Oval 94"/>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96" name="Group 95"/>
            <p:cNvGrpSpPr/>
            <p:nvPr/>
          </p:nvGrpSpPr>
          <p:grpSpPr>
            <a:xfrm>
              <a:off x="5712937" y="5377375"/>
              <a:ext cx="640080" cy="640080"/>
              <a:chOff x="2730843" y="3534032"/>
              <a:chExt cx="1005840" cy="1005840"/>
            </a:xfrm>
          </p:grpSpPr>
          <p:cxnSp>
            <p:nvCxnSpPr>
              <p:cNvPr id="97" name="Straight Connector 96"/>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8" name="Straight Connector 97"/>
              <p:cNvCxnSpPr>
                <a:stCxn id="100" idx="0"/>
                <a:endCxn id="100"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9" name="Straight Connector 98"/>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00" name="Oval 99"/>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01" name="Oval 100"/>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02" name="Group 101"/>
            <p:cNvGrpSpPr/>
            <p:nvPr/>
          </p:nvGrpSpPr>
          <p:grpSpPr>
            <a:xfrm>
              <a:off x="6353017" y="5400041"/>
              <a:ext cx="640080" cy="640080"/>
              <a:chOff x="2730843" y="3534032"/>
              <a:chExt cx="1005840" cy="1005840"/>
            </a:xfrm>
          </p:grpSpPr>
          <p:cxnSp>
            <p:nvCxnSpPr>
              <p:cNvPr id="103" name="Straight Connector 102"/>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4" name="Straight Connector 103"/>
              <p:cNvCxnSpPr>
                <a:stCxn id="106" idx="0"/>
                <a:endCxn id="106"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5" name="Straight Connector 104"/>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06" name="Oval 105"/>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07" name="Oval 106"/>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08" name="Group 107"/>
            <p:cNvGrpSpPr/>
            <p:nvPr/>
          </p:nvGrpSpPr>
          <p:grpSpPr>
            <a:xfrm>
              <a:off x="7025895" y="5430466"/>
              <a:ext cx="640080" cy="640080"/>
              <a:chOff x="2730843" y="3534032"/>
              <a:chExt cx="1005840" cy="1005840"/>
            </a:xfrm>
          </p:grpSpPr>
          <p:cxnSp>
            <p:nvCxnSpPr>
              <p:cNvPr id="109" name="Straight Connector 108"/>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0" name="Straight Connector 109"/>
              <p:cNvCxnSpPr>
                <a:stCxn id="112" idx="0"/>
                <a:endCxn id="112"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1" name="Straight Connector 110"/>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12" name="Oval 111"/>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13" name="Oval 112"/>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spTree>
    <p:extLst>
      <p:ext uri="{BB962C8B-B14F-4D97-AF65-F5344CB8AC3E}">
        <p14:creationId xmlns:p14="http://schemas.microsoft.com/office/powerpoint/2010/main" val="234444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anim calcmode="lin" valueType="num">
                                      <p:cBhvr>
                                        <p:cTn id="14" dur="500" fill="hold"/>
                                        <p:tgtEl>
                                          <p:spTgt spid="47"/>
                                        </p:tgtEl>
                                        <p:attrNameLst>
                                          <p:attrName>ppt_x</p:attrName>
                                        </p:attrNameLst>
                                      </p:cBhvr>
                                      <p:tavLst>
                                        <p:tav tm="0">
                                          <p:val>
                                            <p:strVal val="#ppt_x"/>
                                          </p:val>
                                        </p:tav>
                                        <p:tav tm="100000">
                                          <p:val>
                                            <p:strVal val="#ppt_x"/>
                                          </p:val>
                                        </p:tav>
                                      </p:tavLst>
                                    </p:anim>
                                    <p:anim calcmode="lin" valueType="num">
                                      <p:cBhvr>
                                        <p:cTn id="15" dur="500" fill="hold"/>
                                        <p:tgtEl>
                                          <p:spTgt spid="47"/>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9">
                                            <p:txEl>
                                              <p:pRg st="0" end="0"/>
                                            </p:txEl>
                                          </p:spTgt>
                                        </p:tgtEl>
                                        <p:attrNameLst>
                                          <p:attrName>style.visibility</p:attrName>
                                        </p:attrNameLst>
                                      </p:cBhvr>
                                      <p:to>
                                        <p:strVal val="visible"/>
                                      </p:to>
                                    </p:set>
                                    <p:anim calcmode="lin" valueType="num">
                                      <p:cBhvr additive="base">
                                        <p:cTn id="24"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9">
                                            <p:txEl>
                                              <p:pRg st="0" end="0"/>
                                            </p:txEl>
                                          </p:spTgt>
                                        </p:tgtEl>
                                        <p:attrNameLst>
                                          <p:attrName>ppt_y</p:attrName>
                                        </p:attrNameLst>
                                      </p:cBhvr>
                                      <p:tavLst>
                                        <p:tav tm="0">
                                          <p:val>
                                            <p:strVal val="1+#ppt_h/2"/>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fade">
                                      <p:cBhvr>
                                        <p:cTn id="28" dur="500"/>
                                        <p:tgtEl>
                                          <p:spTgt spid="114"/>
                                        </p:tgtEl>
                                      </p:cBhvr>
                                    </p:animEffect>
                                    <p:anim calcmode="lin" valueType="num">
                                      <p:cBhvr>
                                        <p:cTn id="29" dur="500" fill="hold"/>
                                        <p:tgtEl>
                                          <p:spTgt spid="114"/>
                                        </p:tgtEl>
                                        <p:attrNameLst>
                                          <p:attrName>ppt_x</p:attrName>
                                        </p:attrNameLst>
                                      </p:cBhvr>
                                      <p:tavLst>
                                        <p:tav tm="0">
                                          <p:val>
                                            <p:strVal val="#ppt_x"/>
                                          </p:val>
                                        </p:tav>
                                        <p:tav tm="100000">
                                          <p:val>
                                            <p:strVal val="#ppt_x"/>
                                          </p:val>
                                        </p:tav>
                                      </p:tavLst>
                                    </p:anim>
                                    <p:anim calcmode="lin" valueType="num">
                                      <p:cBhvr>
                                        <p:cTn id="30" dur="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What happens if…</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555466" y="1007030"/>
            <a:ext cx="8289907" cy="6755696"/>
          </a:xfrm>
          <a:prstGeom prst="rect">
            <a:avLst/>
          </a:prstGeom>
          <a:noFill/>
        </p:spPr>
        <p:txBody>
          <a:bodyPr wrap="square" rtlCol="0">
            <a:spAutoFit/>
          </a:bodyPr>
          <a:lstStyle/>
          <a:p>
            <a:endParaRPr lang="en-US" sz="1200" b="1" dirty="0"/>
          </a:p>
          <a:p>
            <a:r>
              <a:rPr lang="en-US" dirty="0" smtClean="0"/>
              <a:t>Using what you’ve learned, predict what would happen in the following situations:</a:t>
            </a:r>
          </a:p>
          <a:p>
            <a:endParaRPr lang="en-US" sz="1200" dirty="0"/>
          </a:p>
          <a:p>
            <a:r>
              <a:rPr lang="en-US" b="1" dirty="0" smtClean="0"/>
              <a:t>TWO:  </a:t>
            </a:r>
            <a:r>
              <a:rPr lang="en-US" dirty="0" smtClean="0"/>
              <a:t>You go from a sedentary lifestyle to one that includes daily exercise. </a:t>
            </a:r>
          </a:p>
          <a:p>
            <a:r>
              <a:rPr lang="en-US" i="1" dirty="0" smtClean="0"/>
              <a:t>(Hint: </a:t>
            </a:r>
            <a:r>
              <a:rPr lang="en-US" dirty="0" smtClean="0"/>
              <a:t>Muscles can take in about five times as much glucose as liver and fat can. Muscles also burn glucose for energy.) </a:t>
            </a:r>
          </a:p>
          <a:p>
            <a:r>
              <a:rPr lang="en-US" sz="1200" dirty="0"/>
              <a:t> </a:t>
            </a:r>
            <a:r>
              <a:rPr lang="en-US" sz="1200" dirty="0" smtClean="0"/>
              <a:t>  </a:t>
            </a:r>
          </a:p>
          <a:p>
            <a:r>
              <a:rPr lang="en-US" i="1" dirty="0" smtClean="0"/>
              <a:t>Regular activity can lower blood glucose levels. Muscles can use their own stored glycogen as energy, as well as taking in glucose from the blood.  When glucose levels are low, the liver can also release stored glycogen as glucose for the muscles to use. </a:t>
            </a:r>
          </a:p>
          <a:p>
            <a:r>
              <a:rPr lang="en-US" sz="1200" i="1" dirty="0" smtClean="0"/>
              <a:t>  </a:t>
            </a:r>
          </a:p>
          <a:p>
            <a:r>
              <a:rPr lang="en-US" dirty="0" smtClean="0"/>
              <a:t>Exercise lowers blood glucose levels in the following ways:</a:t>
            </a:r>
          </a:p>
          <a:p>
            <a:endParaRPr lang="en-US" sz="1200" dirty="0" smtClean="0"/>
          </a:p>
          <a:p>
            <a:pPr marL="342900" indent="-342900">
              <a:buFont typeface="Arial" panose="020B0604020202020204" pitchFamily="34" charset="0"/>
              <a:buChar char="•"/>
            </a:pPr>
            <a:r>
              <a:rPr lang="en-US" dirty="0" smtClean="0"/>
              <a:t>Building muscle provides more mass to store and use blood glucose.</a:t>
            </a:r>
          </a:p>
          <a:p>
            <a:endParaRPr lang="en-US" sz="800" dirty="0" smtClean="0"/>
          </a:p>
          <a:p>
            <a:pPr marL="342900" indent="-342900">
              <a:buFont typeface="Arial" panose="020B0604020202020204" pitchFamily="34" charset="0"/>
              <a:buChar char="•"/>
            </a:pPr>
            <a:r>
              <a:rPr lang="en-US" dirty="0" smtClean="0"/>
              <a:t>When you are active, cells become more sensitive to insulin so it can work more efficiently; in other words, insulin resistance decreases.</a:t>
            </a:r>
          </a:p>
          <a:p>
            <a:endParaRPr lang="en-US" sz="800" dirty="0" smtClean="0"/>
          </a:p>
          <a:p>
            <a:pPr marL="342900" indent="-342900">
              <a:buFont typeface="Arial" panose="020B0604020202020204" pitchFamily="34" charset="0"/>
              <a:buChar char="•"/>
            </a:pPr>
            <a:r>
              <a:rPr lang="en-US" dirty="0" smtClean="0"/>
              <a:t>Burning calories through exercise also helps maintain or decrease weight, which are important factors in type 2 diabetes.</a:t>
            </a:r>
          </a:p>
          <a:p>
            <a:pPr marL="342900" indent="-342900">
              <a:buFont typeface="Arial" panose="020B0604020202020204" pitchFamily="34" charset="0"/>
              <a:buChar char="•"/>
            </a:pPr>
            <a:endParaRPr lang="en-US" sz="800" dirty="0" smtClean="0"/>
          </a:p>
          <a:p>
            <a:pPr marL="342900" indent="-342900">
              <a:buFont typeface="Arial" panose="020B0604020202020204" pitchFamily="34" charset="0"/>
              <a:buChar char="•"/>
            </a:pPr>
            <a:endParaRPr lang="en-US" dirty="0"/>
          </a:p>
          <a:p>
            <a:r>
              <a:rPr lang="en-US" dirty="0" smtClean="0"/>
              <a:t> </a:t>
            </a:r>
          </a:p>
          <a:p>
            <a:endParaRPr lang="en-US" b="1" dirty="0"/>
          </a:p>
          <a:p>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spTree>
    <p:extLst>
      <p:ext uri="{BB962C8B-B14F-4D97-AF65-F5344CB8AC3E}">
        <p14:creationId xmlns:p14="http://schemas.microsoft.com/office/powerpoint/2010/main" val="302478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Effect transition="in" filter="fade">
                                      <p:cBhvr>
                                        <p:cTn id="11" dur="500"/>
                                        <p:tgtEl>
                                          <p:spTgt spid="2">
                                            <p:txEl>
                                              <p:pRg st="8" end="8"/>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10" end="10"/>
                                            </p:txEl>
                                          </p:spTgt>
                                        </p:tgtEl>
                                        <p:attrNameLst>
                                          <p:attrName>style.visibility</p:attrName>
                                        </p:attrNameLst>
                                      </p:cBhvr>
                                      <p:to>
                                        <p:strVal val="visible"/>
                                      </p:to>
                                    </p:set>
                                    <p:animEffect transition="in" filter="fade">
                                      <p:cBhvr>
                                        <p:cTn id="14" dur="500"/>
                                        <p:tgtEl>
                                          <p:spTgt spid="2">
                                            <p:txEl>
                                              <p:pRg st="10" end="1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animEffect transition="in" filter="fade">
                                      <p:cBhvr>
                                        <p:cTn id="19" dur="500"/>
                                        <p:tgtEl>
                                          <p:spTgt spid="2">
                                            <p:txEl>
                                              <p:pRg st="12" end="1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14" end="14"/>
                                            </p:txEl>
                                          </p:spTgt>
                                        </p:tgtEl>
                                        <p:attrNameLst>
                                          <p:attrName>style.visibility</p:attrName>
                                        </p:attrNameLst>
                                      </p:cBhvr>
                                      <p:to>
                                        <p:strVal val="visible"/>
                                      </p:to>
                                    </p:set>
                                    <p:animEffect transition="in" filter="fade">
                                      <p:cBhvr>
                                        <p:cTn id="24"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What happens if…</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555466" y="1007030"/>
            <a:ext cx="8289907" cy="6355586"/>
          </a:xfrm>
          <a:prstGeom prst="rect">
            <a:avLst/>
          </a:prstGeom>
          <a:noFill/>
        </p:spPr>
        <p:txBody>
          <a:bodyPr wrap="square" rtlCol="0">
            <a:spAutoFit/>
          </a:bodyPr>
          <a:lstStyle/>
          <a:p>
            <a:endParaRPr lang="en-US" sz="1200" b="1" dirty="0"/>
          </a:p>
          <a:p>
            <a:r>
              <a:rPr lang="en-US" dirty="0" smtClean="0"/>
              <a:t>Using what you’ve learned, predict what would happen in the following situations:</a:t>
            </a:r>
          </a:p>
          <a:p>
            <a:endParaRPr lang="en-US" sz="1200" dirty="0"/>
          </a:p>
          <a:p>
            <a:r>
              <a:rPr lang="en-US" b="1" dirty="0" smtClean="0"/>
              <a:t>THREE:  </a:t>
            </a:r>
            <a:r>
              <a:rPr lang="en-US" dirty="0" smtClean="0"/>
              <a:t>You have been diagnosed with type 2 diabetes and have been prescribed the drug Metformin. </a:t>
            </a:r>
            <a:r>
              <a:rPr lang="en-US" dirty="0"/>
              <a:t> </a:t>
            </a:r>
            <a:r>
              <a:rPr lang="en-US" i="1" dirty="0" smtClean="0"/>
              <a:t>(Hint: Metformin acts to lower glucose production in the liver, and increase insulin sensitivity in the muscles.)</a:t>
            </a:r>
          </a:p>
          <a:p>
            <a:r>
              <a:rPr lang="en-US" sz="1200" dirty="0"/>
              <a:t> </a:t>
            </a:r>
            <a:r>
              <a:rPr lang="en-US" sz="1200" dirty="0" smtClean="0"/>
              <a:t>  </a:t>
            </a:r>
          </a:p>
          <a:p>
            <a:r>
              <a:rPr lang="en-US" i="1" dirty="0" smtClean="0"/>
              <a:t>By lowering glucose production in the liver, glucose released by the liver won’t add to already high levels of blood glucose. In addition, the muscles will be able to better utilize the insulin in the blood--sort of like removing some of the sticky notes from the insulin receptors.   </a:t>
            </a:r>
          </a:p>
          <a:p>
            <a:r>
              <a:rPr lang="en-US" sz="1200" i="1" dirty="0" smtClean="0"/>
              <a:t>  </a:t>
            </a:r>
          </a:p>
          <a:p>
            <a:r>
              <a:rPr lang="en-US" dirty="0" smtClean="0"/>
              <a:t>Other drug treatments for type 2 diabetes include:</a:t>
            </a:r>
          </a:p>
          <a:p>
            <a:endParaRPr lang="en-US" sz="1200" dirty="0" smtClean="0"/>
          </a:p>
          <a:p>
            <a:pPr marL="342900" indent="-342900">
              <a:buFont typeface="Arial" panose="020B0604020202020204" pitchFamily="34" charset="0"/>
              <a:buChar char="•"/>
            </a:pPr>
            <a:r>
              <a:rPr lang="en-US" dirty="0" smtClean="0"/>
              <a:t>Insulin injections when the </a:t>
            </a:r>
            <a:r>
              <a:rPr lang="el-GR" dirty="0"/>
              <a:t>β</a:t>
            </a:r>
            <a:r>
              <a:rPr lang="en-US" dirty="0"/>
              <a:t> cells </a:t>
            </a:r>
            <a:r>
              <a:rPr lang="en-US" dirty="0" smtClean="0"/>
              <a:t>can no longer produce enough insulin.</a:t>
            </a:r>
          </a:p>
          <a:p>
            <a:endParaRPr lang="en-US" sz="800" dirty="0" smtClean="0"/>
          </a:p>
          <a:p>
            <a:pPr marL="342900" indent="-342900">
              <a:buFont typeface="Arial" panose="020B0604020202020204" pitchFamily="34" charset="0"/>
              <a:buChar char="•"/>
            </a:pPr>
            <a:r>
              <a:rPr lang="en-US" dirty="0" smtClean="0"/>
              <a:t>Drugs that increase insulin production in the remaining functional </a:t>
            </a:r>
            <a:r>
              <a:rPr lang="el-GR" dirty="0"/>
              <a:t>β</a:t>
            </a:r>
            <a:r>
              <a:rPr lang="en-US" dirty="0"/>
              <a:t> </a:t>
            </a:r>
            <a:r>
              <a:rPr lang="en-US" dirty="0" smtClean="0"/>
              <a:t>cells.</a:t>
            </a:r>
          </a:p>
          <a:p>
            <a:endParaRPr lang="en-US" sz="800" dirty="0" smtClean="0"/>
          </a:p>
          <a:p>
            <a:pPr marL="342900" indent="-342900">
              <a:buFont typeface="Arial" panose="020B0604020202020204" pitchFamily="34" charset="0"/>
              <a:buChar char="•"/>
            </a:pPr>
            <a:r>
              <a:rPr lang="en-US" dirty="0" smtClean="0"/>
              <a:t>Drugs that slow the digestion of starches to glucose and/or slow the emptying of the stomach in order to lessen sudden spikes of glucose in the blood.</a:t>
            </a:r>
          </a:p>
          <a:p>
            <a:pPr marL="342900" indent="-342900">
              <a:buFont typeface="Arial" panose="020B0604020202020204" pitchFamily="34" charset="0"/>
              <a:buChar char="•"/>
            </a:pPr>
            <a:endParaRPr lang="en-US" sz="800" dirty="0" smtClean="0"/>
          </a:p>
          <a:p>
            <a:pPr marL="342900" indent="-342900">
              <a:buFont typeface="Arial" panose="020B0604020202020204" pitchFamily="34" charset="0"/>
              <a:buChar char="•"/>
            </a:pPr>
            <a:endParaRPr lang="en-US" dirty="0"/>
          </a:p>
          <a:p>
            <a:r>
              <a:rPr lang="en-US" dirty="0" smtClean="0"/>
              <a:t> </a:t>
            </a:r>
          </a:p>
          <a:p>
            <a:endParaRPr lang="en-US" b="1" dirty="0"/>
          </a:p>
          <a:p>
            <a:endParaRPr lang="en-US" dirty="0"/>
          </a:p>
        </p:txBody>
      </p: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spTree>
    <p:extLst>
      <p:ext uri="{BB962C8B-B14F-4D97-AF65-F5344CB8AC3E}">
        <p14:creationId xmlns:p14="http://schemas.microsoft.com/office/powerpoint/2010/main" val="183643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Effect transition="in" filter="fade">
                                      <p:cBhvr>
                                        <p:cTn id="11" dur="500"/>
                                        <p:tgtEl>
                                          <p:spTgt spid="2">
                                            <p:txEl>
                                              <p:pRg st="7" end="7"/>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9" end="9"/>
                                            </p:txEl>
                                          </p:spTgt>
                                        </p:tgtEl>
                                        <p:attrNameLst>
                                          <p:attrName>style.visibility</p:attrName>
                                        </p:attrNameLst>
                                      </p:cBhvr>
                                      <p:to>
                                        <p:strVal val="visible"/>
                                      </p:to>
                                    </p:set>
                                    <p:animEffect transition="in" filter="fade">
                                      <p:cBhvr>
                                        <p:cTn id="14" dur="500"/>
                                        <p:tgtEl>
                                          <p:spTgt spid="2">
                                            <p:txEl>
                                              <p:pRg st="9" end="9"/>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animEffect transition="in" filter="fade">
                                      <p:cBhvr>
                                        <p:cTn id="19" dur="500"/>
                                        <p:tgtEl>
                                          <p:spTgt spid="2">
                                            <p:txEl>
                                              <p:pRg st="11" end="1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13" end="13"/>
                                            </p:txEl>
                                          </p:spTgt>
                                        </p:tgtEl>
                                        <p:attrNameLst>
                                          <p:attrName>style.visibility</p:attrName>
                                        </p:attrNameLst>
                                      </p:cBhvr>
                                      <p:to>
                                        <p:strVal val="visible"/>
                                      </p:to>
                                    </p:set>
                                    <p:animEffect transition="in" filter="fade">
                                      <p:cBhvr>
                                        <p:cTn id="2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6654571" y="1693960"/>
            <a:ext cx="857504" cy="644174"/>
            <a:chOff x="6616118" y="2062665"/>
            <a:chExt cx="857504" cy="644174"/>
          </a:xfrm>
        </p:grpSpPr>
        <p:pic>
          <p:nvPicPr>
            <p:cNvPr id="32" name="Picture 3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81933">
              <a:off x="6616118" y="2062665"/>
              <a:ext cx="857504" cy="644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pic>
        <p:sp>
          <p:nvSpPr>
            <p:cNvPr id="33" name="Multiply 32"/>
            <p:cNvSpPr/>
            <p:nvPr/>
          </p:nvSpPr>
          <p:spPr>
            <a:xfrm>
              <a:off x="6953430" y="2149792"/>
              <a:ext cx="182880" cy="18288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ultiply 33"/>
            <p:cNvSpPr/>
            <p:nvPr/>
          </p:nvSpPr>
          <p:spPr>
            <a:xfrm>
              <a:off x="6676813" y="2292331"/>
              <a:ext cx="182880" cy="18288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3794601" y="258921"/>
            <a:ext cx="5166519" cy="529471"/>
          </a:xfrm>
          <a:prstGeom prst="rect">
            <a:avLst/>
          </a:prstGeom>
          <a:noFill/>
        </p:spPr>
        <p:txBody>
          <a:bodyPr wrap="square" lIns="97630" tIns="48815" rIns="97630" bIns="48815" rtlCol="0">
            <a:spAutoFit/>
          </a:bodyPr>
          <a:lstStyle/>
          <a:p>
            <a:pPr algn="r"/>
            <a:r>
              <a:rPr lang="en-US" sz="2800" dirty="0" smtClean="0"/>
              <a:t>Contributions to type 2 diabetes</a:t>
            </a:r>
            <a:endParaRPr lang="en-US" sz="28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9" name="Picture 2" descr="C:\Users\jcgriz\AppData\Local\Microsoft\Windows\Temporary Internet Files\Content.Outlook\ND2AF8RG\GSEO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35" y="6635276"/>
            <a:ext cx="10082172" cy="159336"/>
          </a:xfrm>
          <a:prstGeom prst="rect">
            <a:avLst/>
          </a:prstGeom>
        </p:spPr>
      </p:pic>
      <p:sp>
        <p:nvSpPr>
          <p:cNvPr id="4" name="TextBox 3"/>
          <p:cNvSpPr txBox="1"/>
          <p:nvPr/>
        </p:nvSpPr>
        <p:spPr>
          <a:xfrm>
            <a:off x="1194294" y="1076993"/>
            <a:ext cx="2063316" cy="630942"/>
          </a:xfrm>
          <a:prstGeom prst="rect">
            <a:avLst/>
          </a:prstGeom>
          <a:noFill/>
        </p:spPr>
        <p:txBody>
          <a:bodyPr wrap="square" rtlCol="0">
            <a:spAutoFit/>
          </a:bodyPr>
          <a:lstStyle/>
          <a:p>
            <a:pPr algn="ctr"/>
            <a:r>
              <a:rPr lang="en-US" b="1" dirty="0" smtClean="0"/>
              <a:t>Insulin Resistance</a:t>
            </a:r>
          </a:p>
          <a:p>
            <a:pPr algn="ctr"/>
            <a:r>
              <a:rPr lang="en-US" sz="1600" dirty="0"/>
              <a:t>i</a:t>
            </a:r>
            <a:r>
              <a:rPr lang="en-US" sz="1600" dirty="0" smtClean="0"/>
              <a:t>n organs and tissues</a:t>
            </a:r>
            <a:endParaRPr lang="en-US" sz="1600" dirty="0"/>
          </a:p>
        </p:txBody>
      </p:sp>
      <p:sp>
        <p:nvSpPr>
          <p:cNvPr id="26" name="TextBox 25"/>
          <p:cNvSpPr txBox="1"/>
          <p:nvPr/>
        </p:nvSpPr>
        <p:spPr>
          <a:xfrm>
            <a:off x="5390866" y="1086347"/>
            <a:ext cx="3289109" cy="630942"/>
          </a:xfrm>
          <a:prstGeom prst="rect">
            <a:avLst/>
          </a:prstGeom>
          <a:noFill/>
        </p:spPr>
        <p:txBody>
          <a:bodyPr wrap="square" rtlCol="0">
            <a:spAutoFit/>
          </a:bodyPr>
          <a:lstStyle/>
          <a:p>
            <a:pPr algn="ctr"/>
            <a:r>
              <a:rPr lang="en-US" b="1" dirty="0" smtClean="0"/>
              <a:t>Decreased Insulin Production</a:t>
            </a:r>
          </a:p>
          <a:p>
            <a:pPr algn="ctr"/>
            <a:r>
              <a:rPr lang="en-US" sz="1600" dirty="0" smtClean="0"/>
              <a:t>in the pancreas</a:t>
            </a:r>
            <a:endParaRPr lang="en-US" sz="1600" dirty="0"/>
          </a:p>
        </p:txBody>
      </p:sp>
      <p:sp>
        <p:nvSpPr>
          <p:cNvPr id="5" name="Plus 4"/>
          <p:cNvSpPr/>
          <p:nvPr/>
        </p:nvSpPr>
        <p:spPr>
          <a:xfrm>
            <a:off x="4078851" y="1095056"/>
            <a:ext cx="914400" cy="914400"/>
          </a:xfrm>
          <a:prstGeom prst="mathPlus">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2899954" y="1923626"/>
            <a:ext cx="894647" cy="722789"/>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H="1">
            <a:off x="5266668" y="1951661"/>
            <a:ext cx="961465" cy="694754"/>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2426564" y="2794922"/>
            <a:ext cx="4494531" cy="1569660"/>
          </a:xfrm>
          <a:prstGeom prst="rect">
            <a:avLst/>
          </a:prstGeom>
          <a:solidFill>
            <a:srgbClr val="49AAB7"/>
          </a:solidFill>
        </p:spPr>
        <p:txBody>
          <a:bodyPr wrap="square" rtlCol="0">
            <a:spAutoFit/>
          </a:bodyPr>
          <a:lstStyle/>
          <a:p>
            <a:pPr algn="ctr"/>
            <a:r>
              <a:rPr lang="en-US" sz="3200" dirty="0" smtClean="0">
                <a:solidFill>
                  <a:schemeClr val="bg1"/>
                </a:solidFill>
              </a:rPr>
              <a:t>Elevated Blood Sugar</a:t>
            </a:r>
          </a:p>
          <a:p>
            <a:pPr algn="ctr"/>
            <a:r>
              <a:rPr lang="en-US" sz="3200" dirty="0" smtClean="0">
                <a:solidFill>
                  <a:schemeClr val="bg1"/>
                </a:solidFill>
              </a:rPr>
              <a:t>=</a:t>
            </a:r>
          </a:p>
          <a:p>
            <a:pPr algn="ctr"/>
            <a:r>
              <a:rPr lang="en-US" sz="3200" dirty="0" smtClean="0">
                <a:solidFill>
                  <a:schemeClr val="bg1"/>
                </a:solidFill>
              </a:rPr>
              <a:t>PREDIABETES</a:t>
            </a:r>
          </a:p>
        </p:txBody>
      </p:sp>
      <p:sp>
        <p:nvSpPr>
          <p:cNvPr id="50" name="Down Arrow 49"/>
          <p:cNvSpPr/>
          <p:nvPr/>
        </p:nvSpPr>
        <p:spPr>
          <a:xfrm>
            <a:off x="4336156" y="4437101"/>
            <a:ext cx="460926" cy="757201"/>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959202" y="5300866"/>
            <a:ext cx="5295244" cy="830997"/>
          </a:xfrm>
          <a:prstGeom prst="rect">
            <a:avLst/>
          </a:prstGeom>
          <a:solidFill>
            <a:srgbClr val="2B656C"/>
          </a:solidFill>
        </p:spPr>
        <p:txBody>
          <a:bodyPr wrap="square" rtlCol="0">
            <a:spAutoFit/>
          </a:bodyPr>
          <a:lstStyle/>
          <a:p>
            <a:pPr algn="ctr"/>
            <a:r>
              <a:rPr lang="en-US" sz="4800" dirty="0" smtClean="0">
                <a:solidFill>
                  <a:schemeClr val="bg1"/>
                </a:solidFill>
              </a:rPr>
              <a:t>TYPE 2 DIABETES</a:t>
            </a:r>
            <a:endParaRPr lang="en-US" sz="4800" dirty="0">
              <a:solidFill>
                <a:schemeClr val="bg1"/>
              </a:solidFill>
            </a:endParaRPr>
          </a:p>
        </p:txBody>
      </p:sp>
      <p:grpSp>
        <p:nvGrpSpPr>
          <p:cNvPr id="2" name="Group 1"/>
          <p:cNvGrpSpPr/>
          <p:nvPr/>
        </p:nvGrpSpPr>
        <p:grpSpPr>
          <a:xfrm>
            <a:off x="1544037" y="1715636"/>
            <a:ext cx="1105767" cy="496661"/>
            <a:chOff x="1091169" y="1715636"/>
            <a:chExt cx="1105767" cy="496661"/>
          </a:xfrm>
        </p:grpSpPr>
        <p:pic>
          <p:nvPicPr>
            <p:cNvPr id="37" name="Picture 3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1169" y="1715636"/>
              <a:ext cx="754581" cy="496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pic>
        <p:grpSp>
          <p:nvGrpSpPr>
            <p:cNvPr id="53" name="Group 52"/>
            <p:cNvGrpSpPr/>
            <p:nvPr/>
          </p:nvGrpSpPr>
          <p:grpSpPr>
            <a:xfrm rot="2535825">
              <a:off x="1730681" y="1786610"/>
              <a:ext cx="466255" cy="400926"/>
              <a:chOff x="1630680" y="2012812"/>
              <a:chExt cx="762000" cy="642620"/>
            </a:xfrm>
          </p:grpSpPr>
          <p:grpSp>
            <p:nvGrpSpPr>
              <p:cNvPr id="27" name="Group 26"/>
              <p:cNvGrpSpPr>
                <a:grpSpLocks/>
              </p:cNvGrpSpPr>
              <p:nvPr/>
            </p:nvGrpSpPr>
            <p:grpSpPr bwMode="auto">
              <a:xfrm rot="17188029">
                <a:off x="1690370" y="1953122"/>
                <a:ext cx="642620" cy="762000"/>
                <a:chOff x="5340" y="5094"/>
                <a:chExt cx="1012" cy="1200"/>
              </a:xfrm>
            </p:grpSpPr>
            <p:cxnSp>
              <p:nvCxnSpPr>
                <p:cNvPr id="28" name="AutoShape 110"/>
                <p:cNvCxnSpPr>
                  <a:cxnSpLocks noChangeShapeType="1"/>
                </p:cNvCxnSpPr>
                <p:nvPr/>
              </p:nvCxnSpPr>
              <p:spPr bwMode="auto">
                <a:xfrm>
                  <a:off x="5370" y="5428"/>
                  <a:ext cx="466" cy="698"/>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29" name="AutoShape 111"/>
                <p:cNvCxnSpPr>
                  <a:cxnSpLocks noChangeShapeType="1"/>
                </p:cNvCxnSpPr>
                <p:nvPr/>
              </p:nvCxnSpPr>
              <p:spPr bwMode="auto">
                <a:xfrm>
                  <a:off x="5340" y="5420"/>
                  <a:ext cx="561" cy="184"/>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12"/>
                <p:cNvCxnSpPr>
                  <a:cxnSpLocks noChangeShapeType="1"/>
                </p:cNvCxnSpPr>
                <p:nvPr/>
              </p:nvCxnSpPr>
              <p:spPr bwMode="auto">
                <a:xfrm>
                  <a:off x="5886" y="5596"/>
                  <a:ext cx="466" cy="698"/>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31" name="AutoShape 113"/>
                <p:cNvCxnSpPr>
                  <a:cxnSpLocks noChangeShapeType="1"/>
                </p:cNvCxnSpPr>
                <p:nvPr/>
              </p:nvCxnSpPr>
              <p:spPr bwMode="auto">
                <a:xfrm flipH="1" flipV="1">
                  <a:off x="5475" y="5094"/>
                  <a:ext cx="185" cy="417"/>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cxnSp>
          </p:grpSp>
          <p:sp>
            <p:nvSpPr>
              <p:cNvPr id="35" name="Multiply 34"/>
              <p:cNvSpPr/>
              <p:nvPr/>
            </p:nvSpPr>
            <p:spPr>
              <a:xfrm>
                <a:off x="1866762" y="2192699"/>
                <a:ext cx="365760" cy="36576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38415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0"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1000"/>
                                        <p:tgtEl>
                                          <p:spTgt spid="38"/>
                                        </p:tgtEl>
                                      </p:cBhvr>
                                    </p:animEffect>
                                    <p:anim calcmode="lin" valueType="num">
                                      <p:cBhvr>
                                        <p:cTn id="28" dur="1000" fill="hold"/>
                                        <p:tgtEl>
                                          <p:spTgt spid="38"/>
                                        </p:tgtEl>
                                        <p:attrNameLst>
                                          <p:attrName>ppt_x</p:attrName>
                                        </p:attrNameLst>
                                      </p:cBhvr>
                                      <p:tavLst>
                                        <p:tav tm="0">
                                          <p:val>
                                            <p:strVal val="#ppt_x"/>
                                          </p:val>
                                        </p:tav>
                                        <p:tav tm="100000">
                                          <p:val>
                                            <p:strVal val="#ppt_x"/>
                                          </p:val>
                                        </p:tav>
                                      </p:tavLst>
                                    </p:anim>
                                    <p:anim calcmode="lin" valueType="num">
                                      <p:cBhvr>
                                        <p:cTn id="29" dur="1000" fill="hold"/>
                                        <p:tgtEl>
                                          <p:spTgt spid="3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barn(inVertical)">
                                      <p:cBhvr>
                                        <p:cTn id="44" dur="500"/>
                                        <p:tgtEl>
                                          <p:spTgt spid="50"/>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barn(inVertical)">
                                      <p:cBhvr>
                                        <p:cTn id="4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5" grpId="0" animBg="1"/>
      <p:bldP spid="45" grpId="0" animBg="1"/>
      <p:bldP spid="50" grpId="0" animBg="1"/>
      <p:bldP spid="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Meet the players</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296986" y="1059269"/>
            <a:ext cx="8664134" cy="2723823"/>
          </a:xfrm>
          <a:prstGeom prst="rect">
            <a:avLst/>
          </a:prstGeom>
          <a:noFill/>
        </p:spPr>
        <p:txBody>
          <a:bodyPr wrap="square" rtlCol="0">
            <a:spAutoFit/>
          </a:bodyPr>
          <a:lstStyle/>
          <a:p>
            <a:r>
              <a:rPr lang="en-US" sz="2800" b="1" dirty="0" smtClean="0"/>
              <a:t>Who’s who of diabetes:</a:t>
            </a:r>
          </a:p>
          <a:p>
            <a:endParaRPr lang="en-US" sz="1000" b="1" dirty="0" smtClean="0"/>
          </a:p>
          <a:p>
            <a:endParaRPr lang="en-US" sz="1000" dirty="0"/>
          </a:p>
          <a:p>
            <a:r>
              <a:rPr lang="en-US" sz="2800" b="1" dirty="0" smtClean="0">
                <a:solidFill>
                  <a:srgbClr val="F6960A"/>
                </a:solidFill>
              </a:rPr>
              <a:t>Insulin</a:t>
            </a:r>
            <a:r>
              <a:rPr lang="en-US" sz="2800" b="1" dirty="0">
                <a:solidFill>
                  <a:srgbClr val="F6960A"/>
                </a:solidFill>
              </a:rPr>
              <a:t>!</a:t>
            </a:r>
            <a:r>
              <a:rPr lang="en-US" sz="2800" b="1" dirty="0" smtClean="0">
                <a:solidFill>
                  <a:srgbClr val="F6960A"/>
                </a:solidFill>
              </a:rPr>
              <a:t> </a:t>
            </a:r>
            <a:r>
              <a:rPr lang="en-US" dirty="0" smtClean="0"/>
              <a:t>This hormone is released into the blood when blood glucose levels are </a:t>
            </a:r>
            <a:r>
              <a:rPr lang="en-US" b="1" dirty="0" smtClean="0"/>
              <a:t>high</a:t>
            </a:r>
            <a:r>
              <a:rPr lang="en-US" dirty="0" smtClean="0"/>
              <a:t>. It enables glucose to be transported into the cell in some tissues. </a:t>
            </a:r>
          </a:p>
          <a:p>
            <a:endParaRPr lang="en-US" dirty="0"/>
          </a:p>
          <a:p>
            <a:endParaRPr lang="en-US" dirty="0" smtClean="0"/>
          </a:p>
          <a:p>
            <a:endParaRPr lang="en-US" dirty="0"/>
          </a:p>
          <a:p>
            <a:endParaRPr lang="en-US" dirty="0"/>
          </a:p>
        </p:txBody>
      </p:sp>
      <p:sp>
        <p:nvSpPr>
          <p:cNvPr id="16" name="TextBox 15"/>
          <p:cNvSpPr txBox="1"/>
          <p:nvPr/>
        </p:nvSpPr>
        <p:spPr>
          <a:xfrm>
            <a:off x="3742256" y="2954047"/>
            <a:ext cx="2931551" cy="523220"/>
          </a:xfrm>
          <a:prstGeom prst="rect">
            <a:avLst/>
          </a:prstGeom>
          <a:noFill/>
        </p:spPr>
        <p:txBody>
          <a:bodyPr wrap="square" rtlCol="0">
            <a:spAutoFit/>
          </a:bodyPr>
          <a:lstStyle/>
          <a:p>
            <a:r>
              <a:rPr lang="en-US" sz="1400" dirty="0" smtClean="0"/>
              <a:t>In our model, insulin is represented by a piece of penne pasta (I-shaped)</a:t>
            </a:r>
            <a:endParaRPr lang="en-US" sz="1400" dirty="0"/>
          </a:p>
        </p:txBody>
      </p:sp>
      <p:sp>
        <p:nvSpPr>
          <p:cNvPr id="3" name="TextBox 2"/>
          <p:cNvSpPr txBox="1"/>
          <p:nvPr/>
        </p:nvSpPr>
        <p:spPr>
          <a:xfrm>
            <a:off x="305068" y="4114800"/>
            <a:ext cx="8656052" cy="815608"/>
          </a:xfrm>
          <a:prstGeom prst="rect">
            <a:avLst/>
          </a:prstGeom>
          <a:noFill/>
        </p:spPr>
        <p:txBody>
          <a:bodyPr wrap="square" rtlCol="0">
            <a:spAutoFit/>
          </a:bodyPr>
          <a:lstStyle/>
          <a:p>
            <a:r>
              <a:rPr lang="en-US" sz="2800" b="1" dirty="0" smtClean="0">
                <a:solidFill>
                  <a:srgbClr val="F6960A"/>
                </a:solidFill>
              </a:rPr>
              <a:t>Glucagon! </a:t>
            </a:r>
            <a:r>
              <a:rPr lang="en-US" dirty="0" smtClean="0"/>
              <a:t>This </a:t>
            </a:r>
            <a:r>
              <a:rPr lang="en-US" dirty="0"/>
              <a:t>hormone is released into the blood when </a:t>
            </a:r>
            <a:r>
              <a:rPr lang="en-US" dirty="0" smtClean="0"/>
              <a:t>blood glucose </a:t>
            </a:r>
            <a:r>
              <a:rPr lang="en-US" dirty="0"/>
              <a:t>levels are </a:t>
            </a:r>
            <a:r>
              <a:rPr lang="en-US" b="1" dirty="0"/>
              <a:t>low</a:t>
            </a:r>
            <a:r>
              <a:rPr lang="en-US" dirty="0"/>
              <a:t>. It enables glucose to be released from some tissues back into the blood stream.</a:t>
            </a:r>
          </a:p>
        </p:txBody>
      </p:sp>
      <p:sp>
        <p:nvSpPr>
          <p:cNvPr id="4" name="Block Arc 3"/>
          <p:cNvSpPr/>
          <p:nvPr/>
        </p:nvSpPr>
        <p:spPr>
          <a:xfrm rot="16200000">
            <a:off x="3191536" y="5049455"/>
            <a:ext cx="1005840" cy="100584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11" name="TextBox 10"/>
          <p:cNvSpPr txBox="1"/>
          <p:nvPr/>
        </p:nvSpPr>
        <p:spPr>
          <a:xfrm>
            <a:off x="3742256" y="5259649"/>
            <a:ext cx="3268144" cy="523220"/>
          </a:xfrm>
          <a:prstGeom prst="rect">
            <a:avLst/>
          </a:prstGeom>
          <a:noFill/>
        </p:spPr>
        <p:txBody>
          <a:bodyPr wrap="square" rtlCol="0">
            <a:spAutoFit/>
          </a:bodyPr>
          <a:lstStyle/>
          <a:p>
            <a:r>
              <a:rPr lang="en-US" sz="1400" dirty="0" smtClean="0"/>
              <a:t>In our model, glucagon is represented by a piece of macaroni pasta (curvy-shaped)</a:t>
            </a:r>
            <a:endParaRPr lang="en-US" sz="1400" dirty="0"/>
          </a:p>
        </p:txBody>
      </p:sp>
      <p:sp>
        <p:nvSpPr>
          <p:cNvPr id="12" name="Flowchart: Data 11"/>
          <p:cNvSpPr/>
          <p:nvPr/>
        </p:nvSpPr>
        <p:spPr>
          <a:xfrm rot="16200000">
            <a:off x="3006857" y="3024069"/>
            <a:ext cx="937979" cy="261221"/>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13"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540" y="169641"/>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46070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animBg="1"/>
      <p:bldP spid="11"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3606692"/>
            <a:ext cx="6107092" cy="266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Meet the players</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305067" y="1175153"/>
            <a:ext cx="8455755" cy="3154710"/>
          </a:xfrm>
          <a:prstGeom prst="rect">
            <a:avLst/>
          </a:prstGeom>
          <a:noFill/>
        </p:spPr>
        <p:txBody>
          <a:bodyPr wrap="square" rtlCol="0">
            <a:spAutoFit/>
          </a:bodyPr>
          <a:lstStyle/>
          <a:p>
            <a:r>
              <a:rPr lang="en-US" sz="2800" b="1" dirty="0" smtClean="0"/>
              <a:t>The body organs:</a:t>
            </a:r>
          </a:p>
          <a:p>
            <a:endParaRPr lang="en-US" sz="1200" b="1" dirty="0" smtClean="0"/>
          </a:p>
          <a:p>
            <a:r>
              <a:rPr lang="en-US" b="1" dirty="0" smtClean="0">
                <a:solidFill>
                  <a:schemeClr val="accent1">
                    <a:lumMod val="75000"/>
                  </a:schemeClr>
                </a:solidFill>
              </a:rPr>
              <a:t>Pancreas:</a:t>
            </a:r>
            <a:r>
              <a:rPr lang="en-US" b="1" dirty="0" smtClean="0"/>
              <a:t> </a:t>
            </a:r>
            <a:r>
              <a:rPr lang="en-US" dirty="0" smtClean="0"/>
              <a:t>One of the major players in glucose homeostasis, the pancreas releases the hormones, </a:t>
            </a:r>
            <a:r>
              <a:rPr lang="en-US" i="1" dirty="0" smtClean="0"/>
              <a:t>insulin</a:t>
            </a:r>
            <a:r>
              <a:rPr lang="en-US" dirty="0" smtClean="0"/>
              <a:t> and </a:t>
            </a:r>
            <a:r>
              <a:rPr lang="en-US" i="1" dirty="0" smtClean="0"/>
              <a:t>glucagon</a:t>
            </a:r>
            <a:r>
              <a:rPr lang="en-US" dirty="0" smtClean="0"/>
              <a:t>, that control blood glucose. The cells in the pancreas that produce insulin are called </a:t>
            </a:r>
            <a:r>
              <a:rPr lang="el-GR" dirty="0" smtClean="0"/>
              <a:t>β</a:t>
            </a:r>
            <a:r>
              <a:rPr lang="en-US" dirty="0" smtClean="0"/>
              <a:t> </a:t>
            </a:r>
            <a:r>
              <a:rPr lang="en-US" dirty="0"/>
              <a:t>(beta) </a:t>
            </a:r>
            <a:r>
              <a:rPr lang="en-US" dirty="0" smtClean="0"/>
              <a:t>cells.  </a:t>
            </a:r>
          </a:p>
          <a:p>
            <a:endParaRPr lang="en-US" b="1" dirty="0"/>
          </a:p>
          <a:p>
            <a:r>
              <a:rPr lang="en-US" b="1" dirty="0" smtClean="0">
                <a:solidFill>
                  <a:schemeClr val="accent6">
                    <a:lumMod val="75000"/>
                  </a:schemeClr>
                </a:solidFill>
              </a:rPr>
              <a:t>Liver:</a:t>
            </a:r>
            <a:r>
              <a:rPr lang="en-US" b="1" dirty="0" smtClean="0"/>
              <a:t> </a:t>
            </a:r>
            <a:r>
              <a:rPr lang="en-US" dirty="0" smtClean="0"/>
              <a:t>This </a:t>
            </a:r>
            <a:r>
              <a:rPr lang="en-US" dirty="0"/>
              <a:t>organ takes up glucose when levels are high and releases glucose when levels are low</a:t>
            </a:r>
            <a:r>
              <a:rPr lang="en-US" dirty="0" smtClean="0"/>
              <a:t>. It </a:t>
            </a:r>
            <a:r>
              <a:rPr lang="en-US" dirty="0"/>
              <a:t>stores </a:t>
            </a:r>
            <a:r>
              <a:rPr lang="en-US" dirty="0" smtClean="0"/>
              <a:t>glucose in chains as glycogen. It is key for glucose regulation.</a:t>
            </a:r>
            <a:endParaRPr lang="en-US" b="1" dirty="0" smtClean="0"/>
          </a:p>
          <a:p>
            <a:endParaRPr lang="en-US" b="1" dirty="0" smtClean="0"/>
          </a:p>
          <a:p>
            <a:endParaRPr lang="en-US" dirty="0"/>
          </a:p>
        </p:txBody>
      </p:sp>
      <p:sp>
        <p:nvSpPr>
          <p:cNvPr id="4" name="Oval 3"/>
          <p:cNvSpPr/>
          <p:nvPr/>
        </p:nvSpPr>
        <p:spPr>
          <a:xfrm>
            <a:off x="5605153" y="4413017"/>
            <a:ext cx="522514" cy="32063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20199439">
            <a:off x="5643956" y="4374496"/>
            <a:ext cx="325069" cy="219592"/>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790260" y="4550475"/>
            <a:ext cx="128492" cy="45719"/>
          </a:xfrm>
          <a:custGeom>
            <a:avLst/>
            <a:gdLst>
              <a:gd name="connsiteX0" fmla="*/ 2096 w 757792"/>
              <a:gd name="connsiteY0" fmla="*/ 217766 h 446558"/>
              <a:gd name="connsiteX1" fmla="*/ 80473 w 757792"/>
              <a:gd name="connsiteY1" fmla="*/ 87137 h 446558"/>
              <a:gd name="connsiteX2" fmla="*/ 359148 w 757792"/>
              <a:gd name="connsiteY2" fmla="*/ 43594 h 446558"/>
              <a:gd name="connsiteX3" fmla="*/ 724908 w 757792"/>
              <a:gd name="connsiteY3" fmla="*/ 52 h 446558"/>
              <a:gd name="connsiteX4" fmla="*/ 742325 w 757792"/>
              <a:gd name="connsiteY4" fmla="*/ 34886 h 446558"/>
              <a:gd name="connsiteX5" fmla="*/ 742325 w 757792"/>
              <a:gd name="connsiteY5" fmla="*/ 43594 h 446558"/>
              <a:gd name="connsiteX6" fmla="*/ 698782 w 757792"/>
              <a:gd name="connsiteY6" fmla="*/ 113263 h 446558"/>
              <a:gd name="connsiteX7" fmla="*/ 515902 w 757792"/>
              <a:gd name="connsiteY7" fmla="*/ 200349 h 446558"/>
              <a:gd name="connsiteX8" fmla="*/ 376565 w 757792"/>
              <a:gd name="connsiteY8" fmla="*/ 226474 h 446558"/>
              <a:gd name="connsiteX9" fmla="*/ 263353 w 757792"/>
              <a:gd name="connsiteY9" fmla="*/ 296143 h 446558"/>
              <a:gd name="connsiteX10" fmla="*/ 289479 w 757792"/>
              <a:gd name="connsiteY10" fmla="*/ 313560 h 446558"/>
              <a:gd name="connsiteX11" fmla="*/ 315605 w 757792"/>
              <a:gd name="connsiteY11" fmla="*/ 365812 h 446558"/>
              <a:gd name="connsiteX12" fmla="*/ 254645 w 757792"/>
              <a:gd name="connsiteY12" fmla="*/ 418063 h 446558"/>
              <a:gd name="connsiteX13" fmla="*/ 228519 w 757792"/>
              <a:gd name="connsiteY13" fmla="*/ 444189 h 446558"/>
              <a:gd name="connsiteX14" fmla="*/ 97890 w 757792"/>
              <a:gd name="connsiteY14" fmla="*/ 435480 h 446558"/>
              <a:gd name="connsiteX15" fmla="*/ 28222 w 757792"/>
              <a:gd name="connsiteY15" fmla="*/ 357103 h 446558"/>
              <a:gd name="connsiteX16" fmla="*/ 2096 w 757792"/>
              <a:gd name="connsiteY16" fmla="*/ 217766 h 446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7792" h="446558">
                <a:moveTo>
                  <a:pt x="2096" y="217766"/>
                </a:moveTo>
                <a:cubicBezTo>
                  <a:pt x="10804" y="172772"/>
                  <a:pt x="20964" y="116166"/>
                  <a:pt x="80473" y="87137"/>
                </a:cubicBezTo>
                <a:cubicBezTo>
                  <a:pt x="139982" y="58108"/>
                  <a:pt x="251742" y="58108"/>
                  <a:pt x="359148" y="43594"/>
                </a:cubicBezTo>
                <a:cubicBezTo>
                  <a:pt x="466554" y="29080"/>
                  <a:pt x="661045" y="1503"/>
                  <a:pt x="724908" y="52"/>
                </a:cubicBezTo>
                <a:cubicBezTo>
                  <a:pt x="788771" y="-1399"/>
                  <a:pt x="739422" y="27629"/>
                  <a:pt x="742325" y="34886"/>
                </a:cubicBezTo>
                <a:cubicBezTo>
                  <a:pt x="745228" y="42143"/>
                  <a:pt x="749582" y="30531"/>
                  <a:pt x="742325" y="43594"/>
                </a:cubicBezTo>
                <a:cubicBezTo>
                  <a:pt x="735068" y="56657"/>
                  <a:pt x="736519" y="87137"/>
                  <a:pt x="698782" y="113263"/>
                </a:cubicBezTo>
                <a:cubicBezTo>
                  <a:pt x="661045" y="139389"/>
                  <a:pt x="569605" y="181480"/>
                  <a:pt x="515902" y="200349"/>
                </a:cubicBezTo>
                <a:cubicBezTo>
                  <a:pt x="462199" y="219218"/>
                  <a:pt x="418656" y="210508"/>
                  <a:pt x="376565" y="226474"/>
                </a:cubicBezTo>
                <a:cubicBezTo>
                  <a:pt x="334474" y="242440"/>
                  <a:pt x="277867" y="281629"/>
                  <a:pt x="263353" y="296143"/>
                </a:cubicBezTo>
                <a:cubicBezTo>
                  <a:pt x="248839" y="310657"/>
                  <a:pt x="280770" y="301949"/>
                  <a:pt x="289479" y="313560"/>
                </a:cubicBezTo>
                <a:cubicBezTo>
                  <a:pt x="298188" y="325172"/>
                  <a:pt x="321411" y="348395"/>
                  <a:pt x="315605" y="365812"/>
                </a:cubicBezTo>
                <a:cubicBezTo>
                  <a:pt x="309799" y="383229"/>
                  <a:pt x="269159" y="405000"/>
                  <a:pt x="254645" y="418063"/>
                </a:cubicBezTo>
                <a:cubicBezTo>
                  <a:pt x="240131" y="431126"/>
                  <a:pt x="254645" y="441286"/>
                  <a:pt x="228519" y="444189"/>
                </a:cubicBezTo>
                <a:cubicBezTo>
                  <a:pt x="202393" y="447092"/>
                  <a:pt x="131273" y="449994"/>
                  <a:pt x="97890" y="435480"/>
                </a:cubicBezTo>
                <a:cubicBezTo>
                  <a:pt x="64507" y="420966"/>
                  <a:pt x="42736" y="387583"/>
                  <a:pt x="28222" y="357103"/>
                </a:cubicBezTo>
                <a:cubicBezTo>
                  <a:pt x="13708" y="326623"/>
                  <a:pt x="-6612" y="262760"/>
                  <a:pt x="2096" y="217766"/>
                </a:cubicBezTo>
                <a:close/>
              </a:path>
            </a:pathLst>
          </a:custGeom>
          <a:solidFill>
            <a:schemeClr val="accent5">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541" y="200265"/>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Tree>
    <p:extLst>
      <p:ext uri="{BB962C8B-B14F-4D97-AF65-F5344CB8AC3E}">
        <p14:creationId xmlns:p14="http://schemas.microsoft.com/office/powerpoint/2010/main" val="5267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2000" fill="hold"/>
                                        <p:tgtEl>
                                          <p:spTgt spid="9"/>
                                        </p:tgtEl>
                                        <p:attrNameLst>
                                          <p:attrName>ppt_w</p:attrName>
                                        </p:attrNameLst>
                                      </p:cBhvr>
                                      <p:tavLst>
                                        <p:tav tm="0">
                                          <p:val>
                                            <p:fltVal val="0"/>
                                          </p:val>
                                        </p:tav>
                                        <p:tav tm="100000">
                                          <p:val>
                                            <p:strVal val="#ppt_w"/>
                                          </p:val>
                                        </p:tav>
                                      </p:tavLst>
                                    </p:anim>
                                    <p:anim calcmode="lin" valueType="num">
                                      <p:cBhvr>
                                        <p:cTn id="12" dur="2000" fill="hold"/>
                                        <p:tgtEl>
                                          <p:spTgt spid="9"/>
                                        </p:tgtEl>
                                        <p:attrNameLst>
                                          <p:attrName>ppt_h</p:attrName>
                                        </p:attrNameLst>
                                      </p:cBhvr>
                                      <p:tavLst>
                                        <p:tav tm="0">
                                          <p:val>
                                            <p:fltVal val="0"/>
                                          </p:val>
                                        </p:tav>
                                        <p:tav tm="100000">
                                          <p:val>
                                            <p:strVal val="#ppt_h"/>
                                          </p:val>
                                        </p:tav>
                                      </p:tavLst>
                                    </p:anim>
                                    <p:animEffect transition="in" filter="fade">
                                      <p:cBhvr>
                                        <p:cTn id="13" dur="20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par>
                                <p:cTn id="14" presetID="53"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ppt_w</p:attrName>
                                        </p:attrNameLst>
                                      </p:cBhvr>
                                      <p:tavLst>
                                        <p:tav tm="0">
                                          <p:val>
                                            <p:fltVal val="0"/>
                                          </p:val>
                                        </p:tav>
                                        <p:tav tm="100000">
                                          <p:val>
                                            <p:strVal val="#ppt_w"/>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Effect transition="in" filter="fade">
                                      <p:cBhvr>
                                        <p:cTn id="18" dur="20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1" presetClass="entr" presetSubtype="1"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3606692"/>
            <a:ext cx="6107092" cy="266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Meet the players</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 name="TextBox 1"/>
          <p:cNvSpPr txBox="1"/>
          <p:nvPr/>
        </p:nvSpPr>
        <p:spPr>
          <a:xfrm>
            <a:off x="296986" y="1059269"/>
            <a:ext cx="8664134" cy="2739211"/>
          </a:xfrm>
          <a:prstGeom prst="rect">
            <a:avLst/>
          </a:prstGeom>
          <a:noFill/>
        </p:spPr>
        <p:txBody>
          <a:bodyPr wrap="square" rtlCol="0">
            <a:spAutoFit/>
          </a:bodyPr>
          <a:lstStyle/>
          <a:p>
            <a:r>
              <a:rPr lang="en-US" sz="2800" b="1" dirty="0" smtClean="0"/>
              <a:t>More body organs:</a:t>
            </a:r>
          </a:p>
          <a:p>
            <a:endParaRPr lang="en-US" sz="1000" b="1" dirty="0" smtClean="0"/>
          </a:p>
          <a:p>
            <a:r>
              <a:rPr lang="en-US" b="1" dirty="0">
                <a:solidFill>
                  <a:schemeClr val="accent2">
                    <a:lumMod val="75000"/>
                  </a:schemeClr>
                </a:solidFill>
              </a:rPr>
              <a:t>Muscles:</a:t>
            </a:r>
            <a:r>
              <a:rPr lang="en-US" dirty="0">
                <a:solidFill>
                  <a:schemeClr val="accent2">
                    <a:lumMod val="75000"/>
                  </a:schemeClr>
                </a:solidFill>
              </a:rPr>
              <a:t> </a:t>
            </a:r>
            <a:r>
              <a:rPr lang="en-US" dirty="0"/>
              <a:t>Our muscles are able to take </a:t>
            </a:r>
            <a:r>
              <a:rPr lang="en-US" dirty="0" smtClean="0"/>
              <a:t>up and </a:t>
            </a:r>
            <a:r>
              <a:rPr lang="en-US" dirty="0"/>
              <a:t>store lots of </a:t>
            </a:r>
            <a:r>
              <a:rPr lang="en-US" dirty="0" smtClean="0"/>
              <a:t>glucose when insulin is present. More muscles mass means more of a reservoir for glucose.</a:t>
            </a:r>
            <a:endParaRPr lang="en-US" dirty="0"/>
          </a:p>
          <a:p>
            <a:endParaRPr lang="en-US" sz="1000" dirty="0"/>
          </a:p>
          <a:p>
            <a:r>
              <a:rPr lang="en-US" b="1" dirty="0">
                <a:solidFill>
                  <a:srgbClr val="FBBF29"/>
                </a:solidFill>
              </a:rPr>
              <a:t>Fat cells:</a:t>
            </a:r>
            <a:r>
              <a:rPr lang="en-US" dirty="0">
                <a:solidFill>
                  <a:srgbClr val="FBBF29"/>
                </a:solidFill>
              </a:rPr>
              <a:t> </a:t>
            </a:r>
            <a:r>
              <a:rPr lang="en-US" dirty="0"/>
              <a:t>Fat cells take up glucose when insulin is </a:t>
            </a:r>
            <a:r>
              <a:rPr lang="en-US" dirty="0" smtClean="0"/>
              <a:t>present. Fat cells use glucose to </a:t>
            </a:r>
            <a:r>
              <a:rPr lang="en-US" dirty="0"/>
              <a:t>make </a:t>
            </a:r>
            <a:r>
              <a:rPr lang="en-US" dirty="0" smtClean="0"/>
              <a:t>more fat</a:t>
            </a:r>
            <a:r>
              <a:rPr lang="en-US" dirty="0"/>
              <a:t>. </a:t>
            </a:r>
          </a:p>
          <a:p>
            <a:endParaRPr lang="en-US" sz="1000" dirty="0"/>
          </a:p>
          <a:p>
            <a:r>
              <a:rPr lang="en-US" b="1" dirty="0">
                <a:solidFill>
                  <a:schemeClr val="bg2">
                    <a:lumMod val="50000"/>
                  </a:schemeClr>
                </a:solidFill>
              </a:rPr>
              <a:t>Brain:</a:t>
            </a:r>
            <a:r>
              <a:rPr lang="en-US" dirty="0">
                <a:solidFill>
                  <a:schemeClr val="bg2">
                    <a:lumMod val="50000"/>
                  </a:schemeClr>
                </a:solidFill>
              </a:rPr>
              <a:t> </a:t>
            </a:r>
            <a:r>
              <a:rPr lang="en-US" dirty="0"/>
              <a:t>The brain takes up glucose</a:t>
            </a:r>
            <a:r>
              <a:rPr lang="en-US" b="1" dirty="0"/>
              <a:t> </a:t>
            </a:r>
            <a:r>
              <a:rPr lang="en-US" dirty="0"/>
              <a:t>whenever it needs energy</a:t>
            </a:r>
            <a:r>
              <a:rPr lang="en-US" dirty="0" smtClean="0"/>
              <a:t>. Glucose is the only fuel the brain can use.</a:t>
            </a:r>
            <a:endParaRPr lang="en-US" dirty="0"/>
          </a:p>
        </p:txBody>
      </p:sp>
      <p:sp>
        <p:nvSpPr>
          <p:cNvPr id="11" name="Cloud 10"/>
          <p:cNvSpPr/>
          <p:nvPr/>
        </p:nvSpPr>
        <p:spPr>
          <a:xfrm>
            <a:off x="5685495" y="4547397"/>
            <a:ext cx="298610" cy="231431"/>
          </a:xfrm>
          <a:prstGeom prst="clou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309361" y="3633848"/>
            <a:ext cx="966651" cy="2601563"/>
          </a:xfrm>
          <a:prstGeom prst="ellipse">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79139" y="3712230"/>
            <a:ext cx="435429" cy="345968"/>
          </a:xfrm>
          <a:prstGeom prst="ellipse">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445691" y="3981899"/>
            <a:ext cx="799292" cy="1428652"/>
          </a:xfrm>
          <a:prstGeom prst="ellipse">
            <a:avLst/>
          </a:prstGeom>
          <a:noFill/>
          <a:ln w="19050">
            <a:solidFill>
              <a:srgbClr val="FBBF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BBF29"/>
              </a:solidFill>
            </a:endParaRPr>
          </a:p>
        </p:txBody>
      </p:sp>
      <p:pic>
        <p:nvPicPr>
          <p:cNvPr id="14"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5" y="216717"/>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
        <p:nvSpPr>
          <p:cNvPr id="4" name="Freeform 3"/>
          <p:cNvSpPr/>
          <p:nvPr/>
        </p:nvSpPr>
        <p:spPr>
          <a:xfrm>
            <a:off x="5604020" y="4778828"/>
            <a:ext cx="60173" cy="478819"/>
          </a:xfrm>
          <a:custGeom>
            <a:avLst/>
            <a:gdLst>
              <a:gd name="connsiteX0" fmla="*/ 34097 w 60173"/>
              <a:gd name="connsiteY0" fmla="*/ 62 h 451983"/>
              <a:gd name="connsiteX1" fmla="*/ 25896 w 60173"/>
              <a:gd name="connsiteY1" fmla="*/ 86171 h 451983"/>
              <a:gd name="connsiteX2" fmla="*/ 29996 w 60173"/>
              <a:gd name="connsiteY2" fmla="*/ 196883 h 451983"/>
              <a:gd name="connsiteX3" fmla="*/ 42297 w 60173"/>
              <a:gd name="connsiteY3" fmla="*/ 323997 h 451983"/>
              <a:gd name="connsiteX4" fmla="*/ 54599 w 60173"/>
              <a:gd name="connsiteY4" fmla="*/ 414207 h 451983"/>
              <a:gd name="connsiteX5" fmla="*/ 58699 w 60173"/>
              <a:gd name="connsiteY5" fmla="*/ 451111 h 451983"/>
              <a:gd name="connsiteX6" fmla="*/ 29996 w 60173"/>
              <a:gd name="connsiteY6" fmla="*/ 381403 h 451983"/>
              <a:gd name="connsiteX7" fmla="*/ 9494 w 60173"/>
              <a:gd name="connsiteY7" fmla="*/ 287093 h 451983"/>
              <a:gd name="connsiteX8" fmla="*/ 1293 w 60173"/>
              <a:gd name="connsiteY8" fmla="*/ 192783 h 451983"/>
              <a:gd name="connsiteX9" fmla="*/ 1293 w 60173"/>
              <a:gd name="connsiteY9" fmla="*/ 73870 h 451983"/>
              <a:gd name="connsiteX10" fmla="*/ 34097 w 60173"/>
              <a:gd name="connsiteY10" fmla="*/ 62 h 45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173" h="451983">
                <a:moveTo>
                  <a:pt x="34097" y="62"/>
                </a:moveTo>
                <a:cubicBezTo>
                  <a:pt x="38197" y="2112"/>
                  <a:pt x="26579" y="53368"/>
                  <a:pt x="25896" y="86171"/>
                </a:cubicBezTo>
                <a:cubicBezTo>
                  <a:pt x="25213" y="118974"/>
                  <a:pt x="27263" y="157245"/>
                  <a:pt x="29996" y="196883"/>
                </a:cubicBezTo>
                <a:cubicBezTo>
                  <a:pt x="32729" y="236521"/>
                  <a:pt x="38196" y="287776"/>
                  <a:pt x="42297" y="323997"/>
                </a:cubicBezTo>
                <a:cubicBezTo>
                  <a:pt x="46398" y="360218"/>
                  <a:pt x="51865" y="393021"/>
                  <a:pt x="54599" y="414207"/>
                </a:cubicBezTo>
                <a:cubicBezTo>
                  <a:pt x="57333" y="435393"/>
                  <a:pt x="62799" y="456578"/>
                  <a:pt x="58699" y="451111"/>
                </a:cubicBezTo>
                <a:cubicBezTo>
                  <a:pt x="54599" y="445644"/>
                  <a:pt x="38197" y="408739"/>
                  <a:pt x="29996" y="381403"/>
                </a:cubicBezTo>
                <a:cubicBezTo>
                  <a:pt x="21795" y="354067"/>
                  <a:pt x="14278" y="318530"/>
                  <a:pt x="9494" y="287093"/>
                </a:cubicBezTo>
                <a:cubicBezTo>
                  <a:pt x="4710" y="255656"/>
                  <a:pt x="2660" y="228320"/>
                  <a:pt x="1293" y="192783"/>
                </a:cubicBezTo>
                <a:cubicBezTo>
                  <a:pt x="-74" y="157246"/>
                  <a:pt x="-757" y="101206"/>
                  <a:pt x="1293" y="73870"/>
                </a:cubicBezTo>
                <a:cubicBezTo>
                  <a:pt x="3343" y="46534"/>
                  <a:pt x="29997" y="-1988"/>
                  <a:pt x="34097" y="62"/>
                </a:cubicBezTo>
                <a:close/>
              </a:path>
            </a:pathLst>
          </a:custGeom>
          <a:solidFill>
            <a:srgbClr val="FBBF29"/>
          </a:solidFill>
          <a:ln w="3175">
            <a:solidFill>
              <a:srgbClr val="FBBF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398982" flipH="1" flipV="1">
            <a:off x="5998998" y="4781489"/>
            <a:ext cx="73455" cy="473496"/>
          </a:xfrm>
          <a:custGeom>
            <a:avLst/>
            <a:gdLst>
              <a:gd name="connsiteX0" fmla="*/ 34097 w 60173"/>
              <a:gd name="connsiteY0" fmla="*/ 62 h 451983"/>
              <a:gd name="connsiteX1" fmla="*/ 25896 w 60173"/>
              <a:gd name="connsiteY1" fmla="*/ 86171 h 451983"/>
              <a:gd name="connsiteX2" fmla="*/ 29996 w 60173"/>
              <a:gd name="connsiteY2" fmla="*/ 196883 h 451983"/>
              <a:gd name="connsiteX3" fmla="*/ 42297 w 60173"/>
              <a:gd name="connsiteY3" fmla="*/ 323997 h 451983"/>
              <a:gd name="connsiteX4" fmla="*/ 54599 w 60173"/>
              <a:gd name="connsiteY4" fmla="*/ 414207 h 451983"/>
              <a:gd name="connsiteX5" fmla="*/ 58699 w 60173"/>
              <a:gd name="connsiteY5" fmla="*/ 451111 h 451983"/>
              <a:gd name="connsiteX6" fmla="*/ 29996 w 60173"/>
              <a:gd name="connsiteY6" fmla="*/ 381403 h 451983"/>
              <a:gd name="connsiteX7" fmla="*/ 9494 w 60173"/>
              <a:gd name="connsiteY7" fmla="*/ 287093 h 451983"/>
              <a:gd name="connsiteX8" fmla="*/ 1293 w 60173"/>
              <a:gd name="connsiteY8" fmla="*/ 192783 h 451983"/>
              <a:gd name="connsiteX9" fmla="*/ 1293 w 60173"/>
              <a:gd name="connsiteY9" fmla="*/ 73870 h 451983"/>
              <a:gd name="connsiteX10" fmla="*/ 34097 w 60173"/>
              <a:gd name="connsiteY10" fmla="*/ 62 h 45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173" h="451983">
                <a:moveTo>
                  <a:pt x="34097" y="62"/>
                </a:moveTo>
                <a:cubicBezTo>
                  <a:pt x="38197" y="2112"/>
                  <a:pt x="26579" y="53368"/>
                  <a:pt x="25896" y="86171"/>
                </a:cubicBezTo>
                <a:cubicBezTo>
                  <a:pt x="25213" y="118974"/>
                  <a:pt x="27263" y="157245"/>
                  <a:pt x="29996" y="196883"/>
                </a:cubicBezTo>
                <a:cubicBezTo>
                  <a:pt x="32729" y="236521"/>
                  <a:pt x="38196" y="287776"/>
                  <a:pt x="42297" y="323997"/>
                </a:cubicBezTo>
                <a:cubicBezTo>
                  <a:pt x="46398" y="360218"/>
                  <a:pt x="51865" y="393021"/>
                  <a:pt x="54599" y="414207"/>
                </a:cubicBezTo>
                <a:cubicBezTo>
                  <a:pt x="57333" y="435393"/>
                  <a:pt x="62799" y="456578"/>
                  <a:pt x="58699" y="451111"/>
                </a:cubicBezTo>
                <a:cubicBezTo>
                  <a:pt x="54599" y="445644"/>
                  <a:pt x="38197" y="408739"/>
                  <a:pt x="29996" y="381403"/>
                </a:cubicBezTo>
                <a:cubicBezTo>
                  <a:pt x="21795" y="354067"/>
                  <a:pt x="14278" y="318530"/>
                  <a:pt x="9494" y="287093"/>
                </a:cubicBezTo>
                <a:cubicBezTo>
                  <a:pt x="4710" y="255656"/>
                  <a:pt x="2660" y="228320"/>
                  <a:pt x="1293" y="192783"/>
                </a:cubicBezTo>
                <a:cubicBezTo>
                  <a:pt x="-74" y="157246"/>
                  <a:pt x="-757" y="101206"/>
                  <a:pt x="1293" y="73870"/>
                </a:cubicBezTo>
                <a:cubicBezTo>
                  <a:pt x="3343" y="46534"/>
                  <a:pt x="29997" y="-1988"/>
                  <a:pt x="34097" y="62"/>
                </a:cubicBezTo>
                <a:close/>
              </a:path>
            </a:pathLst>
          </a:custGeom>
          <a:solidFill>
            <a:srgbClr val="FBBF2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loud 19"/>
          <p:cNvSpPr/>
          <p:nvPr/>
        </p:nvSpPr>
        <p:spPr>
          <a:xfrm>
            <a:off x="5533717" y="4232506"/>
            <a:ext cx="84277" cy="316647"/>
          </a:xfrm>
          <a:prstGeom prst="clou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loud 20"/>
          <p:cNvSpPr/>
          <p:nvPr/>
        </p:nvSpPr>
        <p:spPr>
          <a:xfrm flipH="1">
            <a:off x="5617994" y="4891181"/>
            <a:ext cx="116592" cy="357609"/>
          </a:xfrm>
          <a:prstGeom prst="cloud">
            <a:avLst/>
          </a:prstGeom>
          <a:solidFill>
            <a:srgbClr val="FFC000"/>
          </a:solidFill>
          <a:ln>
            <a:solidFill>
              <a:srgbClr val="FBBF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loud 21"/>
          <p:cNvSpPr/>
          <p:nvPr/>
        </p:nvSpPr>
        <p:spPr>
          <a:xfrm>
            <a:off x="5961457" y="4905993"/>
            <a:ext cx="74480" cy="357609"/>
          </a:xfrm>
          <a:prstGeom prst="cloud">
            <a:avLst/>
          </a:prstGeom>
          <a:solidFill>
            <a:srgbClr val="FFC000"/>
          </a:solidFill>
          <a:ln>
            <a:solidFill>
              <a:srgbClr val="FBBF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loud 22"/>
          <p:cNvSpPr/>
          <p:nvPr/>
        </p:nvSpPr>
        <p:spPr>
          <a:xfrm flipH="1">
            <a:off x="6040149" y="4196364"/>
            <a:ext cx="101367" cy="359996"/>
          </a:xfrm>
          <a:prstGeom prst="clou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627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1" presetClass="entr" presetSubtype="1"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 calcmode="lin" valueType="num">
                                      <p:cBhvr additive="base">
                                        <p:cTn id="1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21"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41" presetID="21" presetClass="entr" presetSubtype="1"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heel(1)">
                                      <p:cBhvr>
                                        <p:cTn id="4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7" grpId="0" animBg="1"/>
      <p:bldP spid="13" grpId="0" animBg="1"/>
      <p:bldP spid="4" grpId="0" animBg="1"/>
      <p:bldP spid="16" grpId="0" animBg="1"/>
      <p:bldP spid="20"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787728" y="5618747"/>
            <a:ext cx="7886009" cy="677108"/>
          </a:xfrm>
          <a:prstGeom prst="rect">
            <a:avLst/>
          </a:prstGeom>
          <a:noFill/>
        </p:spPr>
        <p:txBody>
          <a:bodyPr wrap="square" rtlCol="0">
            <a:spAutoFit/>
          </a:bodyPr>
          <a:lstStyle/>
          <a:p>
            <a:r>
              <a:rPr lang="en-US" dirty="0" smtClean="0"/>
              <a:t>All of these systems work together to keep our blood glucose level balanced.</a:t>
            </a:r>
          </a:p>
          <a:p>
            <a:r>
              <a:rPr lang="en-US" dirty="0" smtClean="0"/>
              <a:t>For our model, 3 pasta wheels represent a balanced amount of blood glucose.</a:t>
            </a:r>
            <a:endParaRPr lang="en-US" dirty="0"/>
          </a:p>
        </p:txBody>
      </p:sp>
      <p:pic>
        <p:nvPicPr>
          <p:cNvPr id="15" name="Picture 2" descr="C:\Users\jcgriz\AppData\Local\Microsoft\Windows\Temporary Internet Files\Content.Outlook\ND2AF8RG\GSEO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grpSp>
        <p:nvGrpSpPr>
          <p:cNvPr id="39" name="Group 38"/>
          <p:cNvGrpSpPr/>
          <p:nvPr/>
        </p:nvGrpSpPr>
        <p:grpSpPr>
          <a:xfrm rot="395210">
            <a:off x="1156057" y="2356058"/>
            <a:ext cx="7216514" cy="2532231"/>
            <a:chOff x="1019439" y="2292873"/>
            <a:chExt cx="7216514" cy="2532228"/>
          </a:xfrm>
        </p:grpSpPr>
        <p:grpSp>
          <p:nvGrpSpPr>
            <p:cNvPr id="40" name="Group 39"/>
            <p:cNvGrpSpPr/>
            <p:nvPr/>
          </p:nvGrpSpPr>
          <p:grpSpPr>
            <a:xfrm>
              <a:off x="1106900" y="2292873"/>
              <a:ext cx="7129053" cy="2532228"/>
              <a:chOff x="1251284" y="2378476"/>
              <a:chExt cx="7129053" cy="2456926"/>
            </a:xfrm>
          </p:grpSpPr>
          <p:grpSp>
            <p:nvGrpSpPr>
              <p:cNvPr id="59" name="Group 58"/>
              <p:cNvGrpSpPr/>
              <p:nvPr/>
            </p:nvGrpSpPr>
            <p:grpSpPr>
              <a:xfrm>
                <a:off x="1251284" y="3561347"/>
                <a:ext cx="6472989" cy="1274055"/>
                <a:chOff x="1275347" y="3056021"/>
                <a:chExt cx="6472989" cy="1274055"/>
              </a:xfrm>
            </p:grpSpPr>
            <p:sp>
              <p:nvSpPr>
                <p:cNvPr id="61" name="Rectangle 60"/>
                <p:cNvSpPr/>
                <p:nvPr/>
              </p:nvSpPr>
              <p:spPr>
                <a:xfrm>
                  <a:off x="1275347" y="3056021"/>
                  <a:ext cx="6472989" cy="397042"/>
                </a:xfrm>
                <a:prstGeom prst="rect">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rot="21204790">
                  <a:off x="3963048" y="3463802"/>
                  <a:ext cx="1106906" cy="866274"/>
                </a:xfrm>
                <a:prstGeom prst="triangle">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Pentagon 59"/>
              <p:cNvSpPr/>
              <p:nvPr/>
            </p:nvSpPr>
            <p:spPr>
              <a:xfrm>
                <a:off x="6376742" y="2378476"/>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Balanced Blood Glucose</a:t>
                </a:r>
                <a:endParaRPr lang="en-US" dirty="0"/>
              </a:p>
            </p:txBody>
          </p:sp>
        </p:grpSp>
        <p:grpSp>
          <p:nvGrpSpPr>
            <p:cNvPr id="42" name="Group 41"/>
            <p:cNvGrpSpPr/>
            <p:nvPr/>
          </p:nvGrpSpPr>
          <p:grpSpPr>
            <a:xfrm>
              <a:off x="1674621" y="2838614"/>
              <a:ext cx="640080" cy="640080"/>
              <a:chOff x="2730843" y="3534032"/>
              <a:chExt cx="1005840" cy="1005840"/>
            </a:xfrm>
          </p:grpSpPr>
          <p:cxnSp>
            <p:nvCxnSpPr>
              <p:cNvPr id="49" name="Straight Connector 48"/>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50" name="Straight Connector 49"/>
              <p:cNvCxnSpPr>
                <a:stCxn id="52" idx="0"/>
                <a:endCxn id="52"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51" name="Straight Connector 50"/>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52" name="Oval 51"/>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53" name="Oval 52"/>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43" name="Group 42"/>
            <p:cNvGrpSpPr/>
            <p:nvPr/>
          </p:nvGrpSpPr>
          <p:grpSpPr>
            <a:xfrm>
              <a:off x="1019439" y="2846564"/>
              <a:ext cx="640080" cy="640080"/>
              <a:chOff x="2730843" y="3534032"/>
              <a:chExt cx="1005840" cy="1005840"/>
            </a:xfrm>
          </p:grpSpPr>
          <p:cxnSp>
            <p:nvCxnSpPr>
              <p:cNvPr id="44" name="Straight Connector 43"/>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7" idx="0"/>
                <a:endCxn id="47"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46" name="Straight Connector 45"/>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47" name="Oval 46"/>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48" name="Oval 47"/>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grpSp>
        <p:nvGrpSpPr>
          <p:cNvPr id="63" name="Group 62"/>
          <p:cNvGrpSpPr/>
          <p:nvPr/>
        </p:nvGrpSpPr>
        <p:grpSpPr>
          <a:xfrm>
            <a:off x="1091863" y="2259965"/>
            <a:ext cx="7216514" cy="2578861"/>
            <a:chOff x="1019439" y="2246240"/>
            <a:chExt cx="7216514" cy="2578861"/>
          </a:xfrm>
        </p:grpSpPr>
        <p:grpSp>
          <p:nvGrpSpPr>
            <p:cNvPr id="64" name="Group 63"/>
            <p:cNvGrpSpPr/>
            <p:nvPr/>
          </p:nvGrpSpPr>
          <p:grpSpPr>
            <a:xfrm>
              <a:off x="1106900" y="2292873"/>
              <a:ext cx="7129053" cy="2532228"/>
              <a:chOff x="1251284" y="2378476"/>
              <a:chExt cx="7129053" cy="2456926"/>
            </a:xfrm>
          </p:grpSpPr>
          <p:grpSp>
            <p:nvGrpSpPr>
              <p:cNvPr id="83" name="Group 82"/>
              <p:cNvGrpSpPr/>
              <p:nvPr/>
            </p:nvGrpSpPr>
            <p:grpSpPr>
              <a:xfrm>
                <a:off x="1251284" y="3561347"/>
                <a:ext cx="6472989" cy="1274055"/>
                <a:chOff x="1275347" y="3056021"/>
                <a:chExt cx="6472989" cy="1274055"/>
              </a:xfrm>
            </p:grpSpPr>
            <p:sp>
              <p:nvSpPr>
                <p:cNvPr id="85" name="Rectangle 84"/>
                <p:cNvSpPr/>
                <p:nvPr/>
              </p:nvSpPr>
              <p:spPr>
                <a:xfrm>
                  <a:off x="1275347" y="3056021"/>
                  <a:ext cx="6472989" cy="397042"/>
                </a:xfrm>
                <a:prstGeom prst="rect">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p:cNvSpPr/>
                <p:nvPr/>
              </p:nvSpPr>
              <p:spPr>
                <a:xfrm>
                  <a:off x="3963048" y="3463802"/>
                  <a:ext cx="1106906" cy="866274"/>
                </a:xfrm>
                <a:prstGeom prst="triangle">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Pentagon 83"/>
              <p:cNvSpPr/>
              <p:nvPr/>
            </p:nvSpPr>
            <p:spPr>
              <a:xfrm>
                <a:off x="6376742" y="2378476"/>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Balanced Blood Glucose</a:t>
                </a:r>
                <a:endParaRPr lang="en-US" dirty="0"/>
              </a:p>
            </p:txBody>
          </p:sp>
        </p:grpSp>
        <p:grpSp>
          <p:nvGrpSpPr>
            <p:cNvPr id="65" name="Group 64"/>
            <p:cNvGrpSpPr/>
            <p:nvPr/>
          </p:nvGrpSpPr>
          <p:grpSpPr>
            <a:xfrm>
              <a:off x="1334125" y="2246240"/>
              <a:ext cx="640080" cy="640080"/>
              <a:chOff x="2730843" y="3534032"/>
              <a:chExt cx="1005840" cy="1005840"/>
            </a:xfrm>
          </p:grpSpPr>
          <p:cxnSp>
            <p:nvCxnSpPr>
              <p:cNvPr id="78" name="Straight Connector 77"/>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9" name="Straight Connector 78"/>
              <p:cNvCxnSpPr>
                <a:stCxn id="81" idx="0"/>
                <a:endCxn id="81"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80" name="Straight Connector 79"/>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81" name="Oval 80"/>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82" name="Oval 81"/>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66" name="Group 65"/>
            <p:cNvGrpSpPr/>
            <p:nvPr/>
          </p:nvGrpSpPr>
          <p:grpSpPr>
            <a:xfrm>
              <a:off x="1674621" y="2838614"/>
              <a:ext cx="640080" cy="640080"/>
              <a:chOff x="2730843" y="3534032"/>
              <a:chExt cx="1005840" cy="1005840"/>
            </a:xfrm>
          </p:grpSpPr>
          <p:cxnSp>
            <p:nvCxnSpPr>
              <p:cNvPr id="73" name="Straight Connector 72"/>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4" name="Straight Connector 73"/>
              <p:cNvCxnSpPr>
                <a:stCxn id="76" idx="0"/>
                <a:endCxn id="76"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5" name="Straight Connector 74"/>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76" name="Oval 75"/>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77" name="Oval 76"/>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67" name="Group 66"/>
            <p:cNvGrpSpPr/>
            <p:nvPr/>
          </p:nvGrpSpPr>
          <p:grpSpPr>
            <a:xfrm>
              <a:off x="1019439" y="2846564"/>
              <a:ext cx="640080" cy="640080"/>
              <a:chOff x="2730843" y="3534032"/>
              <a:chExt cx="1005840" cy="1005840"/>
            </a:xfrm>
          </p:grpSpPr>
          <p:cxnSp>
            <p:nvCxnSpPr>
              <p:cNvPr id="68" name="Straight Connector 67"/>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9" name="Straight Connector 68"/>
              <p:cNvCxnSpPr>
                <a:stCxn id="71" idx="0"/>
                <a:endCxn id="71"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0" name="Straight Connector 69"/>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71" name="Oval 70"/>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72" name="Oval 71"/>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grpSp>
        <p:nvGrpSpPr>
          <p:cNvPr id="4" name="Group 3"/>
          <p:cNvGrpSpPr/>
          <p:nvPr/>
        </p:nvGrpSpPr>
        <p:grpSpPr>
          <a:xfrm>
            <a:off x="977275" y="2240367"/>
            <a:ext cx="7216514" cy="2578860"/>
            <a:chOff x="964016" y="3649223"/>
            <a:chExt cx="7216514" cy="2578860"/>
          </a:xfrm>
        </p:grpSpPr>
        <p:grpSp>
          <p:nvGrpSpPr>
            <p:cNvPr id="2" name="Group 1"/>
            <p:cNvGrpSpPr/>
            <p:nvPr/>
          </p:nvGrpSpPr>
          <p:grpSpPr>
            <a:xfrm rot="21288229">
              <a:off x="964016" y="3649223"/>
              <a:ext cx="7216514" cy="2578860"/>
              <a:chOff x="1019439" y="2246243"/>
              <a:chExt cx="7216514" cy="2578857"/>
            </a:xfrm>
          </p:grpSpPr>
          <p:grpSp>
            <p:nvGrpSpPr>
              <p:cNvPr id="7" name="Group 6"/>
              <p:cNvGrpSpPr/>
              <p:nvPr/>
            </p:nvGrpSpPr>
            <p:grpSpPr>
              <a:xfrm>
                <a:off x="1106900" y="2292873"/>
                <a:ext cx="7129053" cy="2532227"/>
                <a:chOff x="1251284" y="2378476"/>
                <a:chExt cx="7129053" cy="2456925"/>
              </a:xfrm>
            </p:grpSpPr>
            <p:grpSp>
              <p:nvGrpSpPr>
                <p:cNvPr id="12" name="Group 11"/>
                <p:cNvGrpSpPr/>
                <p:nvPr/>
              </p:nvGrpSpPr>
              <p:grpSpPr>
                <a:xfrm>
                  <a:off x="1251284" y="3561347"/>
                  <a:ext cx="6472989" cy="1274054"/>
                  <a:chOff x="1275347" y="3056021"/>
                  <a:chExt cx="6472989" cy="1274054"/>
                </a:xfrm>
              </p:grpSpPr>
              <p:sp>
                <p:nvSpPr>
                  <p:cNvPr id="13" name="Rectangle 12"/>
                  <p:cNvSpPr/>
                  <p:nvPr/>
                </p:nvSpPr>
                <p:spPr>
                  <a:xfrm>
                    <a:off x="1275347" y="3056021"/>
                    <a:ext cx="6472989" cy="397042"/>
                  </a:xfrm>
                  <a:prstGeom prst="rect">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rot="311771">
                    <a:off x="3963048" y="3463801"/>
                    <a:ext cx="1106906" cy="866274"/>
                  </a:xfrm>
                  <a:prstGeom prst="triangle">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Pentagon 4"/>
                <p:cNvSpPr/>
                <p:nvPr/>
              </p:nvSpPr>
              <p:spPr>
                <a:xfrm>
                  <a:off x="6376742" y="2378476"/>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Balanced Blood Glucose</a:t>
                  </a:r>
                  <a:endParaRPr lang="en-US" dirty="0"/>
                </a:p>
              </p:txBody>
            </p:sp>
          </p:grpSp>
          <p:grpSp>
            <p:nvGrpSpPr>
              <p:cNvPr id="17" name="Group 16"/>
              <p:cNvGrpSpPr/>
              <p:nvPr/>
            </p:nvGrpSpPr>
            <p:grpSpPr>
              <a:xfrm>
                <a:off x="1334128" y="2246243"/>
                <a:ext cx="640081" cy="640081"/>
                <a:chOff x="2730843" y="3534032"/>
                <a:chExt cx="1005840" cy="1005840"/>
              </a:xfrm>
            </p:grpSpPr>
            <p:cxnSp>
              <p:nvCxnSpPr>
                <p:cNvPr id="18" name="Straight Connector 17"/>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9" name="Straight Connector 18"/>
                <p:cNvCxnSpPr>
                  <a:stCxn id="25" idx="0"/>
                  <a:endCxn id="25"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24" name="Straight Connector 23"/>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25" name="Oval 24"/>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26" name="Oval 25"/>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27" name="Group 26"/>
              <p:cNvGrpSpPr/>
              <p:nvPr/>
            </p:nvGrpSpPr>
            <p:grpSpPr>
              <a:xfrm>
                <a:off x="1674621" y="2838614"/>
                <a:ext cx="640080" cy="640080"/>
                <a:chOff x="2730843" y="3534032"/>
                <a:chExt cx="1005840" cy="1005840"/>
              </a:xfrm>
            </p:grpSpPr>
            <p:cxnSp>
              <p:nvCxnSpPr>
                <p:cNvPr id="28" name="Straight Connector 27"/>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29" name="Straight Connector 28"/>
                <p:cNvCxnSpPr>
                  <a:stCxn id="31" idx="0"/>
                  <a:endCxn id="31"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0" name="Straight Connector 29"/>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1" name="Oval 30"/>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32" name="Oval 31"/>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33" name="Group 32"/>
              <p:cNvGrpSpPr/>
              <p:nvPr/>
            </p:nvGrpSpPr>
            <p:grpSpPr>
              <a:xfrm>
                <a:off x="1019439" y="2846564"/>
                <a:ext cx="640080" cy="640080"/>
                <a:chOff x="2730843" y="3534032"/>
                <a:chExt cx="1005840" cy="1005840"/>
              </a:xfrm>
            </p:grpSpPr>
            <p:cxnSp>
              <p:nvCxnSpPr>
                <p:cNvPr id="34" name="Straight Connector 33"/>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5" name="Straight Connector 34"/>
                <p:cNvCxnSpPr>
                  <a:stCxn id="37" idx="0"/>
                  <a:endCxn id="37"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6" name="Straight Connector 35"/>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7" name="Oval 36"/>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38" name="Oval 37"/>
                <p:cNvSpPr/>
                <p:nvPr/>
              </p:nvSpPr>
              <p:spPr>
                <a:xfrm>
                  <a:off x="3116376" y="3935145"/>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cxnSp>
          <p:nvCxnSpPr>
            <p:cNvPr id="100" name="Straight Connector 99"/>
            <p:cNvCxnSpPr/>
            <p:nvPr/>
          </p:nvCxnSpPr>
          <p:spPr>
            <a:xfrm rot="21288229" flipH="1">
              <a:off x="2341257" y="4579023"/>
              <a:ext cx="546344" cy="32726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1" name="Straight Connector 100"/>
            <p:cNvCxnSpPr>
              <a:stCxn id="103" idx="0"/>
              <a:endCxn id="103" idx="4"/>
            </p:cNvCxnSpPr>
            <p:nvPr/>
          </p:nvCxnSpPr>
          <p:spPr>
            <a:xfrm rot="21288229">
              <a:off x="2614429" y="4422618"/>
              <a:ext cx="0" cy="640082"/>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2" name="Straight Connector 101"/>
            <p:cNvCxnSpPr/>
            <p:nvPr/>
          </p:nvCxnSpPr>
          <p:spPr>
            <a:xfrm rot="21288229">
              <a:off x="2341257" y="4579023"/>
              <a:ext cx="546343" cy="32726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03" name="Oval 102"/>
            <p:cNvSpPr/>
            <p:nvPr/>
          </p:nvSpPr>
          <p:spPr>
            <a:xfrm rot="21288229">
              <a:off x="2294388" y="4422618"/>
              <a:ext cx="640081" cy="640082"/>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04" name="Oval 103"/>
            <p:cNvSpPr/>
            <p:nvPr/>
          </p:nvSpPr>
          <p:spPr>
            <a:xfrm rot="21288229">
              <a:off x="2540456" y="4678018"/>
              <a:ext cx="145473" cy="145473"/>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61346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20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par>
                                <p:cTn id="18" presetID="6" presetClass="entr" presetSubtype="16" fill="hold" nodeType="withEffect">
                                  <p:stCondLst>
                                    <p:cond delay="0"/>
                                  </p:stCondLst>
                                  <p:childTnLst>
                                    <p:set>
                                      <p:cBhvr>
                                        <p:cTn id="19" dur="1" fill="hold">
                                          <p:stCondLst>
                                            <p:cond delay="0"/>
                                          </p:stCondLst>
                                        </p:cTn>
                                        <p:tgtEl>
                                          <p:spTgt spid="21">
                                            <p:txEl>
                                              <p:pRg st="1" end="1"/>
                                            </p:txEl>
                                          </p:spTgt>
                                        </p:tgtEl>
                                        <p:attrNameLst>
                                          <p:attrName>style.visibility</p:attrName>
                                        </p:attrNameLst>
                                      </p:cBhvr>
                                      <p:to>
                                        <p:strVal val="visible"/>
                                      </p:to>
                                    </p:set>
                                    <p:animEffect transition="in" filter="circle(in)">
                                      <p:cBhvr>
                                        <p:cTn id="20" dur="2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val 58"/>
          <p:cNvSpPr/>
          <p:nvPr/>
        </p:nvSpPr>
        <p:spPr>
          <a:xfrm rot="20598320">
            <a:off x="578658" y="2540680"/>
            <a:ext cx="2694960" cy="204574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Bent Arrow 57"/>
          <p:cNvSpPr/>
          <p:nvPr/>
        </p:nvSpPr>
        <p:spPr>
          <a:xfrm rot="10578775">
            <a:off x="2412747" y="2382297"/>
            <a:ext cx="2647992" cy="1046984"/>
          </a:xfrm>
          <a:prstGeom prst="ben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Oval 53"/>
          <p:cNvSpPr/>
          <p:nvPr/>
        </p:nvSpPr>
        <p:spPr>
          <a:xfrm>
            <a:off x="6971057" y="3696583"/>
            <a:ext cx="1959021" cy="1485713"/>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3509" y="994043"/>
            <a:ext cx="736092" cy="1822399"/>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021" y="1037371"/>
            <a:ext cx="1630560" cy="1630560"/>
          </a:xfrm>
          <a:prstGeom prst="rect">
            <a:avLst/>
          </a:prstGeom>
        </p:spPr>
      </p:pic>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2002918" y="5638836"/>
            <a:ext cx="5793546" cy="384721"/>
          </a:xfrm>
          <a:prstGeom prst="rect">
            <a:avLst/>
          </a:prstGeom>
          <a:noFill/>
        </p:spPr>
        <p:txBody>
          <a:bodyPr wrap="square" rtlCol="0">
            <a:spAutoFit/>
          </a:bodyPr>
          <a:lstStyle/>
          <a:p>
            <a:r>
              <a:rPr lang="en-US" dirty="0" smtClean="0"/>
              <a:t>High blood sugar triggers the pancreas to release </a:t>
            </a:r>
            <a:r>
              <a:rPr lang="en-US" b="1" dirty="0" smtClean="0"/>
              <a:t>insulin</a:t>
            </a:r>
            <a:endParaRPr lang="en-US" b="1" dirty="0"/>
          </a:p>
        </p:txBody>
      </p:sp>
      <p:sp>
        <p:nvSpPr>
          <p:cNvPr id="5" name="Pentagon 4"/>
          <p:cNvSpPr/>
          <p:nvPr/>
        </p:nvSpPr>
        <p:spPr>
          <a:xfrm rot="20602973">
            <a:off x="6106383" y="1541397"/>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High Blood Glucose</a:t>
            </a:r>
            <a:endParaRPr lang="en-US" dirty="0"/>
          </a:p>
        </p:txBody>
      </p:sp>
      <p:sp>
        <p:nvSpPr>
          <p:cNvPr id="13" name="Rectangle 12"/>
          <p:cNvSpPr/>
          <p:nvPr/>
        </p:nvSpPr>
        <p:spPr>
          <a:xfrm rot="20589987">
            <a:off x="1251284" y="3561347"/>
            <a:ext cx="6472989" cy="397042"/>
          </a:xfrm>
          <a:prstGeom prst="rect">
            <a:avLst/>
          </a:prstGeom>
          <a:solidFill>
            <a:srgbClr val="2B6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3934325" y="3958389"/>
            <a:ext cx="1106906" cy="866274"/>
          </a:xfrm>
          <a:prstGeom prst="triangle">
            <a:avLst/>
          </a:prstGeom>
          <a:solidFill>
            <a:srgbClr val="2B6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112" y="2861691"/>
            <a:ext cx="1445494" cy="81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pic>
      <p:sp>
        <p:nvSpPr>
          <p:cNvPr id="35" name="Flowchart: Data 34"/>
          <p:cNvSpPr/>
          <p:nvPr/>
        </p:nvSpPr>
        <p:spPr>
          <a:xfrm rot="15575700">
            <a:off x="7251758" y="4233452"/>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Flowchart: Data 36"/>
          <p:cNvSpPr/>
          <p:nvPr/>
        </p:nvSpPr>
        <p:spPr>
          <a:xfrm rot="16200000">
            <a:off x="7531625" y="3964048"/>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8" name="Flowchart: Data 37"/>
          <p:cNvSpPr/>
          <p:nvPr/>
        </p:nvSpPr>
        <p:spPr>
          <a:xfrm rot="17582853">
            <a:off x="7772366" y="4310233"/>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9" name="Flowchart: Data 38"/>
          <p:cNvSpPr/>
          <p:nvPr/>
        </p:nvSpPr>
        <p:spPr>
          <a:xfrm rot="15350743">
            <a:off x="8018970" y="4007240"/>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0" name="Flowchart: Data 39"/>
          <p:cNvSpPr/>
          <p:nvPr/>
        </p:nvSpPr>
        <p:spPr>
          <a:xfrm rot="15117883">
            <a:off x="8297268" y="4006024"/>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1" name="Flowchart: Data 40"/>
          <p:cNvSpPr/>
          <p:nvPr/>
        </p:nvSpPr>
        <p:spPr>
          <a:xfrm rot="17707784">
            <a:off x="8138865" y="4651696"/>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2" name="Flowchart: Data 41"/>
          <p:cNvSpPr/>
          <p:nvPr/>
        </p:nvSpPr>
        <p:spPr>
          <a:xfrm rot="15230399">
            <a:off x="7575196" y="4753143"/>
            <a:ext cx="477989" cy="69630"/>
          </a:xfrm>
          <a:prstGeom prst="flowChartInputOutp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6" name="TextBox 35"/>
          <p:cNvSpPr txBox="1"/>
          <p:nvPr/>
        </p:nvSpPr>
        <p:spPr>
          <a:xfrm>
            <a:off x="6423873" y="3390501"/>
            <a:ext cx="1390317" cy="461665"/>
          </a:xfrm>
          <a:prstGeom prst="rect">
            <a:avLst/>
          </a:prstGeom>
          <a:noFill/>
        </p:spPr>
        <p:txBody>
          <a:bodyPr wrap="square" rtlCol="0">
            <a:spAutoFit/>
          </a:bodyPr>
          <a:lstStyle/>
          <a:p>
            <a:r>
              <a:rPr lang="en-US" sz="1200" b="1" dirty="0" smtClean="0">
                <a:solidFill>
                  <a:schemeClr val="accent1">
                    <a:lumMod val="75000"/>
                  </a:schemeClr>
                </a:solidFill>
              </a:rPr>
              <a:t>Pancreas</a:t>
            </a:r>
            <a:r>
              <a:rPr lang="en-US" sz="1200" dirty="0" smtClean="0"/>
              <a:t> releases insulin</a:t>
            </a:r>
            <a:endParaRPr lang="en-US" dirty="0"/>
          </a:p>
        </p:txBody>
      </p:sp>
      <p:sp>
        <p:nvSpPr>
          <p:cNvPr id="43" name="Bent Arrow 42"/>
          <p:cNvSpPr/>
          <p:nvPr/>
        </p:nvSpPr>
        <p:spPr>
          <a:xfrm rot="10800000" flipH="1">
            <a:off x="4715776" y="11425"/>
            <a:ext cx="2336785" cy="4689483"/>
          </a:xfrm>
          <a:prstGeom prst="bentArrow">
            <a:avLst>
              <a:gd name="adj1" fmla="val 25000"/>
              <a:gd name="adj2" fmla="val 10667"/>
              <a:gd name="adj3" fmla="val 0"/>
              <a:gd name="adj4" fmla="val 4336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Flowchart: Data 44"/>
          <p:cNvSpPr/>
          <p:nvPr/>
        </p:nvSpPr>
        <p:spPr>
          <a:xfrm rot="15882991">
            <a:off x="4618201" y="1581357"/>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7" name="Flowchart: Data 46"/>
          <p:cNvSpPr/>
          <p:nvPr/>
        </p:nvSpPr>
        <p:spPr>
          <a:xfrm rot="16725090">
            <a:off x="4838928" y="3023523"/>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8" name="Flowchart: Data 47"/>
          <p:cNvSpPr/>
          <p:nvPr/>
        </p:nvSpPr>
        <p:spPr>
          <a:xfrm rot="16545412">
            <a:off x="4811531" y="1240881"/>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9" name="Flowchart: Data 48"/>
          <p:cNvSpPr/>
          <p:nvPr/>
        </p:nvSpPr>
        <p:spPr>
          <a:xfrm rot="16200000">
            <a:off x="4501153" y="824513"/>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0" name="Flowchart: Data 49"/>
          <p:cNvSpPr/>
          <p:nvPr/>
        </p:nvSpPr>
        <p:spPr>
          <a:xfrm rot="15815538">
            <a:off x="4580552" y="2308842"/>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1" name="Flowchart: Data 50"/>
          <p:cNvSpPr/>
          <p:nvPr/>
        </p:nvSpPr>
        <p:spPr>
          <a:xfrm rot="14982069">
            <a:off x="4757899" y="3689704"/>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2" name="Flowchart: Data 51"/>
          <p:cNvSpPr/>
          <p:nvPr/>
        </p:nvSpPr>
        <p:spPr>
          <a:xfrm rot="14337196">
            <a:off x="5041768" y="4294843"/>
            <a:ext cx="580072" cy="103968"/>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53" name="Flowchart: Data 52"/>
          <p:cNvSpPr/>
          <p:nvPr/>
        </p:nvSpPr>
        <p:spPr>
          <a:xfrm rot="10641173">
            <a:off x="5921378" y="4493038"/>
            <a:ext cx="580072" cy="94650"/>
          </a:xfrm>
          <a:prstGeom prst="flowChartInputOutput">
            <a:avLst/>
          </a:prstGeom>
          <a:solidFill>
            <a:srgbClr val="FBBF2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4" name="TextBox 43"/>
          <p:cNvSpPr txBox="1"/>
          <p:nvPr/>
        </p:nvSpPr>
        <p:spPr>
          <a:xfrm>
            <a:off x="2682120" y="1388559"/>
            <a:ext cx="1800224" cy="461665"/>
          </a:xfrm>
          <a:prstGeom prst="rect">
            <a:avLst/>
          </a:prstGeom>
          <a:noFill/>
        </p:spPr>
        <p:txBody>
          <a:bodyPr wrap="square" rtlCol="0">
            <a:spAutoFit/>
          </a:bodyPr>
          <a:lstStyle/>
          <a:p>
            <a:r>
              <a:rPr lang="en-US" sz="1200" dirty="0" smtClean="0"/>
              <a:t>Blood vessels carry insulin and glucose to cells</a:t>
            </a:r>
            <a:endParaRPr lang="en-US" sz="1200" dirty="0"/>
          </a:p>
        </p:txBody>
      </p:sp>
      <p:pic>
        <p:nvPicPr>
          <p:cNvPr id="60" name="Picture 2" descr="C:\Users\jcgriz\AppData\Local\Microsoft\Windows\Temporary Internet Files\Content.Outlook\ND2AF8RG\GSEO 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grpSp>
        <p:nvGrpSpPr>
          <p:cNvPr id="55" name="Group 54"/>
          <p:cNvGrpSpPr/>
          <p:nvPr/>
        </p:nvGrpSpPr>
        <p:grpSpPr>
          <a:xfrm rot="20554362">
            <a:off x="1223313" y="3863955"/>
            <a:ext cx="548640" cy="548799"/>
            <a:chOff x="2730843" y="3534032"/>
            <a:chExt cx="1005840" cy="1005840"/>
          </a:xfrm>
        </p:grpSpPr>
        <p:cxnSp>
          <p:nvCxnSpPr>
            <p:cNvPr id="56" name="Straight Connector 55"/>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57" name="Straight Connector 56"/>
            <p:cNvCxnSpPr>
              <a:stCxn id="62" idx="0"/>
              <a:endCxn id="62"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1" name="Straight Connector 60"/>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62" name="Oval 61"/>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63" name="Oval 62"/>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64" name="Group 63"/>
          <p:cNvGrpSpPr/>
          <p:nvPr/>
        </p:nvGrpSpPr>
        <p:grpSpPr>
          <a:xfrm rot="20554362">
            <a:off x="1000452" y="3388430"/>
            <a:ext cx="548640" cy="548799"/>
            <a:chOff x="2730843" y="3534032"/>
            <a:chExt cx="1005840" cy="1005840"/>
          </a:xfrm>
        </p:grpSpPr>
        <p:cxnSp>
          <p:nvCxnSpPr>
            <p:cNvPr id="65" name="Straight Connector 64"/>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6" name="Straight Connector 65"/>
            <p:cNvCxnSpPr>
              <a:stCxn id="68" idx="0"/>
              <a:endCxn id="68"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67" name="Straight Connector 66"/>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68" name="Oval 67"/>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69" name="Oval 68"/>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70" name="Group 69"/>
          <p:cNvGrpSpPr/>
          <p:nvPr/>
        </p:nvGrpSpPr>
        <p:grpSpPr>
          <a:xfrm rot="20554362">
            <a:off x="2221313" y="3528409"/>
            <a:ext cx="548640" cy="548799"/>
            <a:chOff x="2730843" y="3534032"/>
            <a:chExt cx="1005840" cy="1005840"/>
          </a:xfrm>
        </p:grpSpPr>
        <p:cxnSp>
          <p:nvCxnSpPr>
            <p:cNvPr id="71" name="Straight Connector 70"/>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3" name="Straight Connector 72"/>
            <p:cNvCxnSpPr>
              <a:stCxn id="75" idx="0"/>
              <a:endCxn id="75"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74" name="Straight Connector 73"/>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75" name="Oval 74"/>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92" name="Oval 91"/>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93" name="Group 92"/>
          <p:cNvGrpSpPr/>
          <p:nvPr/>
        </p:nvGrpSpPr>
        <p:grpSpPr>
          <a:xfrm rot="20554362">
            <a:off x="1858693" y="3090308"/>
            <a:ext cx="548640" cy="548799"/>
            <a:chOff x="2730843" y="3534032"/>
            <a:chExt cx="1005840" cy="1005840"/>
          </a:xfrm>
        </p:grpSpPr>
        <p:cxnSp>
          <p:nvCxnSpPr>
            <p:cNvPr id="94" name="Straight Connector 93"/>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5" name="Straight Connector 94"/>
            <p:cNvCxnSpPr>
              <a:stCxn id="97" idx="0"/>
              <a:endCxn id="97"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96" name="Straight Connector 95"/>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97" name="Oval 96"/>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98" name="Oval 97"/>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99" name="Group 98"/>
          <p:cNvGrpSpPr/>
          <p:nvPr/>
        </p:nvGrpSpPr>
        <p:grpSpPr>
          <a:xfrm rot="20554362">
            <a:off x="1297461" y="3266605"/>
            <a:ext cx="548640" cy="548799"/>
            <a:chOff x="2730843" y="3534032"/>
            <a:chExt cx="1005840" cy="1005840"/>
          </a:xfrm>
        </p:grpSpPr>
        <p:cxnSp>
          <p:nvCxnSpPr>
            <p:cNvPr id="100" name="Straight Connector 99"/>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1" name="Straight Connector 100"/>
            <p:cNvCxnSpPr>
              <a:stCxn id="103" idx="0"/>
              <a:endCxn id="103"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2" name="Straight Connector 101"/>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03" name="Oval 102"/>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04" name="Oval 103"/>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05" name="Group 104"/>
          <p:cNvGrpSpPr/>
          <p:nvPr/>
        </p:nvGrpSpPr>
        <p:grpSpPr>
          <a:xfrm rot="20554362">
            <a:off x="1731584" y="3683988"/>
            <a:ext cx="548640" cy="548799"/>
            <a:chOff x="2730843" y="3534032"/>
            <a:chExt cx="1005840" cy="1005840"/>
          </a:xfrm>
        </p:grpSpPr>
        <p:cxnSp>
          <p:nvCxnSpPr>
            <p:cNvPr id="106" name="Straight Connector 105"/>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7" name="Straight Connector 106"/>
            <p:cNvCxnSpPr>
              <a:stCxn id="109" idx="0"/>
              <a:endCxn id="109"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08" name="Straight Connector 107"/>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09" name="Oval 108"/>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10" name="Oval 109"/>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11" name="Group 110"/>
          <p:cNvGrpSpPr/>
          <p:nvPr/>
        </p:nvGrpSpPr>
        <p:grpSpPr>
          <a:xfrm rot="20554362">
            <a:off x="1971634" y="3633115"/>
            <a:ext cx="548640" cy="548799"/>
            <a:chOff x="2730843" y="3534032"/>
            <a:chExt cx="1005840" cy="1005840"/>
          </a:xfrm>
        </p:grpSpPr>
        <p:cxnSp>
          <p:nvCxnSpPr>
            <p:cNvPr id="112" name="Straight Connector 111"/>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3" name="Straight Connector 112"/>
            <p:cNvCxnSpPr>
              <a:stCxn id="115" idx="0"/>
              <a:endCxn id="115"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15" name="Oval 114"/>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16" name="Oval 115"/>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17" name="Group 116"/>
          <p:cNvGrpSpPr/>
          <p:nvPr/>
        </p:nvGrpSpPr>
        <p:grpSpPr>
          <a:xfrm rot="20554362">
            <a:off x="1344361" y="2776477"/>
            <a:ext cx="548640" cy="548799"/>
            <a:chOff x="2730843" y="3534032"/>
            <a:chExt cx="1005840" cy="1005840"/>
          </a:xfrm>
        </p:grpSpPr>
        <p:cxnSp>
          <p:nvCxnSpPr>
            <p:cNvPr id="118" name="Straight Connector 117"/>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19" name="Straight Connector 118"/>
            <p:cNvCxnSpPr>
              <a:stCxn id="121" idx="0"/>
              <a:endCxn id="121"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20" name="Straight Connector 119"/>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21" name="Oval 120"/>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22" name="Oval 121"/>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23" name="Group 122"/>
          <p:cNvGrpSpPr/>
          <p:nvPr/>
        </p:nvGrpSpPr>
        <p:grpSpPr>
          <a:xfrm rot="20554362">
            <a:off x="1944954" y="2598727"/>
            <a:ext cx="548640" cy="548799"/>
            <a:chOff x="2730843" y="3534032"/>
            <a:chExt cx="1005840" cy="1005840"/>
          </a:xfrm>
        </p:grpSpPr>
        <p:cxnSp>
          <p:nvCxnSpPr>
            <p:cNvPr id="124" name="Straight Connector 123"/>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25" name="Straight Connector 124"/>
            <p:cNvCxnSpPr>
              <a:stCxn id="127" idx="0"/>
              <a:endCxn id="127"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26" name="Straight Connector 125"/>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27" name="Oval 126"/>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28" name="Oval 127"/>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29" name="Group 128"/>
          <p:cNvGrpSpPr/>
          <p:nvPr/>
        </p:nvGrpSpPr>
        <p:grpSpPr>
          <a:xfrm rot="20554362">
            <a:off x="2340911" y="2980462"/>
            <a:ext cx="548640" cy="548799"/>
            <a:chOff x="2730843" y="3534032"/>
            <a:chExt cx="1005840" cy="1005840"/>
          </a:xfrm>
        </p:grpSpPr>
        <p:cxnSp>
          <p:nvCxnSpPr>
            <p:cNvPr id="130" name="Straight Connector 129"/>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31" name="Straight Connector 130"/>
            <p:cNvCxnSpPr>
              <a:stCxn id="133" idx="0"/>
              <a:endCxn id="133"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32" name="Straight Connector 131"/>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33" name="Oval 132"/>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34" name="Oval 133"/>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35" name="Group 134"/>
          <p:cNvGrpSpPr/>
          <p:nvPr/>
        </p:nvGrpSpPr>
        <p:grpSpPr>
          <a:xfrm rot="20554362">
            <a:off x="1011606" y="3909117"/>
            <a:ext cx="548640" cy="548799"/>
            <a:chOff x="2730843" y="3534032"/>
            <a:chExt cx="1005840" cy="1005840"/>
          </a:xfrm>
        </p:grpSpPr>
        <p:cxnSp>
          <p:nvCxnSpPr>
            <p:cNvPr id="136" name="Straight Connector 135"/>
            <p:cNvCxnSpPr/>
            <p:nvPr/>
          </p:nvCxnSpPr>
          <p:spPr>
            <a:xfrm flipH="1">
              <a:off x="2804494" y="3779811"/>
              <a:ext cx="858539" cy="51427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37" name="Straight Connector 136"/>
            <p:cNvCxnSpPr>
              <a:stCxn id="139" idx="0"/>
              <a:endCxn id="139" idx="4"/>
            </p:cNvCxnSpPr>
            <p:nvPr/>
          </p:nvCxnSpPr>
          <p:spPr>
            <a:xfrm>
              <a:off x="3233763" y="3534032"/>
              <a:ext cx="0" cy="1005840"/>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138" name="Straight Connector 137"/>
            <p:cNvCxnSpPr/>
            <p:nvPr/>
          </p:nvCxnSpPr>
          <p:spPr>
            <a:xfrm>
              <a:off x="2804494" y="3779811"/>
              <a:ext cx="858538" cy="51427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139" name="Oval 138"/>
            <p:cNvSpPr/>
            <p:nvPr/>
          </p:nvSpPr>
          <p:spPr>
            <a:xfrm>
              <a:off x="2730843" y="3534032"/>
              <a:ext cx="1005840" cy="1005840"/>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40" name="Oval 139"/>
            <p:cNvSpPr/>
            <p:nvPr/>
          </p:nvSpPr>
          <p:spPr>
            <a:xfrm>
              <a:off x="3116376" y="3922651"/>
              <a:ext cx="228600" cy="228600"/>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41" name="Group 140"/>
          <p:cNvGrpSpPr/>
          <p:nvPr/>
        </p:nvGrpSpPr>
        <p:grpSpPr>
          <a:xfrm rot="20554362">
            <a:off x="4689941" y="2914219"/>
            <a:ext cx="274320" cy="274320"/>
            <a:chOff x="2730843" y="3534032"/>
            <a:chExt cx="1005840" cy="1005840"/>
          </a:xfrm>
        </p:grpSpPr>
        <p:cxnSp>
          <p:nvCxnSpPr>
            <p:cNvPr id="142" name="Straight Connector 141"/>
            <p:cNvCxnSpPr/>
            <p:nvPr/>
          </p:nvCxnSpPr>
          <p:spPr>
            <a:xfrm flipH="1">
              <a:off x="2804494" y="3779811"/>
              <a:ext cx="858539" cy="514279"/>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43" name="Straight Connector 142"/>
            <p:cNvCxnSpPr>
              <a:stCxn id="145" idx="0"/>
              <a:endCxn id="145" idx="4"/>
            </p:cNvCxnSpPr>
            <p:nvPr/>
          </p:nvCxnSpPr>
          <p:spPr>
            <a:xfrm>
              <a:off x="3233763" y="3534032"/>
              <a:ext cx="0" cy="100584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44" name="Straight Connector 143"/>
            <p:cNvCxnSpPr/>
            <p:nvPr/>
          </p:nvCxnSpPr>
          <p:spPr>
            <a:xfrm>
              <a:off x="2804494" y="3779811"/>
              <a:ext cx="858538" cy="514279"/>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145" name="Oval 144"/>
            <p:cNvSpPr/>
            <p:nvPr/>
          </p:nvSpPr>
          <p:spPr>
            <a:xfrm>
              <a:off x="2730843" y="3534032"/>
              <a:ext cx="1005840" cy="100584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46" name="Oval 145"/>
            <p:cNvSpPr/>
            <p:nvPr/>
          </p:nvSpPr>
          <p:spPr>
            <a:xfrm>
              <a:off x="3116376" y="3922651"/>
              <a:ext cx="228600" cy="228600"/>
            </a:xfrm>
            <a:prstGeom prst="ellipse">
              <a:avLst/>
            </a:prstGeom>
            <a:solidFill>
              <a:srgbClr val="C00000"/>
            </a:solid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48" name="Group 147"/>
          <p:cNvGrpSpPr/>
          <p:nvPr/>
        </p:nvGrpSpPr>
        <p:grpSpPr>
          <a:xfrm rot="20554362">
            <a:off x="4923194" y="1956627"/>
            <a:ext cx="274320" cy="274320"/>
            <a:chOff x="2730843" y="3534032"/>
            <a:chExt cx="1005840" cy="1005840"/>
          </a:xfrm>
        </p:grpSpPr>
        <p:cxnSp>
          <p:nvCxnSpPr>
            <p:cNvPr id="149" name="Straight Connector 148"/>
            <p:cNvCxnSpPr/>
            <p:nvPr/>
          </p:nvCxnSpPr>
          <p:spPr>
            <a:xfrm flipH="1">
              <a:off x="2804494" y="3779811"/>
              <a:ext cx="858539" cy="514279"/>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50" name="Straight Connector 149"/>
            <p:cNvCxnSpPr>
              <a:stCxn id="152" idx="0"/>
              <a:endCxn id="152" idx="4"/>
            </p:cNvCxnSpPr>
            <p:nvPr/>
          </p:nvCxnSpPr>
          <p:spPr>
            <a:xfrm>
              <a:off x="3233763" y="3534032"/>
              <a:ext cx="0" cy="100584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51" name="Straight Connector 150"/>
            <p:cNvCxnSpPr/>
            <p:nvPr/>
          </p:nvCxnSpPr>
          <p:spPr>
            <a:xfrm>
              <a:off x="2804494" y="3779811"/>
              <a:ext cx="858538" cy="514279"/>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152" name="Oval 151"/>
            <p:cNvSpPr/>
            <p:nvPr/>
          </p:nvSpPr>
          <p:spPr>
            <a:xfrm>
              <a:off x="2730843" y="3534032"/>
              <a:ext cx="1005840" cy="100584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53" name="Oval 152"/>
            <p:cNvSpPr/>
            <p:nvPr/>
          </p:nvSpPr>
          <p:spPr>
            <a:xfrm>
              <a:off x="3116376" y="3922651"/>
              <a:ext cx="228600" cy="228600"/>
            </a:xfrm>
            <a:prstGeom prst="ellipse">
              <a:avLst/>
            </a:prstGeom>
            <a:solidFill>
              <a:srgbClr val="C00000"/>
            </a:solid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grpSp>
        <p:nvGrpSpPr>
          <p:cNvPr id="154" name="Group 153"/>
          <p:cNvGrpSpPr/>
          <p:nvPr/>
        </p:nvGrpSpPr>
        <p:grpSpPr>
          <a:xfrm rot="20554362">
            <a:off x="4910775" y="238762"/>
            <a:ext cx="274320" cy="274320"/>
            <a:chOff x="2730843" y="3534032"/>
            <a:chExt cx="1005840" cy="1005840"/>
          </a:xfrm>
        </p:grpSpPr>
        <p:cxnSp>
          <p:nvCxnSpPr>
            <p:cNvPr id="155" name="Straight Connector 154"/>
            <p:cNvCxnSpPr/>
            <p:nvPr/>
          </p:nvCxnSpPr>
          <p:spPr>
            <a:xfrm flipH="1">
              <a:off x="2804494" y="3779811"/>
              <a:ext cx="858539" cy="514279"/>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56" name="Straight Connector 155"/>
            <p:cNvCxnSpPr>
              <a:stCxn id="158" idx="0"/>
              <a:endCxn id="158" idx="4"/>
            </p:cNvCxnSpPr>
            <p:nvPr/>
          </p:nvCxnSpPr>
          <p:spPr>
            <a:xfrm>
              <a:off x="3233763" y="3534032"/>
              <a:ext cx="0" cy="100584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57" name="Straight Connector 156"/>
            <p:cNvCxnSpPr/>
            <p:nvPr/>
          </p:nvCxnSpPr>
          <p:spPr>
            <a:xfrm>
              <a:off x="2804494" y="3779811"/>
              <a:ext cx="858538" cy="514279"/>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158" name="Oval 157"/>
            <p:cNvSpPr/>
            <p:nvPr/>
          </p:nvSpPr>
          <p:spPr>
            <a:xfrm>
              <a:off x="2730843" y="3534032"/>
              <a:ext cx="1005840" cy="1005840"/>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159" name="Oval 158"/>
            <p:cNvSpPr/>
            <p:nvPr/>
          </p:nvSpPr>
          <p:spPr>
            <a:xfrm>
              <a:off x="3116376" y="3922651"/>
              <a:ext cx="228600" cy="228600"/>
            </a:xfrm>
            <a:prstGeom prst="ellipse">
              <a:avLst/>
            </a:prstGeom>
            <a:solidFill>
              <a:srgbClr val="C00000"/>
            </a:solid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329854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45"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3000"/>
                                        <p:tgtEl>
                                          <p:spTgt spid="35"/>
                                        </p:tgtEl>
                                      </p:cBhvr>
                                    </p:animEffect>
                                    <p:anim calcmode="lin" valueType="num">
                                      <p:cBhvr>
                                        <p:cTn id="14" dur="3000" fill="hold"/>
                                        <p:tgtEl>
                                          <p:spTgt spid="35"/>
                                        </p:tgtEl>
                                        <p:attrNameLst>
                                          <p:attrName>ppt_w</p:attrName>
                                        </p:attrNameLst>
                                      </p:cBhvr>
                                      <p:tavLst>
                                        <p:tav tm="0" fmla="#ppt_w*sin(2.5*pi*$)">
                                          <p:val>
                                            <p:fltVal val="0"/>
                                          </p:val>
                                        </p:tav>
                                        <p:tav tm="100000">
                                          <p:val>
                                            <p:fltVal val="1"/>
                                          </p:val>
                                        </p:tav>
                                      </p:tavLst>
                                    </p:anim>
                                    <p:anim calcmode="lin" valueType="num">
                                      <p:cBhvr>
                                        <p:cTn id="15" dur="3000" fill="hold"/>
                                        <p:tgtEl>
                                          <p:spTgt spid="3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35"/>
                                        </p:tgtEl>
                                        <p:attrNameLst>
                                          <p:attrName>style.visibility</p:attrName>
                                        </p:attrNameLst>
                                      </p:cBhvr>
                                      <p:to>
                                        <p:strVal val="hidden"/>
                                      </p:to>
                                    </p:set>
                                  </p:subTnLst>
                                </p:cTn>
                              </p:par>
                              <p:par>
                                <p:cTn id="16" presetID="45" presetClass="entr" presetSubtype="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3000"/>
                                        <p:tgtEl>
                                          <p:spTgt spid="38"/>
                                        </p:tgtEl>
                                      </p:cBhvr>
                                    </p:animEffect>
                                    <p:anim calcmode="lin" valueType="num">
                                      <p:cBhvr>
                                        <p:cTn id="19" dur="3000" fill="hold"/>
                                        <p:tgtEl>
                                          <p:spTgt spid="38"/>
                                        </p:tgtEl>
                                        <p:attrNameLst>
                                          <p:attrName>ppt_w</p:attrName>
                                        </p:attrNameLst>
                                      </p:cBhvr>
                                      <p:tavLst>
                                        <p:tav tm="0" fmla="#ppt_w*sin(2.5*pi*$)">
                                          <p:val>
                                            <p:fltVal val="0"/>
                                          </p:val>
                                        </p:tav>
                                        <p:tav tm="100000">
                                          <p:val>
                                            <p:fltVal val="1"/>
                                          </p:val>
                                        </p:tav>
                                      </p:tavLst>
                                    </p:anim>
                                    <p:anim calcmode="lin" valueType="num">
                                      <p:cBhvr>
                                        <p:cTn id="20" dur="3000" fill="hold"/>
                                        <p:tgtEl>
                                          <p:spTgt spid="3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38"/>
                                        </p:tgtEl>
                                        <p:attrNameLst>
                                          <p:attrName>style.visibility</p:attrName>
                                        </p:attrNameLst>
                                      </p:cBhvr>
                                      <p:to>
                                        <p:strVal val="hidden"/>
                                      </p:to>
                                    </p:set>
                                  </p:subTnLst>
                                </p:cTn>
                              </p:par>
                              <p:par>
                                <p:cTn id="21" presetID="45"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3000"/>
                                        <p:tgtEl>
                                          <p:spTgt spid="42"/>
                                        </p:tgtEl>
                                      </p:cBhvr>
                                    </p:animEffect>
                                    <p:anim calcmode="lin" valueType="num">
                                      <p:cBhvr>
                                        <p:cTn id="24" dur="3000" fill="hold"/>
                                        <p:tgtEl>
                                          <p:spTgt spid="42"/>
                                        </p:tgtEl>
                                        <p:attrNameLst>
                                          <p:attrName>ppt_w</p:attrName>
                                        </p:attrNameLst>
                                      </p:cBhvr>
                                      <p:tavLst>
                                        <p:tav tm="0" fmla="#ppt_w*sin(2.5*pi*$)">
                                          <p:val>
                                            <p:fltVal val="0"/>
                                          </p:val>
                                        </p:tav>
                                        <p:tav tm="100000">
                                          <p:val>
                                            <p:fltVal val="1"/>
                                          </p:val>
                                        </p:tav>
                                      </p:tavLst>
                                    </p:anim>
                                    <p:anim calcmode="lin" valueType="num">
                                      <p:cBhvr>
                                        <p:cTn id="25" dur="3000" fill="hold"/>
                                        <p:tgtEl>
                                          <p:spTgt spid="4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42"/>
                                        </p:tgtEl>
                                        <p:attrNameLst>
                                          <p:attrName>style.visibility</p:attrName>
                                        </p:attrNameLst>
                                      </p:cBhvr>
                                      <p:to>
                                        <p:strVal val="hidden"/>
                                      </p:to>
                                    </p:set>
                                  </p:subTnLst>
                                </p:cTn>
                              </p:par>
                              <p:par>
                                <p:cTn id="26" presetID="45" presetClass="entr" presetSubtype="0" fill="hold" grpId="0"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3000"/>
                                        <p:tgtEl>
                                          <p:spTgt spid="41"/>
                                        </p:tgtEl>
                                      </p:cBhvr>
                                    </p:animEffect>
                                    <p:anim calcmode="lin" valueType="num">
                                      <p:cBhvr>
                                        <p:cTn id="29" dur="3000" fill="hold"/>
                                        <p:tgtEl>
                                          <p:spTgt spid="41"/>
                                        </p:tgtEl>
                                        <p:attrNameLst>
                                          <p:attrName>ppt_w</p:attrName>
                                        </p:attrNameLst>
                                      </p:cBhvr>
                                      <p:tavLst>
                                        <p:tav tm="0" fmla="#ppt_w*sin(2.5*pi*$)">
                                          <p:val>
                                            <p:fltVal val="0"/>
                                          </p:val>
                                        </p:tav>
                                        <p:tav tm="100000">
                                          <p:val>
                                            <p:fltVal val="1"/>
                                          </p:val>
                                        </p:tav>
                                      </p:tavLst>
                                    </p:anim>
                                    <p:anim calcmode="lin" valueType="num">
                                      <p:cBhvr>
                                        <p:cTn id="30" dur="3000" fill="hold"/>
                                        <p:tgtEl>
                                          <p:spTgt spid="4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41"/>
                                        </p:tgtEl>
                                        <p:attrNameLst>
                                          <p:attrName>style.visibility</p:attrName>
                                        </p:attrNameLst>
                                      </p:cBhvr>
                                      <p:to>
                                        <p:strVal val="hidden"/>
                                      </p:to>
                                    </p:set>
                                  </p:subTnLst>
                                </p:cTn>
                              </p:par>
                              <p:par>
                                <p:cTn id="31" presetID="45"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3000"/>
                                        <p:tgtEl>
                                          <p:spTgt spid="39"/>
                                        </p:tgtEl>
                                      </p:cBhvr>
                                    </p:animEffect>
                                    <p:anim calcmode="lin" valueType="num">
                                      <p:cBhvr>
                                        <p:cTn id="34" dur="3000" fill="hold"/>
                                        <p:tgtEl>
                                          <p:spTgt spid="39"/>
                                        </p:tgtEl>
                                        <p:attrNameLst>
                                          <p:attrName>ppt_w</p:attrName>
                                        </p:attrNameLst>
                                      </p:cBhvr>
                                      <p:tavLst>
                                        <p:tav tm="0" fmla="#ppt_w*sin(2.5*pi*$)">
                                          <p:val>
                                            <p:fltVal val="0"/>
                                          </p:val>
                                        </p:tav>
                                        <p:tav tm="100000">
                                          <p:val>
                                            <p:fltVal val="1"/>
                                          </p:val>
                                        </p:tav>
                                      </p:tavLst>
                                    </p:anim>
                                    <p:anim calcmode="lin" valueType="num">
                                      <p:cBhvr>
                                        <p:cTn id="35" dur="3000" fill="hold"/>
                                        <p:tgtEl>
                                          <p:spTgt spid="39"/>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39"/>
                                        </p:tgtEl>
                                        <p:attrNameLst>
                                          <p:attrName>style.visibility</p:attrName>
                                        </p:attrNameLst>
                                      </p:cBhvr>
                                      <p:to>
                                        <p:strVal val="hidden"/>
                                      </p:to>
                                    </p:set>
                                  </p:subTnLst>
                                </p:cTn>
                              </p:par>
                              <p:par>
                                <p:cTn id="36" presetID="45"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3000"/>
                                        <p:tgtEl>
                                          <p:spTgt spid="40"/>
                                        </p:tgtEl>
                                      </p:cBhvr>
                                    </p:animEffect>
                                    <p:anim calcmode="lin" valueType="num">
                                      <p:cBhvr>
                                        <p:cTn id="39" dur="3000" fill="hold"/>
                                        <p:tgtEl>
                                          <p:spTgt spid="40"/>
                                        </p:tgtEl>
                                        <p:attrNameLst>
                                          <p:attrName>ppt_w</p:attrName>
                                        </p:attrNameLst>
                                      </p:cBhvr>
                                      <p:tavLst>
                                        <p:tav tm="0" fmla="#ppt_w*sin(2.5*pi*$)">
                                          <p:val>
                                            <p:fltVal val="0"/>
                                          </p:val>
                                        </p:tav>
                                        <p:tav tm="100000">
                                          <p:val>
                                            <p:fltVal val="1"/>
                                          </p:val>
                                        </p:tav>
                                      </p:tavLst>
                                    </p:anim>
                                    <p:anim calcmode="lin" valueType="num">
                                      <p:cBhvr>
                                        <p:cTn id="40" dur="3000" fill="hold"/>
                                        <p:tgtEl>
                                          <p:spTgt spid="4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40"/>
                                        </p:tgtEl>
                                        <p:attrNameLst>
                                          <p:attrName>style.visibility</p:attrName>
                                        </p:attrNameLst>
                                      </p:cBhvr>
                                      <p:to>
                                        <p:strVal val="hidden"/>
                                      </p:to>
                                    </p:set>
                                  </p:subTnLst>
                                </p:cTn>
                              </p:par>
                              <p:par>
                                <p:cTn id="41" presetID="45"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3000"/>
                                        <p:tgtEl>
                                          <p:spTgt spid="37"/>
                                        </p:tgtEl>
                                      </p:cBhvr>
                                    </p:animEffect>
                                    <p:anim calcmode="lin" valueType="num">
                                      <p:cBhvr>
                                        <p:cTn id="44" dur="3000" fill="hold"/>
                                        <p:tgtEl>
                                          <p:spTgt spid="37"/>
                                        </p:tgtEl>
                                        <p:attrNameLst>
                                          <p:attrName>ppt_w</p:attrName>
                                        </p:attrNameLst>
                                      </p:cBhvr>
                                      <p:tavLst>
                                        <p:tav tm="0" fmla="#ppt_w*sin(2.5*pi*$)">
                                          <p:val>
                                            <p:fltVal val="0"/>
                                          </p:val>
                                        </p:tav>
                                        <p:tav tm="100000">
                                          <p:val>
                                            <p:fltVal val="1"/>
                                          </p:val>
                                        </p:tav>
                                      </p:tavLst>
                                    </p:anim>
                                    <p:anim calcmode="lin" valueType="num">
                                      <p:cBhvr>
                                        <p:cTn id="45" dur="3000" fill="hold"/>
                                        <p:tgtEl>
                                          <p:spTgt spid="3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1000" fill="hold"/>
                                        <p:tgtEl>
                                          <p:spTgt spid="45"/>
                                        </p:tgtEl>
                                        <p:attrNameLst>
                                          <p:attrName>ppt_x</p:attrName>
                                        </p:attrNameLst>
                                      </p:cBhvr>
                                      <p:tavLst>
                                        <p:tav tm="0">
                                          <p:val>
                                            <p:strVal val="#ppt_x"/>
                                          </p:val>
                                        </p:tav>
                                        <p:tav tm="100000">
                                          <p:val>
                                            <p:strVal val="#ppt_x"/>
                                          </p:val>
                                        </p:tav>
                                      </p:tavLst>
                                    </p:anim>
                                    <p:anim calcmode="lin" valueType="num">
                                      <p:cBhvr additive="base">
                                        <p:cTn id="51" dur="1000" fill="hold"/>
                                        <p:tgtEl>
                                          <p:spTgt spid="4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additive="base">
                                        <p:cTn id="54" dur="500" fill="hold"/>
                                        <p:tgtEl>
                                          <p:spTgt spid="47"/>
                                        </p:tgtEl>
                                        <p:attrNameLst>
                                          <p:attrName>ppt_x</p:attrName>
                                        </p:attrNameLst>
                                      </p:cBhvr>
                                      <p:tavLst>
                                        <p:tav tm="0">
                                          <p:val>
                                            <p:strVal val="#ppt_x"/>
                                          </p:val>
                                        </p:tav>
                                        <p:tav tm="100000">
                                          <p:val>
                                            <p:strVal val="#ppt_x"/>
                                          </p:val>
                                        </p:tav>
                                      </p:tavLst>
                                    </p:anim>
                                    <p:anim calcmode="lin" valueType="num">
                                      <p:cBhvr additive="base">
                                        <p:cTn id="55" dur="500" fill="hold"/>
                                        <p:tgtEl>
                                          <p:spTgt spid="47"/>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 calcmode="lin" valueType="num">
                                      <p:cBhvr additive="base">
                                        <p:cTn id="58" dur="500" fill="hold"/>
                                        <p:tgtEl>
                                          <p:spTgt spid="48"/>
                                        </p:tgtEl>
                                        <p:attrNameLst>
                                          <p:attrName>ppt_x</p:attrName>
                                        </p:attrNameLst>
                                      </p:cBhvr>
                                      <p:tavLst>
                                        <p:tav tm="0">
                                          <p:val>
                                            <p:strVal val="#ppt_x"/>
                                          </p:val>
                                        </p:tav>
                                        <p:tav tm="100000">
                                          <p:val>
                                            <p:strVal val="#ppt_x"/>
                                          </p:val>
                                        </p:tav>
                                      </p:tavLst>
                                    </p:anim>
                                    <p:anim calcmode="lin" valueType="num">
                                      <p:cBhvr additive="base">
                                        <p:cTn id="59" dur="500" fill="hold"/>
                                        <p:tgtEl>
                                          <p:spTgt spid="48"/>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1000" fill="hold"/>
                                        <p:tgtEl>
                                          <p:spTgt spid="49"/>
                                        </p:tgtEl>
                                        <p:attrNameLst>
                                          <p:attrName>ppt_x</p:attrName>
                                        </p:attrNameLst>
                                      </p:cBhvr>
                                      <p:tavLst>
                                        <p:tav tm="0">
                                          <p:val>
                                            <p:strVal val="#ppt_x"/>
                                          </p:val>
                                        </p:tav>
                                        <p:tav tm="100000">
                                          <p:val>
                                            <p:strVal val="#ppt_x"/>
                                          </p:val>
                                        </p:tav>
                                      </p:tavLst>
                                    </p:anim>
                                    <p:anim calcmode="lin" valueType="num">
                                      <p:cBhvr additive="base">
                                        <p:cTn id="63" dur="1000" fill="hold"/>
                                        <p:tgtEl>
                                          <p:spTgt spid="49"/>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ppt_x"/>
                                          </p:val>
                                        </p:tav>
                                        <p:tav tm="100000">
                                          <p:val>
                                            <p:strVal val="#ppt_x"/>
                                          </p:val>
                                        </p:tav>
                                      </p:tavLst>
                                    </p:anim>
                                    <p:anim calcmode="lin" valueType="num">
                                      <p:cBhvr additive="base">
                                        <p:cTn id="67" dur="500" fill="hold"/>
                                        <p:tgtEl>
                                          <p:spTgt spid="50"/>
                                        </p:tgtEl>
                                        <p:attrNameLst>
                                          <p:attrName>ppt_y</p:attrName>
                                        </p:attrNameLst>
                                      </p:cBhvr>
                                      <p:tavLst>
                                        <p:tav tm="0">
                                          <p:val>
                                            <p:strVal val="1+#ppt_h/2"/>
                                          </p:val>
                                        </p:tav>
                                        <p:tav tm="100000">
                                          <p:val>
                                            <p:strVal val="#ppt_y"/>
                                          </p:val>
                                        </p:tav>
                                      </p:tavLst>
                                    </p:anim>
                                  </p:childTnLst>
                                </p:cTn>
                              </p:par>
                              <p:par>
                                <p:cTn id="68" presetID="1" presetClass="entr" presetSubtype="0"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par>
                                <p:cTn id="70" presetID="2" presetClass="entr" presetSubtype="4" fill="hold" grpId="0" nodeType="withEffect">
                                  <p:stCondLst>
                                    <p:cond delay="0"/>
                                  </p:stCondLst>
                                  <p:childTnLst>
                                    <p:set>
                                      <p:cBhvr>
                                        <p:cTn id="71" dur="1" fill="hold">
                                          <p:stCondLst>
                                            <p:cond delay="0"/>
                                          </p:stCondLst>
                                        </p:cTn>
                                        <p:tgtEl>
                                          <p:spTgt spid="51"/>
                                        </p:tgtEl>
                                        <p:attrNameLst>
                                          <p:attrName>style.visibility</p:attrName>
                                        </p:attrNameLst>
                                      </p:cBhvr>
                                      <p:to>
                                        <p:strVal val="visible"/>
                                      </p:to>
                                    </p:set>
                                    <p:anim calcmode="lin" valueType="num">
                                      <p:cBhvr additive="base">
                                        <p:cTn id="72" dur="1000" fill="hold"/>
                                        <p:tgtEl>
                                          <p:spTgt spid="51"/>
                                        </p:tgtEl>
                                        <p:attrNameLst>
                                          <p:attrName>ppt_x</p:attrName>
                                        </p:attrNameLst>
                                      </p:cBhvr>
                                      <p:tavLst>
                                        <p:tav tm="0">
                                          <p:val>
                                            <p:strVal val="#ppt_x"/>
                                          </p:val>
                                        </p:tav>
                                        <p:tav tm="100000">
                                          <p:val>
                                            <p:strVal val="#ppt_x"/>
                                          </p:val>
                                        </p:tav>
                                      </p:tavLst>
                                    </p:anim>
                                    <p:anim calcmode="lin" valueType="num">
                                      <p:cBhvr additive="base">
                                        <p:cTn id="73" dur="1000" fill="hold"/>
                                        <p:tgtEl>
                                          <p:spTgt spid="51"/>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additive="base">
                                        <p:cTn id="76" dur="500" fill="hold"/>
                                        <p:tgtEl>
                                          <p:spTgt spid="52"/>
                                        </p:tgtEl>
                                        <p:attrNameLst>
                                          <p:attrName>ppt_x</p:attrName>
                                        </p:attrNameLst>
                                      </p:cBhvr>
                                      <p:tavLst>
                                        <p:tav tm="0">
                                          <p:val>
                                            <p:strVal val="#ppt_x"/>
                                          </p:val>
                                        </p:tav>
                                        <p:tav tm="100000">
                                          <p:val>
                                            <p:strVal val="#ppt_x"/>
                                          </p:val>
                                        </p:tav>
                                      </p:tavLst>
                                    </p:anim>
                                    <p:anim calcmode="lin" valueType="num">
                                      <p:cBhvr additive="base">
                                        <p:cTn id="77" dur="500" fill="hold"/>
                                        <p:tgtEl>
                                          <p:spTgt spid="52"/>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53"/>
                                        </p:tgtEl>
                                        <p:attrNameLst>
                                          <p:attrName>style.visibility</p:attrName>
                                        </p:attrNameLst>
                                      </p:cBhvr>
                                      <p:to>
                                        <p:strVal val="visible"/>
                                      </p:to>
                                    </p:set>
                                    <p:anim calcmode="lin" valueType="num">
                                      <p:cBhvr additive="base">
                                        <p:cTn id="80" dur="500" fill="hold"/>
                                        <p:tgtEl>
                                          <p:spTgt spid="53"/>
                                        </p:tgtEl>
                                        <p:attrNameLst>
                                          <p:attrName>ppt_x</p:attrName>
                                        </p:attrNameLst>
                                      </p:cBhvr>
                                      <p:tavLst>
                                        <p:tav tm="0">
                                          <p:val>
                                            <p:strVal val="#ppt_x"/>
                                          </p:val>
                                        </p:tav>
                                        <p:tav tm="100000">
                                          <p:val>
                                            <p:strVal val="#ppt_x"/>
                                          </p:val>
                                        </p:tav>
                                      </p:tavLst>
                                    </p:anim>
                                    <p:anim calcmode="lin" valueType="num">
                                      <p:cBhvr additive="base">
                                        <p:cTn id="81" dur="500" fill="hold"/>
                                        <p:tgtEl>
                                          <p:spTgt spid="53"/>
                                        </p:tgtEl>
                                        <p:attrNameLst>
                                          <p:attrName>ppt_y</p:attrName>
                                        </p:attrNameLst>
                                      </p:cBhvr>
                                      <p:tavLst>
                                        <p:tav tm="0">
                                          <p:val>
                                            <p:strVal val="1+#ppt_h/2"/>
                                          </p:val>
                                        </p:tav>
                                        <p:tav tm="100000">
                                          <p:val>
                                            <p:strVal val="#ppt_y"/>
                                          </p:val>
                                        </p:tav>
                                      </p:tavLst>
                                    </p:anim>
                                  </p:childTnLst>
                                </p:cTn>
                              </p:par>
                              <p:par>
                                <p:cTn id="82" presetID="10" presetClass="entr" presetSubtype="0"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500"/>
                                        <p:tgtEl>
                                          <p:spTgt spid="4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500"/>
                                        <p:tgtEl>
                                          <p:spTgt spid="5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500"/>
                                        <p:tgtEl>
                                          <p:spTgt spid="5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fade">
                                      <p:cBhvr>
                                        <p:cTn id="93" dur="500"/>
                                        <p:tgtEl>
                                          <p:spTgt spid="58"/>
                                        </p:tgtEl>
                                      </p:cBhvr>
                                    </p:animEffect>
                                  </p:childTnLst>
                                </p:cTn>
                              </p:par>
                              <p:par>
                                <p:cTn id="94" presetID="42" presetClass="entr" presetSubtype="0" fill="hold" nodeType="withEffect">
                                  <p:stCondLst>
                                    <p:cond delay="0"/>
                                  </p:stCondLst>
                                  <p:childTnLst>
                                    <p:set>
                                      <p:cBhvr>
                                        <p:cTn id="95" dur="1" fill="hold">
                                          <p:stCondLst>
                                            <p:cond delay="0"/>
                                          </p:stCondLst>
                                        </p:cTn>
                                        <p:tgtEl>
                                          <p:spTgt spid="141"/>
                                        </p:tgtEl>
                                        <p:attrNameLst>
                                          <p:attrName>style.visibility</p:attrName>
                                        </p:attrNameLst>
                                      </p:cBhvr>
                                      <p:to>
                                        <p:strVal val="visible"/>
                                      </p:to>
                                    </p:set>
                                    <p:animEffect transition="in" filter="fade">
                                      <p:cBhvr>
                                        <p:cTn id="96" dur="1000"/>
                                        <p:tgtEl>
                                          <p:spTgt spid="141"/>
                                        </p:tgtEl>
                                      </p:cBhvr>
                                    </p:animEffect>
                                    <p:anim calcmode="lin" valueType="num">
                                      <p:cBhvr>
                                        <p:cTn id="97" dur="1000" fill="hold"/>
                                        <p:tgtEl>
                                          <p:spTgt spid="141"/>
                                        </p:tgtEl>
                                        <p:attrNameLst>
                                          <p:attrName>ppt_x</p:attrName>
                                        </p:attrNameLst>
                                      </p:cBhvr>
                                      <p:tavLst>
                                        <p:tav tm="0">
                                          <p:val>
                                            <p:strVal val="#ppt_x"/>
                                          </p:val>
                                        </p:tav>
                                        <p:tav tm="100000">
                                          <p:val>
                                            <p:strVal val="#ppt_x"/>
                                          </p:val>
                                        </p:tav>
                                      </p:tavLst>
                                    </p:anim>
                                    <p:anim calcmode="lin" valueType="num">
                                      <p:cBhvr>
                                        <p:cTn id="98" dur="1000" fill="hold"/>
                                        <p:tgtEl>
                                          <p:spTgt spid="141"/>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148"/>
                                        </p:tgtEl>
                                        <p:attrNameLst>
                                          <p:attrName>style.visibility</p:attrName>
                                        </p:attrNameLst>
                                      </p:cBhvr>
                                      <p:to>
                                        <p:strVal val="visible"/>
                                      </p:to>
                                    </p:set>
                                    <p:animEffect transition="in" filter="fade">
                                      <p:cBhvr>
                                        <p:cTn id="101" dur="1000"/>
                                        <p:tgtEl>
                                          <p:spTgt spid="148"/>
                                        </p:tgtEl>
                                      </p:cBhvr>
                                    </p:animEffect>
                                    <p:anim calcmode="lin" valueType="num">
                                      <p:cBhvr>
                                        <p:cTn id="102" dur="1000" fill="hold"/>
                                        <p:tgtEl>
                                          <p:spTgt spid="148"/>
                                        </p:tgtEl>
                                        <p:attrNameLst>
                                          <p:attrName>ppt_x</p:attrName>
                                        </p:attrNameLst>
                                      </p:cBhvr>
                                      <p:tavLst>
                                        <p:tav tm="0">
                                          <p:val>
                                            <p:strVal val="#ppt_x"/>
                                          </p:val>
                                        </p:tav>
                                        <p:tav tm="100000">
                                          <p:val>
                                            <p:strVal val="#ppt_x"/>
                                          </p:val>
                                        </p:tav>
                                      </p:tavLst>
                                    </p:anim>
                                    <p:anim calcmode="lin" valueType="num">
                                      <p:cBhvr>
                                        <p:cTn id="103" dur="1000" fill="hold"/>
                                        <p:tgtEl>
                                          <p:spTgt spid="148"/>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154"/>
                                        </p:tgtEl>
                                        <p:attrNameLst>
                                          <p:attrName>style.visibility</p:attrName>
                                        </p:attrNameLst>
                                      </p:cBhvr>
                                      <p:to>
                                        <p:strVal val="visible"/>
                                      </p:to>
                                    </p:set>
                                    <p:animEffect transition="in" filter="fade">
                                      <p:cBhvr>
                                        <p:cTn id="106" dur="1000"/>
                                        <p:tgtEl>
                                          <p:spTgt spid="154"/>
                                        </p:tgtEl>
                                      </p:cBhvr>
                                    </p:animEffect>
                                    <p:anim calcmode="lin" valueType="num">
                                      <p:cBhvr>
                                        <p:cTn id="107" dur="1000" fill="hold"/>
                                        <p:tgtEl>
                                          <p:spTgt spid="154"/>
                                        </p:tgtEl>
                                        <p:attrNameLst>
                                          <p:attrName>ppt_x</p:attrName>
                                        </p:attrNameLst>
                                      </p:cBhvr>
                                      <p:tavLst>
                                        <p:tav tm="0">
                                          <p:val>
                                            <p:strVal val="#ppt_x"/>
                                          </p:val>
                                        </p:tav>
                                        <p:tav tm="100000">
                                          <p:val>
                                            <p:strVal val="#ppt_x"/>
                                          </p:val>
                                        </p:tav>
                                      </p:tavLst>
                                    </p:anim>
                                    <p:anim calcmode="lin" valueType="num">
                                      <p:cBhvr>
                                        <p:cTn id="108"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54" grpId="0" animBg="1"/>
      <p:bldP spid="35" grpId="0" animBg="1"/>
      <p:bldP spid="37" grpId="0" animBg="1"/>
      <p:bldP spid="38" grpId="0" animBg="1"/>
      <p:bldP spid="39" grpId="0" animBg="1"/>
      <p:bldP spid="40" grpId="0" animBg="1"/>
      <p:bldP spid="41" grpId="0" animBg="1"/>
      <p:bldP spid="42" grpId="0" animBg="1"/>
      <p:bldP spid="36" grpId="0"/>
      <p:bldP spid="43" grpId="0" animBg="1"/>
      <p:bldP spid="45" grpId="0" animBg="1"/>
      <p:bldP spid="47" grpId="0" animBg="1"/>
      <p:bldP spid="48" grpId="0" animBg="1"/>
      <p:bldP spid="49" grpId="0" animBg="1"/>
      <p:bldP spid="50" grpId="0" animBg="1"/>
      <p:bldP spid="51" grpId="0" animBg="1"/>
      <p:bldP spid="52" grpId="0" animBg="1"/>
      <p:bldP spid="53" grpId="0" animBg="1"/>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1919" y="2157370"/>
            <a:ext cx="1445494" cy="81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pic>
      <p:sp>
        <p:nvSpPr>
          <p:cNvPr id="80" name="Oval 79"/>
          <p:cNvSpPr/>
          <p:nvPr/>
        </p:nvSpPr>
        <p:spPr>
          <a:xfrm>
            <a:off x="6491190" y="752104"/>
            <a:ext cx="2313754" cy="1485713"/>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437" y="3010164"/>
            <a:ext cx="736092" cy="1822399"/>
          </a:xfrm>
          <a:prstGeom prst="rect">
            <a:avLst/>
          </a:prstGeom>
        </p:spPr>
      </p:pic>
      <p:sp>
        <p:nvSpPr>
          <p:cNvPr id="8" name="TextBox 7"/>
          <p:cNvSpPr txBox="1"/>
          <p:nvPr/>
        </p:nvSpPr>
        <p:spPr>
          <a:xfrm>
            <a:off x="3804126" y="116948"/>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1542608" y="5488359"/>
            <a:ext cx="5979032" cy="384721"/>
          </a:xfrm>
          <a:prstGeom prst="rect">
            <a:avLst/>
          </a:prstGeom>
          <a:noFill/>
        </p:spPr>
        <p:txBody>
          <a:bodyPr wrap="square" rtlCol="0">
            <a:spAutoFit/>
          </a:bodyPr>
          <a:lstStyle/>
          <a:p>
            <a:r>
              <a:rPr lang="en-US" dirty="0" smtClean="0"/>
              <a:t>Low blood sugar triggers the pancreas to release </a:t>
            </a:r>
            <a:r>
              <a:rPr lang="en-US" b="1" dirty="0" smtClean="0"/>
              <a:t>glucagon</a:t>
            </a:r>
            <a:endParaRPr lang="en-US" b="1" dirty="0"/>
          </a:p>
        </p:txBody>
      </p:sp>
      <p:sp>
        <p:nvSpPr>
          <p:cNvPr id="5" name="Pentagon 4"/>
          <p:cNvSpPr/>
          <p:nvPr/>
        </p:nvSpPr>
        <p:spPr>
          <a:xfrm rot="938582">
            <a:off x="6333618" y="3096887"/>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Low Blood Glucose</a:t>
            </a:r>
            <a:endParaRPr lang="en-US" dirty="0"/>
          </a:p>
        </p:txBody>
      </p:sp>
      <p:sp>
        <p:nvSpPr>
          <p:cNvPr id="13" name="Rectangle 12"/>
          <p:cNvSpPr/>
          <p:nvPr/>
        </p:nvSpPr>
        <p:spPr>
          <a:xfrm rot="939612">
            <a:off x="1115204" y="3482241"/>
            <a:ext cx="6472989" cy="397042"/>
          </a:xfrm>
          <a:prstGeom prst="rect">
            <a:avLst/>
          </a:prstGeom>
          <a:solidFill>
            <a:srgbClr val="2B6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3718401" y="3892780"/>
            <a:ext cx="1106906" cy="866274"/>
          </a:xfrm>
          <a:prstGeom prst="triangle">
            <a:avLst/>
          </a:prstGeom>
          <a:solidFill>
            <a:srgbClr val="2B6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065181" y="2228061"/>
            <a:ext cx="1390317" cy="461665"/>
          </a:xfrm>
          <a:prstGeom prst="rect">
            <a:avLst/>
          </a:prstGeom>
          <a:noFill/>
        </p:spPr>
        <p:txBody>
          <a:bodyPr wrap="square" rtlCol="0">
            <a:spAutoFit/>
          </a:bodyPr>
          <a:lstStyle/>
          <a:p>
            <a:r>
              <a:rPr lang="en-US" sz="1200" b="1" dirty="0" smtClean="0">
                <a:solidFill>
                  <a:schemeClr val="accent1">
                    <a:lumMod val="75000"/>
                  </a:schemeClr>
                </a:solidFill>
              </a:rPr>
              <a:t>Pancreas</a:t>
            </a:r>
            <a:r>
              <a:rPr lang="en-US" sz="1200" dirty="0" smtClean="0"/>
              <a:t> releases glucagon</a:t>
            </a:r>
            <a:endParaRPr lang="en-US" dirty="0"/>
          </a:p>
        </p:txBody>
      </p:sp>
      <p:sp>
        <p:nvSpPr>
          <p:cNvPr id="72" name="Bent Arrow 71"/>
          <p:cNvSpPr/>
          <p:nvPr/>
        </p:nvSpPr>
        <p:spPr>
          <a:xfrm rot="10800000" flipH="1">
            <a:off x="4292758" y="-422245"/>
            <a:ext cx="2336785" cy="2278900"/>
          </a:xfrm>
          <a:prstGeom prst="bentArrow">
            <a:avLst>
              <a:gd name="adj1" fmla="val 25000"/>
              <a:gd name="adj2" fmla="val 10667"/>
              <a:gd name="adj3" fmla="val 0"/>
              <a:gd name="adj4" fmla="val 4336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Block Arc 73"/>
          <p:cNvSpPr/>
          <p:nvPr/>
        </p:nvSpPr>
        <p:spPr>
          <a:xfrm rot="15111041">
            <a:off x="7583604" y="1405542"/>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5" name="Block Arc 74"/>
          <p:cNvSpPr/>
          <p:nvPr/>
        </p:nvSpPr>
        <p:spPr>
          <a:xfrm rot="18491922">
            <a:off x="7024949" y="1551933"/>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6" name="Block Arc 75"/>
          <p:cNvSpPr/>
          <p:nvPr/>
        </p:nvSpPr>
        <p:spPr>
          <a:xfrm rot="17383500">
            <a:off x="7872934" y="920457"/>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7" name="Block Arc 76"/>
          <p:cNvSpPr/>
          <p:nvPr/>
        </p:nvSpPr>
        <p:spPr>
          <a:xfrm rot="13618455">
            <a:off x="7183491" y="849391"/>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8" name="Block Arc 77"/>
          <p:cNvSpPr/>
          <p:nvPr/>
        </p:nvSpPr>
        <p:spPr>
          <a:xfrm rot="13477168">
            <a:off x="8367103" y="1196280"/>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9" name="Block Arc 78"/>
          <p:cNvSpPr/>
          <p:nvPr/>
        </p:nvSpPr>
        <p:spPr>
          <a:xfrm rot="17556705">
            <a:off x="7956127" y="1704842"/>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1" name="TextBox 80"/>
          <p:cNvSpPr txBox="1"/>
          <p:nvPr/>
        </p:nvSpPr>
        <p:spPr>
          <a:xfrm>
            <a:off x="2708487" y="1454168"/>
            <a:ext cx="1800224" cy="1015663"/>
          </a:xfrm>
          <a:prstGeom prst="rect">
            <a:avLst/>
          </a:prstGeom>
          <a:noFill/>
        </p:spPr>
        <p:txBody>
          <a:bodyPr wrap="square" rtlCol="0">
            <a:spAutoFit/>
          </a:bodyPr>
          <a:lstStyle/>
          <a:p>
            <a:r>
              <a:rPr lang="en-US" sz="1200" dirty="0" smtClean="0"/>
              <a:t>Blood vessels carry glucagon to the body to trigger the release of stored glucose back into the blood.</a:t>
            </a:r>
            <a:endParaRPr lang="en-US" sz="1200" dirty="0"/>
          </a:p>
        </p:txBody>
      </p:sp>
      <p:sp>
        <p:nvSpPr>
          <p:cNvPr id="82" name="Block Arc 81"/>
          <p:cNvSpPr/>
          <p:nvPr/>
        </p:nvSpPr>
        <p:spPr>
          <a:xfrm rot="18491922">
            <a:off x="4352722" y="122215"/>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3" name="Block Arc 82"/>
          <p:cNvSpPr/>
          <p:nvPr/>
        </p:nvSpPr>
        <p:spPr>
          <a:xfrm rot="2907064">
            <a:off x="4308527" y="769756"/>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4" name="Block Arc 83"/>
          <p:cNvSpPr/>
          <p:nvPr/>
        </p:nvSpPr>
        <p:spPr>
          <a:xfrm rot="6899128">
            <a:off x="5069477" y="1419026"/>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5" name="Block Arc 84"/>
          <p:cNvSpPr/>
          <p:nvPr/>
        </p:nvSpPr>
        <p:spPr>
          <a:xfrm rot="18491922">
            <a:off x="6085194" y="1497230"/>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86" name="Block Arc 85"/>
          <p:cNvSpPr/>
          <p:nvPr/>
        </p:nvSpPr>
        <p:spPr>
          <a:xfrm rot="18491922">
            <a:off x="6907454" y="1267304"/>
            <a:ext cx="400366" cy="401450"/>
          </a:xfrm>
          <a:prstGeom prst="blockArc">
            <a:avLst/>
          </a:prstGeom>
          <a:solidFill>
            <a:srgbClr val="FBBF29"/>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28" name="Picture 2" descr="C:\Users\jcgriz\AppData\Local\Microsoft\Windows\Temporary Internet Files\Content.Outlook\ND2AF8RG\GSEO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3204" y="216717"/>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cxnSp>
        <p:nvCxnSpPr>
          <p:cNvPr id="31" name="Straight Connector 30"/>
          <p:cNvCxnSpPr/>
          <p:nvPr/>
        </p:nvCxnSpPr>
        <p:spPr>
          <a:xfrm rot="21288229" flipH="1">
            <a:off x="1515932" y="2214580"/>
            <a:ext cx="546344" cy="32726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2" name="Straight Connector 31"/>
          <p:cNvCxnSpPr>
            <a:stCxn id="34" idx="0"/>
            <a:endCxn id="34" idx="4"/>
          </p:cNvCxnSpPr>
          <p:nvPr/>
        </p:nvCxnSpPr>
        <p:spPr>
          <a:xfrm rot="21288229">
            <a:off x="1789104" y="2058175"/>
            <a:ext cx="0" cy="640082"/>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3" name="Straight Connector 32"/>
          <p:cNvCxnSpPr/>
          <p:nvPr/>
        </p:nvCxnSpPr>
        <p:spPr>
          <a:xfrm rot="21288229">
            <a:off x="1515932" y="2214580"/>
            <a:ext cx="546343" cy="32726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4" name="Oval 33"/>
          <p:cNvSpPr/>
          <p:nvPr/>
        </p:nvSpPr>
        <p:spPr>
          <a:xfrm rot="21288229">
            <a:off x="1469063" y="2058175"/>
            <a:ext cx="640081" cy="640082"/>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35" name="Oval 34"/>
          <p:cNvSpPr/>
          <p:nvPr/>
        </p:nvSpPr>
        <p:spPr>
          <a:xfrm rot="21288229">
            <a:off x="1715131" y="2313575"/>
            <a:ext cx="145473" cy="145473"/>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301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2000"/>
                                        <p:tgtEl>
                                          <p:spTgt spid="74"/>
                                        </p:tgtEl>
                                      </p:cBhvr>
                                    </p:animEffect>
                                    <p:anim calcmode="lin" valueType="num">
                                      <p:cBhvr>
                                        <p:cTn id="16" dur="2000" fill="hold"/>
                                        <p:tgtEl>
                                          <p:spTgt spid="74"/>
                                        </p:tgtEl>
                                        <p:attrNameLst>
                                          <p:attrName>ppt_w</p:attrName>
                                        </p:attrNameLst>
                                      </p:cBhvr>
                                      <p:tavLst>
                                        <p:tav tm="0" fmla="#ppt_w*sin(2.5*pi*$)">
                                          <p:val>
                                            <p:fltVal val="0"/>
                                          </p:val>
                                        </p:tav>
                                        <p:tav tm="100000">
                                          <p:val>
                                            <p:fltVal val="1"/>
                                          </p:val>
                                        </p:tav>
                                      </p:tavLst>
                                    </p:anim>
                                    <p:anim calcmode="lin" valueType="num">
                                      <p:cBhvr>
                                        <p:cTn id="17" dur="2000" fill="hold"/>
                                        <p:tgtEl>
                                          <p:spTgt spid="7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4"/>
                                        </p:tgtEl>
                                        <p:attrNameLst>
                                          <p:attrName>style.visibility</p:attrName>
                                        </p:attrNameLst>
                                      </p:cBhvr>
                                      <p:to>
                                        <p:strVal val="hidden"/>
                                      </p:to>
                                    </p:set>
                                  </p:subTnLst>
                                </p:cTn>
                              </p:par>
                              <p:par>
                                <p:cTn id="18" presetID="45"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2000"/>
                                        <p:tgtEl>
                                          <p:spTgt spid="75"/>
                                        </p:tgtEl>
                                      </p:cBhvr>
                                    </p:animEffect>
                                    <p:anim calcmode="lin" valueType="num">
                                      <p:cBhvr>
                                        <p:cTn id="21" dur="2000" fill="hold"/>
                                        <p:tgtEl>
                                          <p:spTgt spid="75"/>
                                        </p:tgtEl>
                                        <p:attrNameLst>
                                          <p:attrName>ppt_w</p:attrName>
                                        </p:attrNameLst>
                                      </p:cBhvr>
                                      <p:tavLst>
                                        <p:tav tm="0" fmla="#ppt_w*sin(2.5*pi*$)">
                                          <p:val>
                                            <p:fltVal val="0"/>
                                          </p:val>
                                        </p:tav>
                                        <p:tav tm="100000">
                                          <p:val>
                                            <p:fltVal val="1"/>
                                          </p:val>
                                        </p:tav>
                                      </p:tavLst>
                                    </p:anim>
                                    <p:anim calcmode="lin" valueType="num">
                                      <p:cBhvr>
                                        <p:cTn id="22" dur="2000" fill="hold"/>
                                        <p:tgtEl>
                                          <p:spTgt spid="75"/>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5"/>
                                        </p:tgtEl>
                                        <p:attrNameLst>
                                          <p:attrName>style.visibility</p:attrName>
                                        </p:attrNameLst>
                                      </p:cBhvr>
                                      <p:to>
                                        <p:strVal val="hidden"/>
                                      </p:to>
                                    </p:set>
                                  </p:subTnLst>
                                </p:cTn>
                              </p:par>
                              <p:par>
                                <p:cTn id="23" presetID="45" presetClass="entr" presetSubtype="0" fill="hold" grpId="0" nodeType="with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2000"/>
                                        <p:tgtEl>
                                          <p:spTgt spid="76"/>
                                        </p:tgtEl>
                                      </p:cBhvr>
                                    </p:animEffect>
                                    <p:anim calcmode="lin" valueType="num">
                                      <p:cBhvr>
                                        <p:cTn id="26" dur="2000" fill="hold"/>
                                        <p:tgtEl>
                                          <p:spTgt spid="76"/>
                                        </p:tgtEl>
                                        <p:attrNameLst>
                                          <p:attrName>ppt_w</p:attrName>
                                        </p:attrNameLst>
                                      </p:cBhvr>
                                      <p:tavLst>
                                        <p:tav tm="0" fmla="#ppt_w*sin(2.5*pi*$)">
                                          <p:val>
                                            <p:fltVal val="0"/>
                                          </p:val>
                                        </p:tav>
                                        <p:tav tm="100000">
                                          <p:val>
                                            <p:fltVal val="1"/>
                                          </p:val>
                                        </p:tav>
                                      </p:tavLst>
                                    </p:anim>
                                    <p:anim calcmode="lin" valueType="num">
                                      <p:cBhvr>
                                        <p:cTn id="27" dur="2000" fill="hold"/>
                                        <p:tgtEl>
                                          <p:spTgt spid="76"/>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6"/>
                                        </p:tgtEl>
                                        <p:attrNameLst>
                                          <p:attrName>style.visibility</p:attrName>
                                        </p:attrNameLst>
                                      </p:cBhvr>
                                      <p:to>
                                        <p:strVal val="hidden"/>
                                      </p:to>
                                    </p:set>
                                  </p:subTnLst>
                                </p:cTn>
                              </p:par>
                              <p:par>
                                <p:cTn id="28" presetID="45" presetClass="entr" presetSubtype="0" fill="hold" grpId="0" nodeType="withEffect">
                                  <p:stCondLst>
                                    <p:cond delay="0"/>
                                  </p:stCondLst>
                                  <p:childTnLst>
                                    <p:set>
                                      <p:cBhvr>
                                        <p:cTn id="29" dur="1" fill="hold">
                                          <p:stCondLst>
                                            <p:cond delay="0"/>
                                          </p:stCondLst>
                                        </p:cTn>
                                        <p:tgtEl>
                                          <p:spTgt spid="77"/>
                                        </p:tgtEl>
                                        <p:attrNameLst>
                                          <p:attrName>style.visibility</p:attrName>
                                        </p:attrNameLst>
                                      </p:cBhvr>
                                      <p:to>
                                        <p:strVal val="visible"/>
                                      </p:to>
                                    </p:set>
                                    <p:animEffect transition="in" filter="fade">
                                      <p:cBhvr>
                                        <p:cTn id="30" dur="2000"/>
                                        <p:tgtEl>
                                          <p:spTgt spid="77"/>
                                        </p:tgtEl>
                                      </p:cBhvr>
                                    </p:animEffect>
                                    <p:anim calcmode="lin" valueType="num">
                                      <p:cBhvr>
                                        <p:cTn id="31" dur="2000" fill="hold"/>
                                        <p:tgtEl>
                                          <p:spTgt spid="77"/>
                                        </p:tgtEl>
                                        <p:attrNameLst>
                                          <p:attrName>ppt_w</p:attrName>
                                        </p:attrNameLst>
                                      </p:cBhvr>
                                      <p:tavLst>
                                        <p:tav tm="0" fmla="#ppt_w*sin(2.5*pi*$)">
                                          <p:val>
                                            <p:fltVal val="0"/>
                                          </p:val>
                                        </p:tav>
                                        <p:tav tm="100000">
                                          <p:val>
                                            <p:fltVal val="1"/>
                                          </p:val>
                                        </p:tav>
                                      </p:tavLst>
                                    </p:anim>
                                    <p:anim calcmode="lin" valueType="num">
                                      <p:cBhvr>
                                        <p:cTn id="32" dur="2000" fill="hold"/>
                                        <p:tgtEl>
                                          <p:spTgt spid="7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7"/>
                                        </p:tgtEl>
                                        <p:attrNameLst>
                                          <p:attrName>style.visibility</p:attrName>
                                        </p:attrNameLst>
                                      </p:cBhvr>
                                      <p:to>
                                        <p:strVal val="hidden"/>
                                      </p:to>
                                    </p:set>
                                  </p:subTnLst>
                                </p:cTn>
                              </p:par>
                              <p:par>
                                <p:cTn id="33" presetID="45"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2000"/>
                                        <p:tgtEl>
                                          <p:spTgt spid="78"/>
                                        </p:tgtEl>
                                      </p:cBhvr>
                                    </p:animEffect>
                                    <p:anim calcmode="lin" valueType="num">
                                      <p:cBhvr>
                                        <p:cTn id="36" dur="2000" fill="hold"/>
                                        <p:tgtEl>
                                          <p:spTgt spid="78"/>
                                        </p:tgtEl>
                                        <p:attrNameLst>
                                          <p:attrName>ppt_w</p:attrName>
                                        </p:attrNameLst>
                                      </p:cBhvr>
                                      <p:tavLst>
                                        <p:tav tm="0" fmla="#ppt_w*sin(2.5*pi*$)">
                                          <p:val>
                                            <p:fltVal val="0"/>
                                          </p:val>
                                        </p:tav>
                                        <p:tav tm="100000">
                                          <p:val>
                                            <p:fltVal val="1"/>
                                          </p:val>
                                        </p:tav>
                                      </p:tavLst>
                                    </p:anim>
                                    <p:anim calcmode="lin" valueType="num">
                                      <p:cBhvr>
                                        <p:cTn id="37" dur="2000" fill="hold"/>
                                        <p:tgtEl>
                                          <p:spTgt spid="7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8"/>
                                        </p:tgtEl>
                                        <p:attrNameLst>
                                          <p:attrName>style.visibility</p:attrName>
                                        </p:attrNameLst>
                                      </p:cBhvr>
                                      <p:to>
                                        <p:strVal val="hidden"/>
                                      </p:to>
                                    </p:set>
                                  </p:subTnLst>
                                </p:cTn>
                              </p:par>
                              <p:par>
                                <p:cTn id="38" presetID="45" presetClass="entr" presetSubtype="0" fill="hold" grpId="0" nodeType="withEffect">
                                  <p:stCondLst>
                                    <p:cond delay="0"/>
                                  </p:stCondLst>
                                  <p:childTnLst>
                                    <p:set>
                                      <p:cBhvr>
                                        <p:cTn id="39" dur="1" fill="hold">
                                          <p:stCondLst>
                                            <p:cond delay="0"/>
                                          </p:stCondLst>
                                        </p:cTn>
                                        <p:tgtEl>
                                          <p:spTgt spid="79"/>
                                        </p:tgtEl>
                                        <p:attrNameLst>
                                          <p:attrName>style.visibility</p:attrName>
                                        </p:attrNameLst>
                                      </p:cBhvr>
                                      <p:to>
                                        <p:strVal val="visible"/>
                                      </p:to>
                                    </p:set>
                                    <p:animEffect transition="in" filter="fade">
                                      <p:cBhvr>
                                        <p:cTn id="40" dur="2000"/>
                                        <p:tgtEl>
                                          <p:spTgt spid="79"/>
                                        </p:tgtEl>
                                      </p:cBhvr>
                                    </p:animEffect>
                                    <p:anim calcmode="lin" valueType="num">
                                      <p:cBhvr>
                                        <p:cTn id="41" dur="2000" fill="hold"/>
                                        <p:tgtEl>
                                          <p:spTgt spid="79"/>
                                        </p:tgtEl>
                                        <p:attrNameLst>
                                          <p:attrName>ppt_w</p:attrName>
                                        </p:attrNameLst>
                                      </p:cBhvr>
                                      <p:tavLst>
                                        <p:tav tm="0" fmla="#ppt_w*sin(2.5*pi*$)">
                                          <p:val>
                                            <p:fltVal val="0"/>
                                          </p:val>
                                        </p:tav>
                                        <p:tav tm="100000">
                                          <p:val>
                                            <p:fltVal val="1"/>
                                          </p:val>
                                        </p:tav>
                                      </p:tavLst>
                                    </p:anim>
                                    <p:anim calcmode="lin" valueType="num">
                                      <p:cBhvr>
                                        <p:cTn id="42" dur="2000" fill="hold"/>
                                        <p:tgtEl>
                                          <p:spTgt spid="79"/>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7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fade">
                                      <p:cBhvr>
                                        <p:cTn id="47" dur="500"/>
                                        <p:tgtEl>
                                          <p:spTgt spid="8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fade">
                                      <p:cBhvr>
                                        <p:cTn id="50" dur="500"/>
                                        <p:tgtEl>
                                          <p:spTgt spid="7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2" presetClass="entr" presetSubtype="4" fill="hold" grpId="0"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additive="base">
                                        <p:cTn id="56" dur="500" fill="hold"/>
                                        <p:tgtEl>
                                          <p:spTgt spid="82"/>
                                        </p:tgtEl>
                                        <p:attrNameLst>
                                          <p:attrName>ppt_x</p:attrName>
                                        </p:attrNameLst>
                                      </p:cBhvr>
                                      <p:tavLst>
                                        <p:tav tm="0">
                                          <p:val>
                                            <p:strVal val="#ppt_x"/>
                                          </p:val>
                                        </p:tav>
                                        <p:tav tm="100000">
                                          <p:val>
                                            <p:strVal val="#ppt_x"/>
                                          </p:val>
                                        </p:tav>
                                      </p:tavLst>
                                    </p:anim>
                                    <p:anim calcmode="lin" valueType="num">
                                      <p:cBhvr additive="base">
                                        <p:cTn id="57" dur="500" fill="hold"/>
                                        <p:tgtEl>
                                          <p:spTgt spid="8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2"/>
                                        </p:tgtEl>
                                        <p:attrNameLst>
                                          <p:attrName>style.visibility</p:attrName>
                                        </p:attrNameLst>
                                      </p:cBhvr>
                                      <p:to>
                                        <p:strVal val="hidden"/>
                                      </p:to>
                                    </p:set>
                                  </p:subTnLst>
                                </p:cTn>
                              </p:par>
                              <p:par>
                                <p:cTn id="58" presetID="2" presetClass="entr" presetSubtype="4" fill="hold" grpId="0" nodeType="withEffect">
                                  <p:stCondLst>
                                    <p:cond delay="0"/>
                                  </p:stCondLst>
                                  <p:childTnLst>
                                    <p:set>
                                      <p:cBhvr>
                                        <p:cTn id="59" dur="1" fill="hold">
                                          <p:stCondLst>
                                            <p:cond delay="0"/>
                                          </p:stCondLst>
                                        </p:cTn>
                                        <p:tgtEl>
                                          <p:spTgt spid="83"/>
                                        </p:tgtEl>
                                        <p:attrNameLst>
                                          <p:attrName>style.visibility</p:attrName>
                                        </p:attrNameLst>
                                      </p:cBhvr>
                                      <p:to>
                                        <p:strVal val="visible"/>
                                      </p:to>
                                    </p:set>
                                    <p:anim calcmode="lin" valueType="num">
                                      <p:cBhvr additive="base">
                                        <p:cTn id="60" dur="500" fill="hold"/>
                                        <p:tgtEl>
                                          <p:spTgt spid="83"/>
                                        </p:tgtEl>
                                        <p:attrNameLst>
                                          <p:attrName>ppt_x</p:attrName>
                                        </p:attrNameLst>
                                      </p:cBhvr>
                                      <p:tavLst>
                                        <p:tav tm="0">
                                          <p:val>
                                            <p:strVal val="#ppt_x"/>
                                          </p:val>
                                        </p:tav>
                                        <p:tav tm="100000">
                                          <p:val>
                                            <p:strVal val="#ppt_x"/>
                                          </p:val>
                                        </p:tav>
                                      </p:tavLst>
                                    </p:anim>
                                    <p:anim calcmode="lin" valueType="num">
                                      <p:cBhvr additive="base">
                                        <p:cTn id="61" dur="500" fill="hold"/>
                                        <p:tgtEl>
                                          <p:spTgt spid="83"/>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3"/>
                                        </p:tgtEl>
                                        <p:attrNameLst>
                                          <p:attrName>style.visibility</p:attrName>
                                        </p:attrNameLst>
                                      </p:cBhvr>
                                      <p:to>
                                        <p:strVal val="hidden"/>
                                      </p:to>
                                    </p:set>
                                  </p:subTnLst>
                                </p:cTn>
                              </p:par>
                              <p:par>
                                <p:cTn id="62" presetID="2" presetClass="entr" presetSubtype="4" fill="hold" grpId="0" nodeType="withEffect">
                                  <p:stCondLst>
                                    <p:cond delay="0"/>
                                  </p:stCondLst>
                                  <p:childTnLst>
                                    <p:set>
                                      <p:cBhvr>
                                        <p:cTn id="63" dur="1" fill="hold">
                                          <p:stCondLst>
                                            <p:cond delay="0"/>
                                          </p:stCondLst>
                                        </p:cTn>
                                        <p:tgtEl>
                                          <p:spTgt spid="84"/>
                                        </p:tgtEl>
                                        <p:attrNameLst>
                                          <p:attrName>style.visibility</p:attrName>
                                        </p:attrNameLst>
                                      </p:cBhvr>
                                      <p:to>
                                        <p:strVal val="visible"/>
                                      </p:to>
                                    </p:set>
                                    <p:anim calcmode="lin" valueType="num">
                                      <p:cBhvr additive="base">
                                        <p:cTn id="64" dur="500" fill="hold"/>
                                        <p:tgtEl>
                                          <p:spTgt spid="84"/>
                                        </p:tgtEl>
                                        <p:attrNameLst>
                                          <p:attrName>ppt_x</p:attrName>
                                        </p:attrNameLst>
                                      </p:cBhvr>
                                      <p:tavLst>
                                        <p:tav tm="0">
                                          <p:val>
                                            <p:strVal val="#ppt_x"/>
                                          </p:val>
                                        </p:tav>
                                        <p:tav tm="100000">
                                          <p:val>
                                            <p:strVal val="#ppt_x"/>
                                          </p:val>
                                        </p:tav>
                                      </p:tavLst>
                                    </p:anim>
                                    <p:anim calcmode="lin" valueType="num">
                                      <p:cBhvr additive="base">
                                        <p:cTn id="65" dur="500" fill="hold"/>
                                        <p:tgtEl>
                                          <p:spTgt spid="8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4"/>
                                        </p:tgtEl>
                                        <p:attrNameLst>
                                          <p:attrName>style.visibility</p:attrName>
                                        </p:attrNameLst>
                                      </p:cBhvr>
                                      <p:to>
                                        <p:strVal val="hidden"/>
                                      </p:to>
                                    </p:set>
                                  </p:subTnLst>
                                </p:cTn>
                              </p:par>
                              <p:par>
                                <p:cTn id="66" presetID="2" presetClass="entr" presetSubtype="4" fill="hold" grpId="0" nodeType="withEffect">
                                  <p:stCondLst>
                                    <p:cond delay="0"/>
                                  </p:stCondLst>
                                  <p:childTnLst>
                                    <p:set>
                                      <p:cBhvr>
                                        <p:cTn id="67" dur="1" fill="hold">
                                          <p:stCondLst>
                                            <p:cond delay="0"/>
                                          </p:stCondLst>
                                        </p:cTn>
                                        <p:tgtEl>
                                          <p:spTgt spid="85"/>
                                        </p:tgtEl>
                                        <p:attrNameLst>
                                          <p:attrName>style.visibility</p:attrName>
                                        </p:attrNameLst>
                                      </p:cBhvr>
                                      <p:to>
                                        <p:strVal val="visible"/>
                                      </p:to>
                                    </p:set>
                                    <p:anim calcmode="lin" valueType="num">
                                      <p:cBhvr additive="base">
                                        <p:cTn id="68" dur="500" fill="hold"/>
                                        <p:tgtEl>
                                          <p:spTgt spid="85"/>
                                        </p:tgtEl>
                                        <p:attrNameLst>
                                          <p:attrName>ppt_x</p:attrName>
                                        </p:attrNameLst>
                                      </p:cBhvr>
                                      <p:tavLst>
                                        <p:tav tm="0">
                                          <p:val>
                                            <p:strVal val="#ppt_x"/>
                                          </p:val>
                                        </p:tav>
                                        <p:tav tm="100000">
                                          <p:val>
                                            <p:strVal val="#ppt_x"/>
                                          </p:val>
                                        </p:tav>
                                      </p:tavLst>
                                    </p:anim>
                                    <p:anim calcmode="lin" valueType="num">
                                      <p:cBhvr additive="base">
                                        <p:cTn id="69" dur="500" fill="hold"/>
                                        <p:tgtEl>
                                          <p:spTgt spid="85"/>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5"/>
                                        </p:tgtEl>
                                        <p:attrNameLst>
                                          <p:attrName>style.visibility</p:attrName>
                                        </p:attrNameLst>
                                      </p:cBhvr>
                                      <p:to>
                                        <p:strVal val="hidden"/>
                                      </p:to>
                                    </p:set>
                                  </p:subTnLst>
                                </p:cTn>
                              </p:par>
                              <p:par>
                                <p:cTn id="70" presetID="2" presetClass="entr" presetSubtype="4"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additive="base">
                                        <p:cTn id="72" dur="500" fill="hold"/>
                                        <p:tgtEl>
                                          <p:spTgt spid="86"/>
                                        </p:tgtEl>
                                        <p:attrNameLst>
                                          <p:attrName>ppt_x</p:attrName>
                                        </p:attrNameLst>
                                      </p:cBhvr>
                                      <p:tavLst>
                                        <p:tav tm="0">
                                          <p:val>
                                            <p:strVal val="#ppt_x"/>
                                          </p:val>
                                        </p:tav>
                                        <p:tav tm="100000">
                                          <p:val>
                                            <p:strVal val="#ppt_x"/>
                                          </p:val>
                                        </p:tav>
                                      </p:tavLst>
                                    </p:anim>
                                    <p:anim calcmode="lin" valueType="num">
                                      <p:cBhvr additive="base">
                                        <p:cTn id="73" dur="500" fill="hold"/>
                                        <p:tgtEl>
                                          <p:spTgt spid="86"/>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36" grpId="0"/>
      <p:bldP spid="72" grpId="0" animBg="1"/>
      <p:bldP spid="74" grpId="0" animBg="1"/>
      <p:bldP spid="75" grpId="0" animBg="1"/>
      <p:bldP spid="76" grpId="0" animBg="1"/>
      <p:bldP spid="77" grpId="0" animBg="1"/>
      <p:bldP spid="78" grpId="0" animBg="1"/>
      <p:bldP spid="79" grpId="0" animBg="1"/>
      <p:bldP spid="81" grpId="0"/>
      <p:bldP spid="82" grpId="0" animBg="1"/>
      <p:bldP spid="83" grpId="0" animBg="1"/>
      <p:bldP spid="84" grpId="0" animBg="1"/>
      <p:bldP spid="85" grpId="0" animBg="1"/>
      <p:bldP spid="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4601" y="258921"/>
            <a:ext cx="5166519" cy="591026"/>
          </a:xfrm>
          <a:prstGeom prst="rect">
            <a:avLst/>
          </a:prstGeom>
          <a:noFill/>
        </p:spPr>
        <p:txBody>
          <a:bodyPr wrap="square" lIns="97630" tIns="48815" rIns="97630" bIns="48815" rtlCol="0">
            <a:spAutoFit/>
          </a:bodyPr>
          <a:lstStyle/>
          <a:p>
            <a:pPr algn="r"/>
            <a:r>
              <a:rPr lang="en-US" sz="3200" dirty="0" smtClean="0"/>
              <a:t>Glucose in balance</a:t>
            </a:r>
            <a:endParaRPr lang="en-US" sz="3200" dirty="0"/>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868600" y="5025240"/>
            <a:ext cx="7448225" cy="969496"/>
          </a:xfrm>
          <a:prstGeom prst="rect">
            <a:avLst/>
          </a:prstGeom>
          <a:noFill/>
        </p:spPr>
        <p:txBody>
          <a:bodyPr wrap="square" rtlCol="0">
            <a:spAutoFit/>
          </a:bodyPr>
          <a:lstStyle/>
          <a:p>
            <a:r>
              <a:rPr lang="en-US" dirty="0" smtClean="0"/>
              <a:t>This balancing act happens many times a day—every time you have a meal or consume a drink with sugar. The ability of the body to maintain balance and regulate internal conditions is called </a:t>
            </a:r>
            <a:r>
              <a:rPr lang="en-US" b="1" i="1" dirty="0" smtClean="0"/>
              <a:t>homeostasis</a:t>
            </a:r>
            <a:r>
              <a:rPr lang="en-US" dirty="0" smtClean="0"/>
              <a:t>.</a:t>
            </a:r>
            <a:endParaRPr lang="en-US" dirty="0"/>
          </a:p>
        </p:txBody>
      </p:sp>
      <p:grpSp>
        <p:nvGrpSpPr>
          <p:cNvPr id="7" name="Group 6"/>
          <p:cNvGrpSpPr/>
          <p:nvPr/>
        </p:nvGrpSpPr>
        <p:grpSpPr>
          <a:xfrm>
            <a:off x="1142824" y="2410572"/>
            <a:ext cx="7129053" cy="2457585"/>
            <a:chOff x="1251284" y="2367078"/>
            <a:chExt cx="7129053" cy="2457585"/>
          </a:xfrm>
        </p:grpSpPr>
        <p:grpSp>
          <p:nvGrpSpPr>
            <p:cNvPr id="12" name="Group 11"/>
            <p:cNvGrpSpPr/>
            <p:nvPr/>
          </p:nvGrpSpPr>
          <p:grpSpPr>
            <a:xfrm>
              <a:off x="1251284" y="3561347"/>
              <a:ext cx="6472989" cy="1263316"/>
              <a:chOff x="1275347" y="3056021"/>
              <a:chExt cx="6472989" cy="1263316"/>
            </a:xfrm>
          </p:grpSpPr>
          <p:sp>
            <p:nvSpPr>
              <p:cNvPr id="13" name="Rectangle 12"/>
              <p:cNvSpPr/>
              <p:nvPr/>
            </p:nvSpPr>
            <p:spPr>
              <a:xfrm>
                <a:off x="1275347" y="3056021"/>
                <a:ext cx="6472989" cy="397042"/>
              </a:xfrm>
              <a:prstGeom prst="rect">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3958388" y="3453063"/>
                <a:ext cx="1106906" cy="866274"/>
              </a:xfrm>
              <a:prstGeom prst="triangle">
                <a:avLst/>
              </a:prstGeom>
              <a:solidFill>
                <a:srgbClr val="2B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Pentagon 4"/>
            <p:cNvSpPr/>
            <p:nvPr/>
          </p:nvSpPr>
          <p:spPr>
            <a:xfrm>
              <a:off x="6376742" y="2367078"/>
              <a:ext cx="2003595" cy="1186824"/>
            </a:xfrm>
            <a:prstGeom prst="homePlate">
              <a:avLst>
                <a:gd name="adj" fmla="val 65879"/>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Balanced Blood Glucose</a:t>
              </a:r>
              <a:endParaRPr lang="en-US" dirty="0"/>
            </a:p>
          </p:txBody>
        </p:sp>
      </p:grpSp>
      <p:pic>
        <p:nvPicPr>
          <p:cNvPr id="15"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16717"/>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cxnSp>
        <p:nvCxnSpPr>
          <p:cNvPr id="31" name="Straight Connector 30"/>
          <p:cNvCxnSpPr/>
          <p:nvPr/>
        </p:nvCxnSpPr>
        <p:spPr>
          <a:xfrm rot="21288229" flipH="1">
            <a:off x="1168221" y="3099237"/>
            <a:ext cx="546344" cy="32726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2" name="Straight Connector 31"/>
          <p:cNvCxnSpPr>
            <a:stCxn id="34" idx="0"/>
            <a:endCxn id="34" idx="4"/>
          </p:cNvCxnSpPr>
          <p:nvPr/>
        </p:nvCxnSpPr>
        <p:spPr>
          <a:xfrm rot="21288229">
            <a:off x="1441393" y="2942832"/>
            <a:ext cx="0" cy="640082"/>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3" name="Straight Connector 32"/>
          <p:cNvCxnSpPr/>
          <p:nvPr/>
        </p:nvCxnSpPr>
        <p:spPr>
          <a:xfrm rot="21288229">
            <a:off x="1168221" y="3099237"/>
            <a:ext cx="546343" cy="32726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4" name="Oval 33"/>
          <p:cNvSpPr/>
          <p:nvPr/>
        </p:nvSpPr>
        <p:spPr>
          <a:xfrm rot="21288229">
            <a:off x="1121352" y="2942832"/>
            <a:ext cx="640081" cy="640082"/>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35" name="Oval 34"/>
          <p:cNvSpPr/>
          <p:nvPr/>
        </p:nvSpPr>
        <p:spPr>
          <a:xfrm rot="21288229">
            <a:off x="1367420" y="3198232"/>
            <a:ext cx="145473" cy="145473"/>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36" name="Straight Connector 35"/>
          <p:cNvCxnSpPr/>
          <p:nvPr/>
        </p:nvCxnSpPr>
        <p:spPr>
          <a:xfrm rot="21288229" flipH="1">
            <a:off x="1813303" y="3076562"/>
            <a:ext cx="546344" cy="32726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7" name="Straight Connector 36"/>
          <p:cNvCxnSpPr>
            <a:stCxn id="39" idx="0"/>
            <a:endCxn id="39" idx="4"/>
          </p:cNvCxnSpPr>
          <p:nvPr/>
        </p:nvCxnSpPr>
        <p:spPr>
          <a:xfrm rot="21288229">
            <a:off x="2086475" y="2920157"/>
            <a:ext cx="0" cy="640082"/>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38" name="Straight Connector 37"/>
          <p:cNvCxnSpPr/>
          <p:nvPr/>
        </p:nvCxnSpPr>
        <p:spPr>
          <a:xfrm rot="21288229">
            <a:off x="1813303" y="3076562"/>
            <a:ext cx="546343" cy="32726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39" name="Oval 38"/>
          <p:cNvSpPr/>
          <p:nvPr/>
        </p:nvSpPr>
        <p:spPr>
          <a:xfrm rot="21288229">
            <a:off x="1766434" y="2920157"/>
            <a:ext cx="640081" cy="640082"/>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40" name="Oval 39"/>
          <p:cNvSpPr/>
          <p:nvPr/>
        </p:nvSpPr>
        <p:spPr>
          <a:xfrm rot="21288229">
            <a:off x="2012502" y="3175557"/>
            <a:ext cx="145473" cy="145473"/>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41" name="Straight Connector 40"/>
          <p:cNvCxnSpPr/>
          <p:nvPr/>
        </p:nvCxnSpPr>
        <p:spPr>
          <a:xfrm rot="21288229" flipH="1">
            <a:off x="1468423" y="2502089"/>
            <a:ext cx="546344" cy="327269"/>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42" name="Straight Connector 41"/>
          <p:cNvCxnSpPr>
            <a:stCxn id="44" idx="0"/>
            <a:endCxn id="44" idx="4"/>
          </p:cNvCxnSpPr>
          <p:nvPr/>
        </p:nvCxnSpPr>
        <p:spPr>
          <a:xfrm rot="21288229">
            <a:off x="1741595" y="2345684"/>
            <a:ext cx="0" cy="640082"/>
          </a:xfrm>
          <a:prstGeom prst="line">
            <a:avLst/>
          </a:prstGeom>
          <a:ln w="57150"/>
        </p:spPr>
        <p:style>
          <a:lnRef idx="1">
            <a:schemeClr val="accent4"/>
          </a:lnRef>
          <a:fillRef idx="0">
            <a:schemeClr val="accent4"/>
          </a:fillRef>
          <a:effectRef idx="0">
            <a:schemeClr val="accent4"/>
          </a:effectRef>
          <a:fontRef idx="minor">
            <a:schemeClr val="tx1"/>
          </a:fontRef>
        </p:style>
      </p:cxnSp>
      <p:cxnSp>
        <p:nvCxnSpPr>
          <p:cNvPr id="43" name="Straight Connector 42"/>
          <p:cNvCxnSpPr/>
          <p:nvPr/>
        </p:nvCxnSpPr>
        <p:spPr>
          <a:xfrm rot="21288229">
            <a:off x="1468423" y="2502089"/>
            <a:ext cx="546343" cy="327269"/>
          </a:xfrm>
          <a:prstGeom prst="line">
            <a:avLst/>
          </a:prstGeom>
          <a:ln w="57150"/>
        </p:spPr>
        <p:style>
          <a:lnRef idx="1">
            <a:schemeClr val="accent4"/>
          </a:lnRef>
          <a:fillRef idx="0">
            <a:schemeClr val="accent4"/>
          </a:fillRef>
          <a:effectRef idx="0">
            <a:schemeClr val="accent4"/>
          </a:effectRef>
          <a:fontRef idx="minor">
            <a:schemeClr val="tx1"/>
          </a:fontRef>
        </p:style>
      </p:cxnSp>
      <p:sp>
        <p:nvSpPr>
          <p:cNvPr id="44" name="Oval 43"/>
          <p:cNvSpPr/>
          <p:nvPr/>
        </p:nvSpPr>
        <p:spPr>
          <a:xfrm rot="21288229">
            <a:off x="1421554" y="2345684"/>
            <a:ext cx="640081" cy="640082"/>
          </a:xfrm>
          <a:prstGeom prst="ellipse">
            <a:avLst/>
          </a:prstGeom>
          <a:noFill/>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n w="76200">
                <a:solidFill>
                  <a:schemeClr val="tx1"/>
                </a:solidFill>
              </a:ln>
            </a:endParaRPr>
          </a:p>
        </p:txBody>
      </p:sp>
      <p:sp>
        <p:nvSpPr>
          <p:cNvPr id="45" name="Oval 44"/>
          <p:cNvSpPr/>
          <p:nvPr/>
        </p:nvSpPr>
        <p:spPr>
          <a:xfrm rot="21288229">
            <a:off x="1667622" y="2601084"/>
            <a:ext cx="145473" cy="145473"/>
          </a:xfrm>
          <a:prstGeom prst="ellipse">
            <a:avLst/>
          </a:prstGeom>
          <a:solidFill>
            <a:schemeClr val="bg1"/>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82606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NCCDPHP_PPT_light([1]">
  <a:themeElements>
    <a:clrScheme name="NCCDPHP Light PPT Colors">
      <a:dk1>
        <a:srgbClr val="0039A6"/>
      </a:dk1>
      <a:lt1>
        <a:srgbClr val="FFFFFF"/>
      </a:lt1>
      <a:dk2>
        <a:srgbClr val="3077FF"/>
      </a:dk2>
      <a:lt2>
        <a:srgbClr val="4B4B4B"/>
      </a:lt2>
      <a:accent1>
        <a:srgbClr val="878800"/>
      </a:accent1>
      <a:accent2>
        <a:srgbClr val="DF7A00"/>
      </a:accent2>
      <a:accent3>
        <a:srgbClr val="6E273D"/>
      </a:accent3>
      <a:accent4>
        <a:srgbClr val="64A0C8"/>
      </a:accent4>
      <a:accent5>
        <a:srgbClr val="69923A"/>
      </a:accent5>
      <a:accent6>
        <a:srgbClr val="7F7F7F"/>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7823</TotalTime>
  <Words>2272</Words>
  <Application>Microsoft Office PowerPoint</Application>
  <PresentationFormat>On-screen Show (4:3)</PresentationFormat>
  <Paragraphs>271</Paragraphs>
  <Slides>22</Slides>
  <Notes>10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NCCDPHP_PPT_light([1]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Griswold</dc:creator>
  <cp:lastModifiedBy>JOAN GRISWOLD</cp:lastModifiedBy>
  <cp:revision>192</cp:revision>
  <dcterms:created xsi:type="dcterms:W3CDTF">2013-09-04T17:53:53Z</dcterms:created>
  <dcterms:modified xsi:type="dcterms:W3CDTF">2014-04-23T23:04:10Z</dcterms:modified>
</cp:coreProperties>
</file>