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5" r:id="rId2"/>
  </p:sldMasterIdLst>
  <p:notesMasterIdLst>
    <p:notesMasterId r:id="rId25"/>
  </p:notesMasterIdLst>
  <p:sldIdLst>
    <p:sldId id="286" r:id="rId3"/>
    <p:sldId id="303" r:id="rId4"/>
    <p:sldId id="304" r:id="rId5"/>
    <p:sldId id="298" r:id="rId6"/>
    <p:sldId id="300" r:id="rId7"/>
    <p:sldId id="306" r:id="rId8"/>
    <p:sldId id="307" r:id="rId9"/>
    <p:sldId id="308" r:id="rId10"/>
    <p:sldId id="309" r:id="rId11"/>
    <p:sldId id="310" r:id="rId12"/>
    <p:sldId id="319" r:id="rId13"/>
    <p:sldId id="311" r:id="rId14"/>
    <p:sldId id="312" r:id="rId15"/>
    <p:sldId id="314" r:id="rId16"/>
    <p:sldId id="315" r:id="rId17"/>
    <p:sldId id="324" r:id="rId18"/>
    <p:sldId id="318" r:id="rId19"/>
    <p:sldId id="317" r:id="rId20"/>
    <p:sldId id="327" r:id="rId21"/>
    <p:sldId id="322" r:id="rId22"/>
    <p:sldId id="323" r:id="rId23"/>
    <p:sldId id="316" r:id="rId24"/>
  </p:sldIdLst>
  <p:sldSz cx="9144000" cy="6858000" type="screen4x3"/>
  <p:notesSz cx="6858000" cy="9144000"/>
  <p:defaultTextStyle>
    <a:defPPr>
      <a:defRPr lang="en-US"/>
    </a:defPPr>
    <a:lvl1pPr marL="0" algn="l" defTabSz="976305" rtl="0" eaLnBrk="1" latinLnBrk="0" hangingPunct="1">
      <a:defRPr sz="1900" kern="1200">
        <a:solidFill>
          <a:schemeClr val="tx1"/>
        </a:solidFill>
        <a:latin typeface="+mn-lt"/>
        <a:ea typeface="+mn-ea"/>
        <a:cs typeface="+mn-cs"/>
      </a:defRPr>
    </a:lvl1pPr>
    <a:lvl2pPr marL="488152" algn="l" defTabSz="976305" rtl="0" eaLnBrk="1" latinLnBrk="0" hangingPunct="1">
      <a:defRPr sz="1900" kern="1200">
        <a:solidFill>
          <a:schemeClr val="tx1"/>
        </a:solidFill>
        <a:latin typeface="+mn-lt"/>
        <a:ea typeface="+mn-ea"/>
        <a:cs typeface="+mn-cs"/>
      </a:defRPr>
    </a:lvl2pPr>
    <a:lvl3pPr marL="976305" algn="l" defTabSz="976305" rtl="0" eaLnBrk="1" latinLnBrk="0" hangingPunct="1">
      <a:defRPr sz="1900" kern="1200">
        <a:solidFill>
          <a:schemeClr val="tx1"/>
        </a:solidFill>
        <a:latin typeface="+mn-lt"/>
        <a:ea typeface="+mn-ea"/>
        <a:cs typeface="+mn-cs"/>
      </a:defRPr>
    </a:lvl3pPr>
    <a:lvl4pPr marL="1464457" algn="l" defTabSz="976305" rtl="0" eaLnBrk="1" latinLnBrk="0" hangingPunct="1">
      <a:defRPr sz="1900" kern="1200">
        <a:solidFill>
          <a:schemeClr val="tx1"/>
        </a:solidFill>
        <a:latin typeface="+mn-lt"/>
        <a:ea typeface="+mn-ea"/>
        <a:cs typeface="+mn-cs"/>
      </a:defRPr>
    </a:lvl4pPr>
    <a:lvl5pPr marL="1952610" algn="l" defTabSz="976305" rtl="0" eaLnBrk="1" latinLnBrk="0" hangingPunct="1">
      <a:defRPr sz="1900" kern="1200">
        <a:solidFill>
          <a:schemeClr val="tx1"/>
        </a:solidFill>
        <a:latin typeface="+mn-lt"/>
        <a:ea typeface="+mn-ea"/>
        <a:cs typeface="+mn-cs"/>
      </a:defRPr>
    </a:lvl5pPr>
    <a:lvl6pPr marL="2440762" algn="l" defTabSz="976305" rtl="0" eaLnBrk="1" latinLnBrk="0" hangingPunct="1">
      <a:defRPr sz="1900" kern="1200">
        <a:solidFill>
          <a:schemeClr val="tx1"/>
        </a:solidFill>
        <a:latin typeface="+mn-lt"/>
        <a:ea typeface="+mn-ea"/>
        <a:cs typeface="+mn-cs"/>
      </a:defRPr>
    </a:lvl6pPr>
    <a:lvl7pPr marL="2928915" algn="l" defTabSz="976305" rtl="0" eaLnBrk="1" latinLnBrk="0" hangingPunct="1">
      <a:defRPr sz="1900" kern="1200">
        <a:solidFill>
          <a:schemeClr val="tx1"/>
        </a:solidFill>
        <a:latin typeface="+mn-lt"/>
        <a:ea typeface="+mn-ea"/>
        <a:cs typeface="+mn-cs"/>
      </a:defRPr>
    </a:lvl7pPr>
    <a:lvl8pPr marL="3417067" algn="l" defTabSz="976305" rtl="0" eaLnBrk="1" latinLnBrk="0" hangingPunct="1">
      <a:defRPr sz="1900" kern="1200">
        <a:solidFill>
          <a:schemeClr val="tx1"/>
        </a:solidFill>
        <a:latin typeface="+mn-lt"/>
        <a:ea typeface="+mn-ea"/>
        <a:cs typeface="+mn-cs"/>
      </a:defRPr>
    </a:lvl8pPr>
    <a:lvl9pPr marL="3905220" algn="l" defTabSz="976305"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9AAB7"/>
    <a:srgbClr val="2B656C"/>
    <a:srgbClr val="F6960A"/>
    <a:srgbClr val="FBBF29"/>
    <a:srgbClr val="DB400F"/>
    <a:srgbClr val="EE5246"/>
    <a:srgbClr val="DD911E"/>
    <a:srgbClr val="AC0000"/>
    <a:srgbClr val="FDE427"/>
    <a:srgbClr val="EC61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22" autoAdjust="0"/>
    <p:restoredTop sz="92621" autoAdjust="0"/>
  </p:normalViewPr>
  <p:slideViewPr>
    <p:cSldViewPr snapToGrid="0">
      <p:cViewPr>
        <p:scale>
          <a:sx n="118" d="100"/>
          <a:sy n="118" d="100"/>
        </p:scale>
        <p:origin x="-1164" y="246"/>
      </p:cViewPr>
      <p:guideLst>
        <p:guide orient="horz" pos="2160"/>
        <p:guide pos="2880"/>
      </p:guideLst>
    </p:cSldViewPr>
  </p:slideViewPr>
  <p:notesTextViewPr>
    <p:cViewPr>
      <p:scale>
        <a:sx n="1" d="1"/>
        <a:sy n="1" d="1"/>
      </p:scale>
      <p:origin x="0" y="0"/>
    </p:cViewPr>
  </p:notesTextViewPr>
  <p:sorterViewPr>
    <p:cViewPr>
      <p:scale>
        <a:sx n="134" d="100"/>
        <a:sy n="134" d="100"/>
      </p:scale>
      <p:origin x="0" y="286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EB122B-7308-49D9-BD65-1D94F0AF9506}" type="datetimeFigureOut">
              <a:rPr lang="en-US" smtClean="0"/>
              <a:pPr/>
              <a:t>4/23/2014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DDEA77-4E3E-41D0-8C1E-1006A5423A6E}" type="slidenum">
              <a:rPr lang="en-US" smtClean="0"/>
              <a:pPr/>
              <a:t>‹#›</a:t>
            </a:fld>
            <a:endParaRPr lang="en-US"/>
          </a:p>
        </p:txBody>
      </p:sp>
    </p:spTree>
    <p:extLst>
      <p:ext uri="{BB962C8B-B14F-4D97-AF65-F5344CB8AC3E}">
        <p14:creationId xmlns:p14="http://schemas.microsoft.com/office/powerpoint/2010/main" val="2870287845"/>
      </p:ext>
    </p:extLst>
  </p:cSld>
  <p:clrMap bg1="lt1" tx1="dk1" bg2="lt2" tx2="dk2" accent1="accent1" accent2="accent2" accent3="accent3" accent4="accent4" accent5="accent5" accent6="accent6" hlink="hlink" folHlink="folHlink"/>
  <p:notesStyle>
    <a:lvl1pPr marL="0" algn="l" defTabSz="976305" rtl="0" eaLnBrk="1" latinLnBrk="0" hangingPunct="1">
      <a:defRPr sz="1300" kern="1200">
        <a:solidFill>
          <a:schemeClr val="tx1"/>
        </a:solidFill>
        <a:latin typeface="+mn-lt"/>
        <a:ea typeface="+mn-ea"/>
        <a:cs typeface="+mn-cs"/>
      </a:defRPr>
    </a:lvl1pPr>
    <a:lvl2pPr marL="488152" algn="l" defTabSz="976305" rtl="0" eaLnBrk="1" latinLnBrk="0" hangingPunct="1">
      <a:defRPr sz="1300" kern="1200">
        <a:solidFill>
          <a:schemeClr val="tx1"/>
        </a:solidFill>
        <a:latin typeface="+mn-lt"/>
        <a:ea typeface="+mn-ea"/>
        <a:cs typeface="+mn-cs"/>
      </a:defRPr>
    </a:lvl2pPr>
    <a:lvl3pPr marL="976305" algn="l" defTabSz="976305" rtl="0" eaLnBrk="1" latinLnBrk="0" hangingPunct="1">
      <a:defRPr sz="1300" kern="1200">
        <a:solidFill>
          <a:schemeClr val="tx1"/>
        </a:solidFill>
        <a:latin typeface="+mn-lt"/>
        <a:ea typeface="+mn-ea"/>
        <a:cs typeface="+mn-cs"/>
      </a:defRPr>
    </a:lvl3pPr>
    <a:lvl4pPr marL="1464457" algn="l" defTabSz="976305" rtl="0" eaLnBrk="1" latinLnBrk="0" hangingPunct="1">
      <a:defRPr sz="1300" kern="1200">
        <a:solidFill>
          <a:schemeClr val="tx1"/>
        </a:solidFill>
        <a:latin typeface="+mn-lt"/>
        <a:ea typeface="+mn-ea"/>
        <a:cs typeface="+mn-cs"/>
      </a:defRPr>
    </a:lvl4pPr>
    <a:lvl5pPr marL="1952610" algn="l" defTabSz="976305" rtl="0" eaLnBrk="1" latinLnBrk="0" hangingPunct="1">
      <a:defRPr sz="1300" kern="1200">
        <a:solidFill>
          <a:schemeClr val="tx1"/>
        </a:solidFill>
        <a:latin typeface="+mn-lt"/>
        <a:ea typeface="+mn-ea"/>
        <a:cs typeface="+mn-cs"/>
      </a:defRPr>
    </a:lvl5pPr>
    <a:lvl6pPr marL="2440762" algn="l" defTabSz="976305" rtl="0" eaLnBrk="1" latinLnBrk="0" hangingPunct="1">
      <a:defRPr sz="1300" kern="1200">
        <a:solidFill>
          <a:schemeClr val="tx1"/>
        </a:solidFill>
        <a:latin typeface="+mn-lt"/>
        <a:ea typeface="+mn-ea"/>
        <a:cs typeface="+mn-cs"/>
      </a:defRPr>
    </a:lvl6pPr>
    <a:lvl7pPr marL="2928915" algn="l" defTabSz="976305" rtl="0" eaLnBrk="1" latinLnBrk="0" hangingPunct="1">
      <a:defRPr sz="1300" kern="1200">
        <a:solidFill>
          <a:schemeClr val="tx1"/>
        </a:solidFill>
        <a:latin typeface="+mn-lt"/>
        <a:ea typeface="+mn-ea"/>
        <a:cs typeface="+mn-cs"/>
      </a:defRPr>
    </a:lvl7pPr>
    <a:lvl8pPr marL="3417067" algn="l" defTabSz="976305" rtl="0" eaLnBrk="1" latinLnBrk="0" hangingPunct="1">
      <a:defRPr sz="1300" kern="1200">
        <a:solidFill>
          <a:schemeClr val="tx1"/>
        </a:solidFill>
        <a:latin typeface="+mn-lt"/>
        <a:ea typeface="+mn-ea"/>
        <a:cs typeface="+mn-cs"/>
      </a:defRPr>
    </a:lvl8pPr>
    <a:lvl9pPr marL="3905220" algn="l" defTabSz="976305"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Teacher</a:t>
            </a:r>
            <a:r>
              <a:rPr lang="en-US" baseline="0" dirty="0" smtClean="0"/>
              <a:t> note: Slides 1 -9 are introductory slides to be shown before the activity begins.</a:t>
            </a:r>
            <a:endParaRPr lang="en-US" dirty="0"/>
          </a:p>
        </p:txBody>
      </p:sp>
      <p:sp>
        <p:nvSpPr>
          <p:cNvPr id="4" name="Slide Number Placeholder 3"/>
          <p:cNvSpPr>
            <a:spLocks noGrp="1"/>
          </p:cNvSpPr>
          <p:nvPr>
            <p:ph type="sldNum" sz="quarter" idx="10"/>
          </p:nvPr>
        </p:nvSpPr>
        <p:spPr/>
        <p:txBody>
          <a:bodyPr/>
          <a:lstStyle/>
          <a:p>
            <a:fld id="{18DDEA77-4E3E-41D0-8C1E-1006A5423A6E}" type="slidenum">
              <a:rPr lang="en-US" smtClean="0"/>
              <a:pPr/>
              <a:t>1</a:t>
            </a:fld>
            <a:endParaRPr lang="en-US"/>
          </a:p>
        </p:txBody>
      </p:sp>
    </p:spTree>
    <p:extLst>
      <p:ext uri="{BB962C8B-B14F-4D97-AF65-F5344CB8AC3E}">
        <p14:creationId xmlns:p14="http://schemas.microsoft.com/office/powerpoint/2010/main" val="41107345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Point out for students that the first arrows are bi-directional—a person can work to control elevated blood sugar</a:t>
            </a:r>
            <a:r>
              <a:rPr lang="en-US" baseline="0" dirty="0" smtClean="0"/>
              <a:t> and </a:t>
            </a:r>
            <a:r>
              <a:rPr lang="en-US" dirty="0" err="1" smtClean="0"/>
              <a:t>prediabetes</a:t>
            </a:r>
            <a:r>
              <a:rPr lang="en-US" dirty="0" smtClean="0"/>
              <a:t> </a:t>
            </a:r>
            <a:endParaRPr lang="en-US" dirty="0"/>
          </a:p>
        </p:txBody>
      </p:sp>
      <p:sp>
        <p:nvSpPr>
          <p:cNvPr id="4" name="Slide Number Placeholder 3"/>
          <p:cNvSpPr>
            <a:spLocks noGrp="1"/>
          </p:cNvSpPr>
          <p:nvPr>
            <p:ph type="sldNum" sz="quarter" idx="10"/>
          </p:nvPr>
        </p:nvSpPr>
        <p:spPr/>
        <p:txBody>
          <a:bodyPr/>
          <a:lstStyle/>
          <a:p>
            <a:fld id="{18DDEA77-4E3E-41D0-8C1E-1006A5423A6E}" type="slidenum">
              <a:rPr lang="en-US" smtClean="0"/>
              <a:pPr/>
              <a:t>22</a:t>
            </a:fld>
            <a:endParaRPr lang="en-US"/>
          </a:p>
        </p:txBody>
      </p:sp>
    </p:spTree>
    <p:extLst>
      <p:ext uri="{BB962C8B-B14F-4D97-AF65-F5344CB8AC3E}">
        <p14:creationId xmlns:p14="http://schemas.microsoft.com/office/powerpoint/2010/main" val="35896043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76305" rtl="0" eaLnBrk="1" fontAlgn="auto" latinLnBrk="0" hangingPunct="1">
              <a:lnSpc>
                <a:spcPct val="100000"/>
              </a:lnSpc>
              <a:spcBef>
                <a:spcPts val="0"/>
              </a:spcBef>
              <a:spcAft>
                <a:spcPts val="0"/>
              </a:spcAft>
              <a:buClrTx/>
              <a:buSzTx/>
              <a:buFontTx/>
              <a:buNone/>
              <a:tabLst/>
              <a:defRPr/>
            </a:pPr>
            <a:r>
              <a:rPr lang="en-US" dirty="0" smtClean="0"/>
              <a:t>In some tissues, insulin is required for glucose to enter the cell. </a:t>
            </a:r>
          </a:p>
          <a:p>
            <a:endParaRPr lang="en-US" dirty="0"/>
          </a:p>
        </p:txBody>
      </p:sp>
      <p:sp>
        <p:nvSpPr>
          <p:cNvPr id="4" name="Slide Number Placeholder 3"/>
          <p:cNvSpPr>
            <a:spLocks noGrp="1"/>
          </p:cNvSpPr>
          <p:nvPr>
            <p:ph type="sldNum" sz="quarter" idx="10"/>
          </p:nvPr>
        </p:nvSpPr>
        <p:spPr/>
        <p:txBody>
          <a:bodyPr/>
          <a:lstStyle/>
          <a:p>
            <a:fld id="{18DDEA77-4E3E-41D0-8C1E-1006A5423A6E}" type="slidenum">
              <a:rPr lang="en-US" smtClean="0"/>
              <a:pPr/>
              <a:t>2</a:t>
            </a:fld>
            <a:endParaRPr lang="en-US"/>
          </a:p>
        </p:txBody>
      </p:sp>
    </p:spTree>
    <p:extLst>
      <p:ext uri="{BB962C8B-B14F-4D97-AF65-F5344CB8AC3E}">
        <p14:creationId xmlns:p14="http://schemas.microsoft.com/office/powerpoint/2010/main" val="4276195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Hand out the game boards</a:t>
            </a:r>
            <a:r>
              <a:rPr lang="en-US" baseline="0" dirty="0" smtClean="0"/>
              <a:t> and</a:t>
            </a:r>
            <a:r>
              <a:rPr lang="en-US" dirty="0" smtClean="0"/>
              <a:t> pasta shapes for each group. Tell students that the</a:t>
            </a:r>
            <a:r>
              <a:rPr lang="en-US" baseline="0" dirty="0" smtClean="0"/>
              <a:t> class will go through 3 different scenarios using the boards.</a:t>
            </a:r>
            <a:endParaRPr lang="en-US" dirty="0"/>
          </a:p>
        </p:txBody>
      </p:sp>
      <p:sp>
        <p:nvSpPr>
          <p:cNvPr id="4" name="Slide Number Placeholder 3"/>
          <p:cNvSpPr>
            <a:spLocks noGrp="1"/>
          </p:cNvSpPr>
          <p:nvPr>
            <p:ph type="sldNum" sz="quarter" idx="10"/>
          </p:nvPr>
        </p:nvSpPr>
        <p:spPr/>
        <p:txBody>
          <a:bodyPr/>
          <a:lstStyle/>
          <a:p>
            <a:fld id="{18DDEA77-4E3E-41D0-8C1E-1006A5423A6E}" type="slidenum">
              <a:rPr lang="en-US" smtClean="0"/>
              <a:pPr/>
              <a:t>9</a:t>
            </a:fld>
            <a:endParaRPr lang="en-US"/>
          </a:p>
        </p:txBody>
      </p:sp>
    </p:spTree>
    <p:extLst>
      <p:ext uri="{BB962C8B-B14F-4D97-AF65-F5344CB8AC3E}">
        <p14:creationId xmlns:p14="http://schemas.microsoft.com/office/powerpoint/2010/main" val="36084406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insulin/receptor combination in the liver</a:t>
            </a:r>
            <a:r>
              <a:rPr lang="en-US" baseline="0" dirty="0" smtClean="0"/>
              <a:t> acts to halt the release of glucose.</a:t>
            </a:r>
            <a:endParaRPr lang="en-US" dirty="0"/>
          </a:p>
        </p:txBody>
      </p:sp>
      <p:sp>
        <p:nvSpPr>
          <p:cNvPr id="4" name="Slide Number Placeholder 3"/>
          <p:cNvSpPr>
            <a:spLocks noGrp="1"/>
          </p:cNvSpPr>
          <p:nvPr>
            <p:ph type="sldNum" sz="quarter" idx="10"/>
          </p:nvPr>
        </p:nvSpPr>
        <p:spPr/>
        <p:txBody>
          <a:bodyPr/>
          <a:lstStyle/>
          <a:p>
            <a:fld id="{18DDEA77-4E3E-41D0-8C1E-1006A5423A6E}" type="slidenum">
              <a:rPr lang="en-US" smtClean="0"/>
              <a:pPr/>
              <a:t>10</a:t>
            </a:fld>
            <a:endParaRPr lang="en-US"/>
          </a:p>
        </p:txBody>
      </p:sp>
    </p:spTree>
    <p:extLst>
      <p:ext uri="{BB962C8B-B14F-4D97-AF65-F5344CB8AC3E}">
        <p14:creationId xmlns:p14="http://schemas.microsoft.com/office/powerpoint/2010/main" val="4482433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slide shows the normal fluctuations in glucose, insulin and glucagon after a meal. </a:t>
            </a:r>
            <a:endParaRPr lang="en-US" dirty="0"/>
          </a:p>
        </p:txBody>
      </p:sp>
      <p:sp>
        <p:nvSpPr>
          <p:cNvPr id="4" name="Slide Number Placeholder 3"/>
          <p:cNvSpPr>
            <a:spLocks noGrp="1"/>
          </p:cNvSpPr>
          <p:nvPr>
            <p:ph type="sldNum" sz="quarter" idx="10"/>
          </p:nvPr>
        </p:nvSpPr>
        <p:spPr/>
        <p:txBody>
          <a:bodyPr/>
          <a:lstStyle/>
          <a:p>
            <a:fld id="{18DDEA77-4E3E-41D0-8C1E-1006A5423A6E}" type="slidenum">
              <a:rPr lang="en-US" smtClean="0"/>
              <a:pPr/>
              <a:t>13</a:t>
            </a:fld>
            <a:endParaRPr lang="en-US"/>
          </a:p>
        </p:txBody>
      </p:sp>
    </p:spTree>
    <p:extLst>
      <p:ext uri="{BB962C8B-B14F-4D97-AF65-F5344CB8AC3E}">
        <p14:creationId xmlns:p14="http://schemas.microsoft.com/office/powerpoint/2010/main" val="18088548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Insulin resistance</a:t>
            </a:r>
            <a:r>
              <a:rPr lang="en-US" baseline="0" dirty="0" smtClean="0"/>
              <a:t> in fat and muscle cells is influenced by increased levels of fat, particularly visceral fat. The increased lipids affect the pathway in which insulin receptors signal glucose transporters, through which </a:t>
            </a:r>
            <a:r>
              <a:rPr lang="en-US" baseline="0" smtClean="0"/>
              <a:t>glucose enters </a:t>
            </a:r>
            <a:r>
              <a:rPr lang="en-US" baseline="0" dirty="0" smtClean="0"/>
              <a:t>the cell.</a:t>
            </a:r>
            <a:endParaRPr lang="en-US" dirty="0"/>
          </a:p>
        </p:txBody>
      </p:sp>
      <p:sp>
        <p:nvSpPr>
          <p:cNvPr id="4" name="Slide Number Placeholder 3"/>
          <p:cNvSpPr>
            <a:spLocks noGrp="1"/>
          </p:cNvSpPr>
          <p:nvPr>
            <p:ph type="sldNum" sz="quarter" idx="10"/>
          </p:nvPr>
        </p:nvSpPr>
        <p:spPr/>
        <p:txBody>
          <a:bodyPr/>
          <a:lstStyle/>
          <a:p>
            <a:fld id="{18DDEA77-4E3E-41D0-8C1E-1006A5423A6E}" type="slidenum">
              <a:rPr lang="en-US" smtClean="0"/>
              <a:pPr/>
              <a:t>14</a:t>
            </a:fld>
            <a:endParaRPr lang="en-US"/>
          </a:p>
        </p:txBody>
      </p:sp>
    </p:spTree>
    <p:extLst>
      <p:ext uri="{BB962C8B-B14F-4D97-AF65-F5344CB8AC3E}">
        <p14:creationId xmlns:p14="http://schemas.microsoft.com/office/powerpoint/2010/main" val="2938157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Lesson Six will address</a:t>
            </a:r>
            <a:r>
              <a:rPr lang="en-US" baseline="0" dirty="0" smtClean="0"/>
              <a:t> some of the treatments/medication for type 2 diabetes .</a:t>
            </a:r>
            <a:endParaRPr lang="en-US" dirty="0"/>
          </a:p>
        </p:txBody>
      </p:sp>
      <p:sp>
        <p:nvSpPr>
          <p:cNvPr id="4" name="Slide Number Placeholder 3"/>
          <p:cNvSpPr>
            <a:spLocks noGrp="1"/>
          </p:cNvSpPr>
          <p:nvPr>
            <p:ph type="sldNum" sz="quarter" idx="10"/>
          </p:nvPr>
        </p:nvSpPr>
        <p:spPr/>
        <p:txBody>
          <a:bodyPr/>
          <a:lstStyle/>
          <a:p>
            <a:fld id="{18DDEA77-4E3E-41D0-8C1E-1006A5423A6E}" type="slidenum">
              <a:rPr lang="en-US" smtClean="0"/>
              <a:pPr/>
              <a:t>17</a:t>
            </a:fld>
            <a:endParaRPr lang="en-US"/>
          </a:p>
        </p:txBody>
      </p:sp>
    </p:spTree>
    <p:extLst>
      <p:ext uri="{BB962C8B-B14F-4D97-AF65-F5344CB8AC3E}">
        <p14:creationId xmlns:p14="http://schemas.microsoft.com/office/powerpoint/2010/main" val="18479462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Muscles can also burn fat as a source of energy, as well as glucose.</a:t>
            </a:r>
            <a:endParaRPr lang="en-US" dirty="0"/>
          </a:p>
        </p:txBody>
      </p:sp>
      <p:sp>
        <p:nvSpPr>
          <p:cNvPr id="4" name="Slide Number Placeholder 3"/>
          <p:cNvSpPr>
            <a:spLocks noGrp="1"/>
          </p:cNvSpPr>
          <p:nvPr>
            <p:ph type="sldNum" sz="quarter" idx="10"/>
          </p:nvPr>
        </p:nvSpPr>
        <p:spPr/>
        <p:txBody>
          <a:bodyPr/>
          <a:lstStyle/>
          <a:p>
            <a:fld id="{18DDEA77-4E3E-41D0-8C1E-1006A5423A6E}" type="slidenum">
              <a:rPr lang="en-US" smtClean="0"/>
              <a:pPr/>
              <a:t>20</a:t>
            </a:fld>
            <a:endParaRPr lang="en-US"/>
          </a:p>
        </p:txBody>
      </p:sp>
    </p:spTree>
    <p:extLst>
      <p:ext uri="{BB962C8B-B14F-4D97-AF65-F5344CB8AC3E}">
        <p14:creationId xmlns:p14="http://schemas.microsoft.com/office/powerpoint/2010/main" val="36446989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Muscles can also use fat for energy, in addition to glucose.</a:t>
            </a:r>
            <a:endParaRPr lang="en-US" dirty="0"/>
          </a:p>
        </p:txBody>
      </p:sp>
      <p:sp>
        <p:nvSpPr>
          <p:cNvPr id="4" name="Slide Number Placeholder 3"/>
          <p:cNvSpPr>
            <a:spLocks noGrp="1"/>
          </p:cNvSpPr>
          <p:nvPr>
            <p:ph type="sldNum" sz="quarter" idx="10"/>
          </p:nvPr>
        </p:nvSpPr>
        <p:spPr/>
        <p:txBody>
          <a:bodyPr/>
          <a:lstStyle/>
          <a:p>
            <a:fld id="{18DDEA77-4E3E-41D0-8C1E-1006A5423A6E}" type="slidenum">
              <a:rPr lang="en-US" smtClean="0"/>
              <a:pPr/>
              <a:t>21</a:t>
            </a:fld>
            <a:endParaRPr lang="en-US"/>
          </a:p>
        </p:txBody>
      </p:sp>
    </p:spTree>
    <p:extLst>
      <p:ext uri="{BB962C8B-B14F-4D97-AF65-F5344CB8AC3E}">
        <p14:creationId xmlns:p14="http://schemas.microsoft.com/office/powerpoint/2010/main" val="3051422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C66E89E-F3E1-4C30-AC9E-D58B16F714FB}" type="datetimeFigureOut">
              <a:rPr lang="en-US" smtClean="0"/>
              <a:pPr/>
              <a:t>4/23/2014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F98A70-CDC9-480E-A82C-83DF260D2E92}" type="slidenum">
              <a:rPr lang="en-US" smtClean="0"/>
              <a:pPr/>
              <a:t>‹#›</a:t>
            </a:fld>
            <a:endParaRPr lang="en-US"/>
          </a:p>
        </p:txBody>
      </p:sp>
    </p:spTree>
    <p:extLst>
      <p:ext uri="{BB962C8B-B14F-4D97-AF65-F5344CB8AC3E}">
        <p14:creationId xmlns:p14="http://schemas.microsoft.com/office/powerpoint/2010/main" val="3872760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66E89E-F3E1-4C30-AC9E-D58B16F714FB}" type="datetimeFigureOut">
              <a:rPr lang="en-US" smtClean="0"/>
              <a:pPr/>
              <a:t>4/23/2014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F98A70-CDC9-480E-A82C-83DF260D2E92}" type="slidenum">
              <a:rPr lang="en-US" smtClean="0"/>
              <a:pPr/>
              <a:t>‹#›</a:t>
            </a:fld>
            <a:endParaRPr lang="en-US"/>
          </a:p>
        </p:txBody>
      </p:sp>
    </p:spTree>
    <p:extLst>
      <p:ext uri="{BB962C8B-B14F-4D97-AF65-F5344CB8AC3E}">
        <p14:creationId xmlns:p14="http://schemas.microsoft.com/office/powerpoint/2010/main" val="1022831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66E89E-F3E1-4C30-AC9E-D58B16F714FB}" type="datetimeFigureOut">
              <a:rPr lang="en-US" smtClean="0"/>
              <a:pPr/>
              <a:t>4/23/2014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F98A70-CDC9-480E-A82C-83DF260D2E92}" type="slidenum">
              <a:rPr lang="en-US" smtClean="0"/>
              <a:pPr/>
              <a:t>‹#›</a:t>
            </a:fld>
            <a:endParaRPr lang="en-US"/>
          </a:p>
        </p:txBody>
      </p:sp>
    </p:spTree>
    <p:extLst>
      <p:ext uri="{BB962C8B-B14F-4D97-AF65-F5344CB8AC3E}">
        <p14:creationId xmlns:p14="http://schemas.microsoft.com/office/powerpoint/2010/main" val="28961260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Subtitle 2"/>
          <p:cNvSpPr>
            <a:spLocks noGrp="1"/>
          </p:cNvSpPr>
          <p:nvPr>
            <p:ph type="subTitle" idx="1" hasCustomPrompt="1"/>
          </p:nvPr>
        </p:nvSpPr>
        <p:spPr>
          <a:xfrm>
            <a:off x="1371600" y="3886200"/>
            <a:ext cx="6400800" cy="457200"/>
          </a:xfrm>
          <a:prstGeom prst="rect">
            <a:avLst/>
          </a:prstGeom>
        </p:spPr>
        <p:txBody>
          <a:bodyPr/>
          <a:lstStyle>
            <a:lvl1pPr marL="0" indent="0" algn="ctr">
              <a:buNone/>
              <a:defRPr sz="20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Presenters Name – Myriad Pro, Bold, 20pt</a:t>
            </a:r>
          </a:p>
        </p:txBody>
      </p:sp>
      <p:sp>
        <p:nvSpPr>
          <p:cNvPr id="9" name="Text Placeholder 8"/>
          <p:cNvSpPr>
            <a:spLocks noGrp="1"/>
          </p:cNvSpPr>
          <p:nvPr>
            <p:ph type="body" sz="quarter" idx="10" hasCustomPrompt="1"/>
          </p:nvPr>
        </p:nvSpPr>
        <p:spPr>
          <a:xfrm>
            <a:off x="1371600" y="4267200"/>
            <a:ext cx="6400800" cy="1295400"/>
          </a:xfrm>
          <a:prstGeom prst="rect">
            <a:avLst/>
          </a:prstGeom>
        </p:spPr>
        <p:txBody>
          <a:bodyPr/>
          <a:lstStyle>
            <a:lvl1pPr algn="ctr">
              <a:lnSpc>
                <a:spcPts val="2000"/>
              </a:lnSpc>
              <a:buNone/>
              <a:defRPr sz="1800" baseline="0">
                <a:solidFill>
                  <a:schemeClr val="tx1"/>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z="1800" dirty="0" smtClean="0"/>
              <a:t>Title of Presenter –Myriad Pro, 18pt</a:t>
            </a:r>
          </a:p>
          <a:p>
            <a:pPr lvl="0"/>
            <a:endParaRPr lang="en-US" sz="1800" dirty="0" smtClean="0"/>
          </a:p>
          <a:p>
            <a:pPr lvl="0"/>
            <a:r>
              <a:rPr lang="en-US" sz="1800" dirty="0" smtClean="0"/>
              <a:t>Title of Event</a:t>
            </a:r>
          </a:p>
          <a:p>
            <a:pPr lvl="0"/>
            <a:r>
              <a:rPr lang="en-US" sz="1800" dirty="0" smtClean="0"/>
              <a:t>Date of Event</a:t>
            </a:r>
            <a:endParaRPr lang="en-US" dirty="0"/>
          </a:p>
        </p:txBody>
      </p:sp>
      <p:sp>
        <p:nvSpPr>
          <p:cNvPr id="11" name="Title 1"/>
          <p:cNvSpPr>
            <a:spLocks noGrp="1"/>
          </p:cNvSpPr>
          <p:nvPr>
            <p:ph type="title" hasCustomPrompt="1"/>
          </p:nvPr>
        </p:nvSpPr>
        <p:spPr>
          <a:xfrm>
            <a:off x="457200" y="1981200"/>
            <a:ext cx="8229600" cy="1676400"/>
          </a:xfrm>
          <a:prstGeom prst="rect">
            <a:avLst/>
          </a:prstGeom>
        </p:spPr>
        <p:txBody>
          <a:bodyPr/>
          <a:lstStyle>
            <a:lvl1pPr>
              <a:lnSpc>
                <a:spcPts val="3000"/>
              </a:lnSpc>
              <a:defRPr sz="2800" b="1" baseline="0">
                <a:effectLst/>
              </a:defRPr>
            </a:lvl1pPr>
          </a:lstStyle>
          <a:p>
            <a:r>
              <a:rPr lang="en-US" dirty="0" smtClean="0"/>
              <a:t>Title of Presentation – Myriad Pro</a:t>
            </a:r>
            <a:br>
              <a:rPr lang="en-US" dirty="0" smtClean="0"/>
            </a:br>
            <a:r>
              <a:rPr lang="en-US" dirty="0" smtClean="0"/>
              <a:t> Bold, Shadow 28pt</a:t>
            </a:r>
            <a:endParaRPr lang="en-US" dirty="0"/>
          </a:p>
        </p:txBody>
      </p:sp>
      <p:sp>
        <p:nvSpPr>
          <p:cNvPr id="8" name="Text Placeholder 5"/>
          <p:cNvSpPr>
            <a:spLocks noGrp="1"/>
          </p:cNvSpPr>
          <p:nvPr>
            <p:ph type="body" sz="quarter" idx="11" hasCustomPrompt="1"/>
          </p:nvPr>
        </p:nvSpPr>
        <p:spPr>
          <a:xfrm>
            <a:off x="2286000" y="6281928"/>
            <a:ext cx="5105400" cy="271272"/>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000" baseline="0">
                <a:solidFill>
                  <a:schemeClr val="bg1"/>
                </a:solidFill>
              </a:defRPr>
            </a:lvl1pPr>
          </a:lstStyle>
          <a:p>
            <a:r>
              <a:rPr lang="en-US" dirty="0" smtClean="0"/>
              <a:t>Place Descriptor Here</a:t>
            </a:r>
          </a:p>
        </p:txBody>
      </p:sp>
      <p:sp>
        <p:nvSpPr>
          <p:cNvPr id="10" name="Text Placeholder 6"/>
          <p:cNvSpPr>
            <a:spLocks noGrp="1"/>
          </p:cNvSpPr>
          <p:nvPr>
            <p:ph type="body" sz="quarter" idx="12" hasCustomPrompt="1"/>
          </p:nvPr>
        </p:nvSpPr>
        <p:spPr>
          <a:xfrm>
            <a:off x="2286000" y="6473952"/>
            <a:ext cx="5105400" cy="228600"/>
          </a:xfrm>
          <a:prstGeom prst="rect">
            <a:avLst/>
          </a:prstGeom>
        </p:spPr>
        <p:txBody>
          <a:bodyPr/>
          <a:lstStyle>
            <a:lvl1pPr>
              <a:buNone/>
              <a:defRPr sz="1000" baseline="0">
                <a:solidFill>
                  <a:schemeClr val="accent1">
                    <a:lumMod val="50000"/>
                  </a:schemeClr>
                </a:solidFill>
              </a:defRPr>
            </a:lvl1pPr>
          </a:lstStyle>
          <a:p>
            <a:r>
              <a:rPr lang="en-US" dirty="0" smtClean="0"/>
              <a:t>Place Descriptor Here</a:t>
            </a:r>
            <a:endParaRPr lang="en-US" dirty="0"/>
          </a:p>
        </p:txBody>
      </p:sp>
    </p:spTree>
    <p:extLst>
      <p:ext uri="{BB962C8B-B14F-4D97-AF65-F5344CB8AC3E}">
        <p14:creationId xmlns:p14="http://schemas.microsoft.com/office/powerpoint/2010/main" val="3406343939"/>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asic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143000"/>
          </a:xfrm>
          <a:prstGeom prst="rect">
            <a:avLst/>
          </a:prstGeom>
        </p:spPr>
        <p:txBody>
          <a:bodyPr anchor="b" anchorCtr="0"/>
          <a:lstStyle>
            <a:lvl1pPr>
              <a:lnSpc>
                <a:spcPts val="3000"/>
              </a:lnSpc>
              <a:defRPr sz="2800" b="1" baseline="0">
                <a:effectLst/>
              </a:defRPr>
            </a:lvl1pPr>
          </a:lstStyle>
          <a:p>
            <a:r>
              <a:rPr lang="en-US" dirty="0" smtClean="0"/>
              <a:t>Headline – Myriad Pro, Bold, Shadow, 28pt</a:t>
            </a:r>
            <a:endParaRPr lang="en-US" dirty="0"/>
          </a:p>
        </p:txBody>
      </p:sp>
      <p:sp>
        <p:nvSpPr>
          <p:cNvPr id="3" name="Content Placeholder 2"/>
          <p:cNvSpPr>
            <a:spLocks noGrp="1"/>
          </p:cNvSpPr>
          <p:nvPr>
            <p:ph idx="1" hasCustomPrompt="1"/>
          </p:nvPr>
        </p:nvSpPr>
        <p:spPr>
          <a:xfrm>
            <a:off x="457200" y="1600201"/>
            <a:ext cx="8229600" cy="4191000"/>
          </a:xfrm>
          <a:prstGeom prst="rect">
            <a:avLst/>
          </a:prstGeom>
        </p:spPr>
        <p:txBody>
          <a:bodyPr/>
          <a:lstStyle>
            <a:lvl1pPr>
              <a:buClr>
                <a:schemeClr val="tx1"/>
              </a:buClr>
              <a:buSzPct val="70000"/>
              <a:buFont typeface="Wingdings" pitchFamily="2" charset="2"/>
              <a:buChar char="q"/>
              <a:defRPr sz="2400" b="1" baseline="0">
                <a:solidFill>
                  <a:schemeClr val="bg2"/>
                </a:solidFill>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r>
              <a:rPr lang="en-US" dirty="0" smtClean="0"/>
              <a:t>First level – Myriad Pro, Bold, 24pt</a:t>
            </a:r>
          </a:p>
          <a:p>
            <a:pPr lvl="1"/>
            <a:r>
              <a:rPr lang="en-US" dirty="0" smtClean="0"/>
              <a:t>Second level – Myriad Pro, 20pt</a:t>
            </a:r>
          </a:p>
          <a:p>
            <a:pPr lvl="2"/>
            <a:r>
              <a:rPr lang="en-US" dirty="0" smtClean="0"/>
              <a:t>Third level – Myriad Pro, 18pt	</a:t>
            </a:r>
          </a:p>
          <a:p>
            <a:pPr lvl="3"/>
            <a:r>
              <a:rPr lang="en-US" dirty="0" smtClean="0"/>
              <a:t>Fourth level – Myriad Pro, 18pt</a:t>
            </a:r>
          </a:p>
          <a:p>
            <a:pPr lvl="4"/>
            <a:r>
              <a:rPr lang="en-US" dirty="0" smtClean="0"/>
              <a:t>Fifth level – Myriad Pro, 18pt</a:t>
            </a:r>
            <a:endParaRPr lang="en-US" dirty="0"/>
          </a:p>
        </p:txBody>
      </p:sp>
      <p:sp>
        <p:nvSpPr>
          <p:cNvPr id="6" name="Text Placeholder 5"/>
          <p:cNvSpPr>
            <a:spLocks noGrp="1"/>
          </p:cNvSpPr>
          <p:nvPr userDrawn="1">
            <p:ph type="body" sz="quarter" idx="11" hasCustomPrompt="1"/>
          </p:nvPr>
        </p:nvSpPr>
        <p:spPr>
          <a:xfrm>
            <a:off x="457200" y="5791200"/>
            <a:ext cx="8229600" cy="609600"/>
          </a:xfrm>
          <a:prstGeom prst="rect">
            <a:avLst/>
          </a:prstGeom>
        </p:spPr>
        <p:txBody>
          <a:bodyPr anchor="b"/>
          <a:lstStyle>
            <a:lvl1pPr>
              <a:buNone/>
              <a:defRPr sz="1100">
                <a:solidFill>
                  <a:schemeClr val="tx1"/>
                </a:solidFill>
              </a:defRPr>
            </a:lvl1pPr>
          </a:lstStyle>
          <a:p>
            <a:r>
              <a:rPr lang="en-US" dirty="0" smtClean="0"/>
              <a:t>* Citations, references, and credits – Myriad Pro, 11pt</a:t>
            </a:r>
            <a:endParaRPr lang="en-US" dirty="0"/>
          </a:p>
        </p:txBody>
      </p:sp>
    </p:spTree>
    <p:extLst>
      <p:ext uri="{BB962C8B-B14F-4D97-AF65-F5344CB8AC3E}">
        <p14:creationId xmlns:p14="http://schemas.microsoft.com/office/powerpoint/2010/main" val="452223859"/>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Slide Badg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 Placeholder 8"/>
          <p:cNvSpPr>
            <a:spLocks noGrp="1"/>
          </p:cNvSpPr>
          <p:nvPr>
            <p:ph type="body" sz="quarter" idx="10" hasCustomPrompt="1"/>
          </p:nvPr>
        </p:nvSpPr>
        <p:spPr>
          <a:xfrm>
            <a:off x="685800" y="6477000"/>
            <a:ext cx="6629400" cy="304800"/>
          </a:xfrm>
          <a:prstGeom prst="rect">
            <a:avLst/>
          </a:prstGeom>
        </p:spPr>
        <p:txBody>
          <a:bodyPr/>
          <a:lstStyle>
            <a:lvl1pPr algn="ctr">
              <a:lnSpc>
                <a:spcPts val="2000"/>
              </a:lnSpc>
              <a:buNone/>
              <a:defRPr sz="1800" baseline="0">
                <a:solidFill>
                  <a:schemeClr val="tx1"/>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z="1800" dirty="0" smtClean="0"/>
              <a:t>www.cdc.gov/diabetes</a:t>
            </a:r>
            <a:endParaRPr lang="en-US" dirty="0"/>
          </a:p>
        </p:txBody>
      </p:sp>
      <p:sp>
        <p:nvSpPr>
          <p:cNvPr id="6" name="Title 1"/>
          <p:cNvSpPr>
            <a:spLocks noGrp="1"/>
          </p:cNvSpPr>
          <p:nvPr>
            <p:ph type="title" hasCustomPrompt="1"/>
          </p:nvPr>
        </p:nvSpPr>
        <p:spPr>
          <a:xfrm>
            <a:off x="457200" y="274638"/>
            <a:ext cx="8229600" cy="1143000"/>
          </a:xfrm>
          <a:prstGeom prst="rect">
            <a:avLst/>
          </a:prstGeom>
        </p:spPr>
        <p:txBody>
          <a:bodyPr anchor="b" anchorCtr="0"/>
          <a:lstStyle>
            <a:lvl1pPr>
              <a:lnSpc>
                <a:spcPts val="3000"/>
              </a:lnSpc>
              <a:defRPr sz="2800" b="1" baseline="0">
                <a:effectLst/>
              </a:defRPr>
            </a:lvl1pPr>
          </a:lstStyle>
          <a:p>
            <a:r>
              <a:rPr lang="en-US" dirty="0" smtClean="0"/>
              <a:t>Headline – Myriad Pro, Bold, Shadow, 28pt</a:t>
            </a:r>
            <a:endParaRPr lang="en-US" dirty="0"/>
          </a:p>
        </p:txBody>
      </p:sp>
      <p:sp>
        <p:nvSpPr>
          <p:cNvPr id="7" name="Content Placeholder 2"/>
          <p:cNvSpPr>
            <a:spLocks noGrp="1"/>
          </p:cNvSpPr>
          <p:nvPr>
            <p:ph idx="1" hasCustomPrompt="1"/>
          </p:nvPr>
        </p:nvSpPr>
        <p:spPr>
          <a:xfrm>
            <a:off x="457200" y="1600201"/>
            <a:ext cx="8229600" cy="4191000"/>
          </a:xfrm>
          <a:prstGeom prst="rect">
            <a:avLst/>
          </a:prstGeom>
        </p:spPr>
        <p:txBody>
          <a:bodyPr/>
          <a:lstStyle>
            <a:lvl1pPr>
              <a:buClr>
                <a:schemeClr val="tx1"/>
              </a:buClr>
              <a:buSzPct val="70000"/>
              <a:buFont typeface="Wingdings" pitchFamily="2" charset="2"/>
              <a:buChar char="q"/>
              <a:defRPr sz="2400" b="1" baseline="0">
                <a:solidFill>
                  <a:schemeClr val="bg2"/>
                </a:solidFill>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r>
              <a:rPr lang="en-US" dirty="0" smtClean="0"/>
              <a:t>First level – Myriad Pro, Bold, 24pt</a:t>
            </a:r>
          </a:p>
          <a:p>
            <a:pPr lvl="1"/>
            <a:r>
              <a:rPr lang="en-US" dirty="0" smtClean="0"/>
              <a:t>Second level – Myriad Pro, 20pt</a:t>
            </a:r>
          </a:p>
          <a:p>
            <a:pPr lvl="2"/>
            <a:r>
              <a:rPr lang="en-US" dirty="0" smtClean="0"/>
              <a:t>Third level – Myriad Pro, 18pt	</a:t>
            </a:r>
          </a:p>
          <a:p>
            <a:pPr lvl="3"/>
            <a:r>
              <a:rPr lang="en-US" dirty="0" smtClean="0"/>
              <a:t>Fourth level – Myriad Pro, 18pt</a:t>
            </a:r>
          </a:p>
          <a:p>
            <a:pPr lvl="4"/>
            <a:r>
              <a:rPr lang="en-US" dirty="0" smtClean="0"/>
              <a:t>Fifth level – Myriad Pro, 18pt</a:t>
            </a:r>
            <a:endParaRPr lang="en-US" dirty="0"/>
          </a:p>
        </p:txBody>
      </p:sp>
    </p:spTree>
    <p:extLst>
      <p:ext uri="{BB962C8B-B14F-4D97-AF65-F5344CB8AC3E}">
        <p14:creationId xmlns:p14="http://schemas.microsoft.com/office/powerpoint/2010/main" val="2416585564"/>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06900"/>
            <a:ext cx="7772400" cy="1362075"/>
          </a:xfrm>
          <a:prstGeom prst="rect">
            <a:avLst/>
          </a:prstGeom>
        </p:spPr>
        <p:txBody>
          <a:bodyPr anchor="t"/>
          <a:lstStyle>
            <a:lvl1pPr algn="l">
              <a:lnSpc>
                <a:spcPts val="3800"/>
              </a:lnSpc>
              <a:defRPr sz="3600" b="1" cap="all" baseline="0">
                <a:effectLst/>
              </a:defRPr>
            </a:lvl1pPr>
          </a:lstStyle>
          <a:p>
            <a:r>
              <a:rPr lang="en-US" dirty="0" smtClean="0"/>
              <a:t>Section Header</a:t>
            </a:r>
            <a:br>
              <a:rPr lang="en-US" dirty="0" smtClean="0"/>
            </a:br>
            <a:r>
              <a:rPr lang="en-US" dirty="0" smtClean="0"/>
              <a:t>Myriad Pro, bold, shadow, 36pt </a:t>
            </a:r>
            <a:endParaRPr lang="en-US" dirty="0"/>
          </a:p>
        </p:txBody>
      </p:sp>
      <p:sp>
        <p:nvSpPr>
          <p:cNvPr id="3" name="Text Placeholder 2"/>
          <p:cNvSpPr>
            <a:spLocks noGrp="1"/>
          </p:cNvSpPr>
          <p:nvPr>
            <p:ph type="body" idx="1" hasCustomPrompt="1"/>
          </p:nvPr>
        </p:nvSpPr>
        <p:spPr>
          <a:xfrm>
            <a:off x="722313" y="2906713"/>
            <a:ext cx="7772400" cy="1500187"/>
          </a:xfrm>
          <a:prstGeom prst="rect">
            <a:avLst/>
          </a:prstGeom>
        </p:spPr>
        <p:txBody>
          <a:bodyPr anchor="b"/>
          <a:lstStyle>
            <a:lvl1pPr marL="0" indent="0">
              <a:lnSpc>
                <a:spcPts val="2200"/>
              </a:lnSpc>
              <a:buNone/>
              <a:defRPr sz="2000" baseline="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Subhead – Myriad Pro, 20pt</a:t>
            </a:r>
          </a:p>
        </p:txBody>
      </p:sp>
    </p:spTree>
    <p:extLst>
      <p:ext uri="{BB962C8B-B14F-4D97-AF65-F5344CB8AC3E}">
        <p14:creationId xmlns:p14="http://schemas.microsoft.com/office/powerpoint/2010/main" val="3586614385"/>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3050"/>
            <a:ext cx="3008313" cy="1162050"/>
          </a:xfrm>
          <a:prstGeom prst="rect">
            <a:avLst/>
          </a:prstGeom>
        </p:spPr>
        <p:txBody>
          <a:bodyPr anchor="b"/>
          <a:lstStyle>
            <a:lvl1pPr algn="l">
              <a:defRPr sz="2000" b="1" baseline="0">
                <a:effectLst/>
              </a:defRPr>
            </a:lvl1pPr>
          </a:lstStyle>
          <a:p>
            <a:r>
              <a:rPr lang="en-US" dirty="0" smtClean="0"/>
              <a:t>Header – Myriad Pro, bold, shadow, 20pt</a:t>
            </a:r>
            <a:endParaRPr lang="en-US" dirty="0"/>
          </a:p>
        </p:txBody>
      </p:sp>
      <p:sp>
        <p:nvSpPr>
          <p:cNvPr id="3" name="Content Placeholder 2"/>
          <p:cNvSpPr>
            <a:spLocks noGrp="1"/>
          </p:cNvSpPr>
          <p:nvPr>
            <p:ph idx="1" hasCustomPrompt="1"/>
          </p:nvPr>
        </p:nvSpPr>
        <p:spPr>
          <a:xfrm>
            <a:off x="3575050" y="273051"/>
            <a:ext cx="5111750" cy="5518150"/>
          </a:xfrm>
          <a:prstGeom prst="rect">
            <a:avLst/>
          </a:prstGeom>
        </p:spPr>
        <p:txBody>
          <a:bodyPr anchor="ctr" anchorCtr="0"/>
          <a:lstStyle>
            <a:lvl1pPr>
              <a:buClr>
                <a:schemeClr val="tx1"/>
              </a:buClr>
              <a:buSzPct val="70000"/>
              <a:buFont typeface="Wingdings" pitchFamily="2" charset="2"/>
              <a:buChar char="q"/>
              <a:defRPr sz="2400" b="1">
                <a:solidFill>
                  <a:schemeClr val="bg2"/>
                </a:solidFill>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a:solidFill>
                  <a:schemeClr val="bg2"/>
                </a:solidFill>
              </a:defRPr>
            </a:lvl4pPr>
            <a:lvl5pPr>
              <a:buClr>
                <a:schemeClr val="tx1"/>
              </a:buClr>
              <a:buSzPct val="70000"/>
              <a:buFont typeface="Arial" pitchFamily="34" charset="0"/>
              <a:buChar char="•"/>
              <a:defRPr sz="1800">
                <a:solidFill>
                  <a:schemeClr val="bg2"/>
                </a:solidFill>
              </a:defRPr>
            </a:lvl5pPr>
            <a:lvl6pPr>
              <a:defRPr sz="2000"/>
            </a:lvl6pPr>
            <a:lvl7pPr>
              <a:defRPr sz="2000"/>
            </a:lvl7pPr>
            <a:lvl8pPr>
              <a:defRPr sz="2000"/>
            </a:lvl8pPr>
            <a:lvl9pPr>
              <a:defRPr sz="2000"/>
            </a:lvl9pPr>
          </a:lstStyle>
          <a:p>
            <a:pPr lvl="0"/>
            <a:r>
              <a:rPr lang="en-US" dirty="0" smtClean="0"/>
              <a:t>First level – Myriad Pro, bold, 24pt</a:t>
            </a:r>
          </a:p>
          <a:p>
            <a:pPr lvl="1"/>
            <a:r>
              <a:rPr lang="en-US" dirty="0" smtClean="0"/>
              <a:t>Second level – Myriad Pro, 20pt</a:t>
            </a:r>
          </a:p>
          <a:p>
            <a:pPr lvl="2"/>
            <a:r>
              <a:rPr lang="en-US" dirty="0" smtClean="0"/>
              <a:t>Third level – Myriad Pro, 18pt	</a:t>
            </a:r>
          </a:p>
          <a:p>
            <a:pPr lvl="3"/>
            <a:r>
              <a:rPr lang="en-US" dirty="0" smtClean="0"/>
              <a:t>Fourth level – Myriad Pro, 18pt</a:t>
            </a:r>
          </a:p>
          <a:p>
            <a:pPr lvl="4"/>
            <a:r>
              <a:rPr lang="en-US" dirty="0" smtClean="0"/>
              <a:t>Fifth level – Myriad Pro, 18pt</a:t>
            </a:r>
            <a:endParaRPr lang="en-US" dirty="0"/>
          </a:p>
        </p:txBody>
      </p:sp>
      <p:sp>
        <p:nvSpPr>
          <p:cNvPr id="4" name="Text Placeholder 3"/>
          <p:cNvSpPr>
            <a:spLocks noGrp="1"/>
          </p:cNvSpPr>
          <p:nvPr>
            <p:ph type="body" sz="half" idx="2" hasCustomPrompt="1"/>
          </p:nvPr>
        </p:nvSpPr>
        <p:spPr>
          <a:xfrm>
            <a:off x="457200" y="1435101"/>
            <a:ext cx="3008313" cy="4356099"/>
          </a:xfrm>
          <a:prstGeom prst="rect">
            <a:avLst/>
          </a:prstGeom>
        </p:spPr>
        <p:txBody>
          <a:bodyPr/>
          <a:lstStyle>
            <a:lvl1pPr marL="0" indent="0">
              <a:buNone/>
              <a:defRPr sz="1400" baseline="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Paragraph of type</a:t>
            </a:r>
          </a:p>
          <a:p>
            <a:pPr lvl="0"/>
            <a:r>
              <a:rPr lang="en-US" dirty="0" smtClean="0"/>
              <a:t>Myriad Pro, 14pt</a:t>
            </a:r>
          </a:p>
        </p:txBody>
      </p:sp>
      <p:sp>
        <p:nvSpPr>
          <p:cNvPr id="7" name="Text Placeholder 5"/>
          <p:cNvSpPr>
            <a:spLocks noGrp="1"/>
          </p:cNvSpPr>
          <p:nvPr userDrawn="1">
            <p:ph type="body" sz="quarter" idx="11" hasCustomPrompt="1"/>
          </p:nvPr>
        </p:nvSpPr>
        <p:spPr>
          <a:xfrm>
            <a:off x="457200" y="5791200"/>
            <a:ext cx="8229600" cy="609600"/>
          </a:xfrm>
          <a:prstGeom prst="rect">
            <a:avLst/>
          </a:prstGeom>
        </p:spPr>
        <p:txBody>
          <a:bodyPr anchor="b"/>
          <a:lstStyle>
            <a:lvl1pPr>
              <a:buNone/>
              <a:defRPr sz="1100">
                <a:solidFill>
                  <a:schemeClr val="tx1"/>
                </a:solidFill>
              </a:defRPr>
            </a:lvl1pPr>
          </a:lstStyle>
          <a:p>
            <a:r>
              <a:rPr lang="en-US" dirty="0" smtClean="0"/>
              <a:t>* Citations, references, and credits – Myriad Pro, 11pt</a:t>
            </a:r>
            <a:endParaRPr lang="en-US" dirty="0"/>
          </a:p>
        </p:txBody>
      </p:sp>
    </p:spTree>
    <p:extLst>
      <p:ext uri="{BB962C8B-B14F-4D97-AF65-F5344CB8AC3E}">
        <p14:creationId xmlns:p14="http://schemas.microsoft.com/office/powerpoint/2010/main" val="2526615493"/>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2288" y="4800600"/>
            <a:ext cx="5486400" cy="566738"/>
          </a:xfrm>
          <a:prstGeom prst="rect">
            <a:avLst/>
          </a:prstGeom>
        </p:spPr>
        <p:txBody>
          <a:bodyPr anchor="b"/>
          <a:lstStyle>
            <a:lvl1pPr algn="l">
              <a:defRPr sz="2000" b="1" baseline="0">
                <a:effectLst/>
              </a:defRPr>
            </a:lvl1pPr>
          </a:lstStyle>
          <a:p>
            <a:r>
              <a:rPr lang="en-US" dirty="0" smtClean="0"/>
              <a:t>Photo Title – Myriad Pro, Bold, Shadow, 20pt</a:t>
            </a:r>
            <a:endParaRPr lang="en-US" dirty="0"/>
          </a:p>
        </p:txBody>
      </p:sp>
      <p:sp>
        <p:nvSpPr>
          <p:cNvPr id="3" name="Picture Placeholder 2"/>
          <p:cNvSpPr>
            <a:spLocks noGrp="1"/>
          </p:cNvSpPr>
          <p:nvPr>
            <p:ph type="pic" idx="1"/>
          </p:nvPr>
        </p:nvSpPr>
        <p:spPr>
          <a:xfrm>
            <a:off x="1792288" y="612775"/>
            <a:ext cx="5486400" cy="4114800"/>
          </a:xfrm>
          <a:prstGeom prst="rect">
            <a:avLst/>
          </a:prstGeom>
          <a:ln w="25400">
            <a:solidFill>
              <a:schemeClr val="bg1"/>
            </a:solidFill>
          </a:ln>
          <a:effectLst>
            <a:outerShdw blurRad="44450" dist="27940" dir="5400000" algn="ctr">
              <a:srgbClr val="000000">
                <a:alpha val="32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hasCustomPrompt="1"/>
          </p:nvPr>
        </p:nvSpPr>
        <p:spPr>
          <a:xfrm>
            <a:off x="1792288" y="5367338"/>
            <a:ext cx="5486400" cy="804862"/>
          </a:xfrm>
          <a:prstGeom prst="rect">
            <a:avLst/>
          </a:prstGeom>
        </p:spPr>
        <p:txBody>
          <a:bodyPr/>
          <a:lstStyle>
            <a:lvl1pPr marL="0" indent="0">
              <a:buNone/>
              <a:defRPr sz="1400" baseline="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Caption or credits for photo – Myriad Pro, 14pt</a:t>
            </a:r>
          </a:p>
        </p:txBody>
      </p:sp>
    </p:spTree>
    <p:extLst>
      <p:ext uri="{BB962C8B-B14F-4D97-AF65-F5344CB8AC3E}">
        <p14:creationId xmlns:p14="http://schemas.microsoft.com/office/powerpoint/2010/main" val="2250533546"/>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losing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Subtitle 2"/>
          <p:cNvSpPr>
            <a:spLocks noGrp="1"/>
          </p:cNvSpPr>
          <p:nvPr>
            <p:ph type="subTitle" idx="1" hasCustomPrompt="1"/>
          </p:nvPr>
        </p:nvSpPr>
        <p:spPr>
          <a:xfrm>
            <a:off x="1371600" y="1981200"/>
            <a:ext cx="6400800" cy="2057400"/>
          </a:xfrm>
          <a:prstGeom prst="rect">
            <a:avLst/>
          </a:prstGeom>
        </p:spPr>
        <p:txBody>
          <a:bodyPr/>
          <a:lstStyle>
            <a:lvl1pPr marL="0" indent="0" algn="ctr">
              <a:buNone/>
              <a:defRPr sz="28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Closing– Myriad Pro, Bold, 28pt</a:t>
            </a:r>
          </a:p>
        </p:txBody>
      </p:sp>
      <p:sp>
        <p:nvSpPr>
          <p:cNvPr id="7" name="Rectangle 6"/>
          <p:cNvSpPr/>
          <p:nvPr userDrawn="1"/>
        </p:nvSpPr>
        <p:spPr>
          <a:xfrm>
            <a:off x="1371600" y="4343400"/>
            <a:ext cx="6400800" cy="292388"/>
          </a:xfrm>
          <a:prstGeom prst="rect">
            <a:avLst/>
          </a:prstGeom>
        </p:spPr>
        <p:txBody>
          <a:bodyPr wrap="square">
            <a:spAutoFit/>
          </a:bodyPr>
          <a:lstStyle/>
          <a:p>
            <a:pPr defTabSz="914400"/>
            <a:r>
              <a:rPr lang="en-US" sz="1300" b="1" dirty="0" smtClean="0">
                <a:solidFill>
                  <a:srgbClr val="0039A6"/>
                </a:solidFill>
              </a:rPr>
              <a:t>For more information please contact Centers for Disease Control and Prevention</a:t>
            </a:r>
          </a:p>
        </p:txBody>
      </p:sp>
      <p:sp>
        <p:nvSpPr>
          <p:cNvPr id="10" name="Rectangle 9"/>
          <p:cNvSpPr/>
          <p:nvPr userDrawn="1"/>
        </p:nvSpPr>
        <p:spPr>
          <a:xfrm>
            <a:off x="1371600" y="4706034"/>
            <a:ext cx="5943600" cy="646331"/>
          </a:xfrm>
          <a:prstGeom prst="rect">
            <a:avLst/>
          </a:prstGeom>
        </p:spPr>
        <p:txBody>
          <a:bodyPr wrap="square">
            <a:spAutoFit/>
          </a:bodyPr>
          <a:lstStyle/>
          <a:p>
            <a:pPr defTabSz="914400"/>
            <a:r>
              <a:rPr lang="en-US" sz="1200" dirty="0" smtClean="0">
                <a:solidFill>
                  <a:srgbClr val="0039A6"/>
                </a:solidFill>
              </a:rPr>
              <a:t>1600 Clifton Road NE, Atlanta, GA 30333</a:t>
            </a:r>
          </a:p>
          <a:p>
            <a:pPr defTabSz="914400"/>
            <a:r>
              <a:rPr lang="en-US" sz="1200" dirty="0" smtClean="0">
                <a:solidFill>
                  <a:srgbClr val="0039A6"/>
                </a:solidFill>
              </a:rPr>
              <a:t>Telephone, 1-800-CDC-INFO (232-4636)/TTY: 1-888-232-6348</a:t>
            </a:r>
          </a:p>
          <a:p>
            <a:pPr defTabSz="914400"/>
            <a:r>
              <a:rPr lang="en-US" sz="1200" dirty="0" smtClean="0">
                <a:solidFill>
                  <a:srgbClr val="0039A6"/>
                </a:solidFill>
              </a:rPr>
              <a:t>E-mail: cdcinfo@cdc.gov 	Web: www.cdc.gov</a:t>
            </a:r>
          </a:p>
        </p:txBody>
      </p:sp>
      <p:sp>
        <p:nvSpPr>
          <p:cNvPr id="11" name="Text Placeholder 5"/>
          <p:cNvSpPr>
            <a:spLocks noGrp="1"/>
          </p:cNvSpPr>
          <p:nvPr>
            <p:ph type="body" sz="quarter" idx="11" hasCustomPrompt="1"/>
          </p:nvPr>
        </p:nvSpPr>
        <p:spPr>
          <a:xfrm>
            <a:off x="2286000" y="6281928"/>
            <a:ext cx="5105400" cy="182880"/>
          </a:xfrm>
          <a:prstGeom prst="rect">
            <a:avLst/>
          </a:prstGeom>
        </p:spPr>
        <p:txBody>
          <a:bodyPr/>
          <a:lstStyle>
            <a:lvl1pPr>
              <a:buNone/>
              <a:defRPr sz="1000" baseline="0">
                <a:solidFill>
                  <a:schemeClr val="bg1"/>
                </a:solidFill>
              </a:defRPr>
            </a:lvl1pPr>
          </a:lstStyle>
          <a:p>
            <a:r>
              <a:rPr lang="en-US" dirty="0" smtClean="0"/>
              <a:t>Place Descriptor Here</a:t>
            </a:r>
            <a:endParaRPr lang="en-US" dirty="0"/>
          </a:p>
        </p:txBody>
      </p:sp>
      <p:sp>
        <p:nvSpPr>
          <p:cNvPr id="12" name="Text Placeholder 6"/>
          <p:cNvSpPr>
            <a:spLocks noGrp="1"/>
          </p:cNvSpPr>
          <p:nvPr>
            <p:ph type="body" sz="quarter" idx="12" hasCustomPrompt="1"/>
          </p:nvPr>
        </p:nvSpPr>
        <p:spPr>
          <a:xfrm>
            <a:off x="2286000" y="6473952"/>
            <a:ext cx="5105400" cy="228600"/>
          </a:xfrm>
          <a:prstGeom prst="rect">
            <a:avLst/>
          </a:prstGeom>
        </p:spPr>
        <p:txBody>
          <a:bodyPr/>
          <a:lstStyle>
            <a:lvl1pPr>
              <a:buNone/>
              <a:defRPr sz="1000" baseline="0">
                <a:solidFill>
                  <a:schemeClr val="accent1">
                    <a:lumMod val="50000"/>
                  </a:schemeClr>
                </a:solidFill>
              </a:defRPr>
            </a:lvl1pPr>
          </a:lstStyle>
          <a:p>
            <a:r>
              <a:rPr lang="en-US" dirty="0" smtClean="0"/>
              <a:t>Place Descriptor Here</a:t>
            </a:r>
            <a:endParaRPr lang="en-US" dirty="0"/>
          </a:p>
        </p:txBody>
      </p:sp>
    </p:spTree>
    <p:extLst>
      <p:ext uri="{BB962C8B-B14F-4D97-AF65-F5344CB8AC3E}">
        <p14:creationId xmlns:p14="http://schemas.microsoft.com/office/powerpoint/2010/main" val="374357248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66E89E-F3E1-4C30-AC9E-D58B16F714FB}" type="datetimeFigureOut">
              <a:rPr lang="en-US" smtClean="0"/>
              <a:pPr/>
              <a:t>4/23/2014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F98A70-CDC9-480E-A82C-83DF260D2E92}" type="slidenum">
              <a:rPr lang="en-US" smtClean="0"/>
              <a:pPr/>
              <a:t>‹#›</a:t>
            </a:fld>
            <a:endParaRPr lang="en-US"/>
          </a:p>
        </p:txBody>
      </p:sp>
    </p:spTree>
    <p:extLst>
      <p:ext uri="{BB962C8B-B14F-4D97-AF65-F5344CB8AC3E}">
        <p14:creationId xmlns:p14="http://schemas.microsoft.com/office/powerpoint/2010/main" val="1024398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66E89E-F3E1-4C30-AC9E-D58B16F714FB}" type="datetimeFigureOut">
              <a:rPr lang="en-US" smtClean="0"/>
              <a:pPr/>
              <a:t>4/23/2014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F98A70-CDC9-480E-A82C-83DF260D2E92}" type="slidenum">
              <a:rPr lang="en-US" smtClean="0"/>
              <a:pPr/>
              <a:t>‹#›</a:t>
            </a:fld>
            <a:endParaRPr lang="en-US"/>
          </a:p>
        </p:txBody>
      </p:sp>
    </p:spTree>
    <p:extLst>
      <p:ext uri="{BB962C8B-B14F-4D97-AF65-F5344CB8AC3E}">
        <p14:creationId xmlns:p14="http://schemas.microsoft.com/office/powerpoint/2010/main" val="4054243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C66E89E-F3E1-4C30-AC9E-D58B16F714FB}" type="datetimeFigureOut">
              <a:rPr lang="en-US" smtClean="0"/>
              <a:pPr/>
              <a:t>4/23/2014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F98A70-CDC9-480E-A82C-83DF260D2E92}" type="slidenum">
              <a:rPr lang="en-US" smtClean="0"/>
              <a:pPr/>
              <a:t>‹#›</a:t>
            </a:fld>
            <a:endParaRPr lang="en-US"/>
          </a:p>
        </p:txBody>
      </p:sp>
    </p:spTree>
    <p:extLst>
      <p:ext uri="{BB962C8B-B14F-4D97-AF65-F5344CB8AC3E}">
        <p14:creationId xmlns:p14="http://schemas.microsoft.com/office/powerpoint/2010/main" val="3510983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C66E89E-F3E1-4C30-AC9E-D58B16F714FB}" type="datetimeFigureOut">
              <a:rPr lang="en-US" smtClean="0"/>
              <a:pPr/>
              <a:t>4/23/2014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F98A70-CDC9-480E-A82C-83DF260D2E92}" type="slidenum">
              <a:rPr lang="en-US" smtClean="0"/>
              <a:pPr/>
              <a:t>‹#›</a:t>
            </a:fld>
            <a:endParaRPr lang="en-US"/>
          </a:p>
        </p:txBody>
      </p:sp>
    </p:spTree>
    <p:extLst>
      <p:ext uri="{BB962C8B-B14F-4D97-AF65-F5344CB8AC3E}">
        <p14:creationId xmlns:p14="http://schemas.microsoft.com/office/powerpoint/2010/main" val="310944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C66E89E-F3E1-4C30-AC9E-D58B16F714FB}" type="datetimeFigureOut">
              <a:rPr lang="en-US" smtClean="0"/>
              <a:pPr/>
              <a:t>4/23/2014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F98A70-CDC9-480E-A82C-83DF260D2E92}" type="slidenum">
              <a:rPr lang="en-US" smtClean="0"/>
              <a:pPr/>
              <a:t>‹#›</a:t>
            </a:fld>
            <a:endParaRPr lang="en-US"/>
          </a:p>
        </p:txBody>
      </p:sp>
    </p:spTree>
    <p:extLst>
      <p:ext uri="{BB962C8B-B14F-4D97-AF65-F5344CB8AC3E}">
        <p14:creationId xmlns:p14="http://schemas.microsoft.com/office/powerpoint/2010/main" val="881207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66E89E-F3E1-4C30-AC9E-D58B16F714FB}" type="datetimeFigureOut">
              <a:rPr lang="en-US" smtClean="0"/>
              <a:pPr/>
              <a:t>4/23/2014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F98A70-CDC9-480E-A82C-83DF260D2E92}" type="slidenum">
              <a:rPr lang="en-US" smtClean="0"/>
              <a:pPr/>
              <a:t>‹#›</a:t>
            </a:fld>
            <a:endParaRPr lang="en-US"/>
          </a:p>
        </p:txBody>
      </p:sp>
    </p:spTree>
    <p:extLst>
      <p:ext uri="{BB962C8B-B14F-4D97-AF65-F5344CB8AC3E}">
        <p14:creationId xmlns:p14="http://schemas.microsoft.com/office/powerpoint/2010/main" val="3963724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66E89E-F3E1-4C30-AC9E-D58B16F714FB}" type="datetimeFigureOut">
              <a:rPr lang="en-US" smtClean="0"/>
              <a:pPr/>
              <a:t>4/23/2014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F98A70-CDC9-480E-A82C-83DF260D2E92}" type="slidenum">
              <a:rPr lang="en-US" smtClean="0"/>
              <a:pPr/>
              <a:t>‹#›</a:t>
            </a:fld>
            <a:endParaRPr lang="en-US"/>
          </a:p>
        </p:txBody>
      </p:sp>
    </p:spTree>
    <p:extLst>
      <p:ext uri="{BB962C8B-B14F-4D97-AF65-F5344CB8AC3E}">
        <p14:creationId xmlns:p14="http://schemas.microsoft.com/office/powerpoint/2010/main" val="2711728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66E89E-F3E1-4C30-AC9E-D58B16F714FB}" type="datetimeFigureOut">
              <a:rPr lang="en-US" smtClean="0"/>
              <a:pPr/>
              <a:t>4/23/2014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F98A70-CDC9-480E-A82C-83DF260D2E92}" type="slidenum">
              <a:rPr lang="en-US" smtClean="0"/>
              <a:pPr/>
              <a:t>‹#›</a:t>
            </a:fld>
            <a:endParaRPr lang="en-US"/>
          </a:p>
        </p:txBody>
      </p:sp>
    </p:spTree>
    <p:extLst>
      <p:ext uri="{BB962C8B-B14F-4D97-AF65-F5344CB8AC3E}">
        <p14:creationId xmlns:p14="http://schemas.microsoft.com/office/powerpoint/2010/main" val="1926835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NUL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66E89E-F3E1-4C30-AC9E-D58B16F714FB}" type="datetimeFigureOut">
              <a:rPr lang="en-US" smtClean="0"/>
              <a:pPr/>
              <a:t>4/23/2014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F98A70-CDC9-480E-A82C-83DF260D2E92}" type="slidenum">
              <a:rPr lang="en-US" smtClean="0"/>
              <a:pPr/>
              <a:t>‹#›</a:t>
            </a:fld>
            <a:endParaRPr lang="en-US"/>
          </a:p>
        </p:txBody>
      </p:sp>
    </p:spTree>
    <p:extLst>
      <p:ext uri="{BB962C8B-B14F-4D97-AF65-F5344CB8AC3E}">
        <p14:creationId xmlns:p14="http://schemas.microsoft.com/office/powerpoint/2010/main" val="27538090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84387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Lst>
  <p:transition>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hyperlink" Target="http://www.ncbi.nlm.nih.gov/books/n/stryer/A5607/def-item/A5608/" TargetMode="External"/><Relationship Id="rId4" Type="http://schemas.openxmlformats.org/officeDocument/2006/relationships/image" Target="../media/image7.jpe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WMF"/><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6.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794601" y="258921"/>
            <a:ext cx="5166519" cy="591026"/>
          </a:xfrm>
          <a:prstGeom prst="rect">
            <a:avLst/>
          </a:prstGeom>
          <a:noFill/>
        </p:spPr>
        <p:txBody>
          <a:bodyPr wrap="square" lIns="97630" tIns="48815" rIns="97630" bIns="48815" rtlCol="0">
            <a:spAutoFit/>
          </a:bodyPr>
          <a:lstStyle/>
          <a:p>
            <a:pPr algn="r"/>
            <a:r>
              <a:rPr lang="en-US" sz="3200" dirty="0" smtClean="0"/>
              <a:t>Glucose in balance</a:t>
            </a:r>
            <a:endParaRPr lang="en-US" sz="3200" dirty="0"/>
          </a:p>
        </p:txBody>
      </p:sp>
      <p:cxnSp>
        <p:nvCxnSpPr>
          <p:cNvPr id="10" name="Straight Connector 9"/>
          <p:cNvCxnSpPr/>
          <p:nvPr/>
        </p:nvCxnSpPr>
        <p:spPr>
          <a:xfrm>
            <a:off x="3581241" y="125258"/>
            <a:ext cx="0" cy="881772"/>
          </a:xfrm>
          <a:prstGeom prst="line">
            <a:avLst/>
          </a:prstGeom>
          <a:ln w="28575">
            <a:solidFill>
              <a:srgbClr val="2B656C"/>
            </a:solidFill>
          </a:ln>
        </p:spPr>
        <p:style>
          <a:lnRef idx="1">
            <a:schemeClr val="accent2"/>
          </a:lnRef>
          <a:fillRef idx="0">
            <a:schemeClr val="accent2"/>
          </a:fillRef>
          <a:effectRef idx="0">
            <a:schemeClr val="accent2"/>
          </a:effectRef>
          <a:fontRef idx="minor">
            <a:schemeClr val="tx1"/>
          </a:fontRef>
        </p:style>
      </p:cxnSp>
      <p:sp>
        <p:nvSpPr>
          <p:cNvPr id="9" name="TextBox 8"/>
          <p:cNvSpPr txBox="1"/>
          <p:nvPr/>
        </p:nvSpPr>
        <p:spPr>
          <a:xfrm>
            <a:off x="311908" y="1221671"/>
            <a:ext cx="8786214" cy="4130456"/>
          </a:xfrm>
          <a:prstGeom prst="rect">
            <a:avLst/>
          </a:prstGeom>
          <a:noFill/>
        </p:spPr>
        <p:txBody>
          <a:bodyPr wrap="square" lIns="97630" tIns="48815" rIns="97630" bIns="48815" rtlCol="0">
            <a:spAutoFit/>
          </a:bodyPr>
          <a:lstStyle/>
          <a:p>
            <a:r>
              <a:rPr lang="en-US" sz="3000" dirty="0" smtClean="0"/>
              <a:t>Lesson </a:t>
            </a:r>
            <a:r>
              <a:rPr lang="en-US" sz="3000" dirty="0" smtClean="0"/>
              <a:t>Four</a:t>
            </a:r>
            <a:endParaRPr lang="en-US" sz="3000" dirty="0" smtClean="0"/>
          </a:p>
          <a:p>
            <a:endParaRPr lang="en-US" sz="1200" dirty="0" smtClean="0"/>
          </a:p>
          <a:p>
            <a:r>
              <a:rPr lang="en-US" sz="2400" i="1" dirty="0" smtClean="0"/>
              <a:t>Today </a:t>
            </a:r>
            <a:r>
              <a:rPr lang="en-US" sz="2400" i="1" dirty="0"/>
              <a:t>we </a:t>
            </a:r>
            <a:r>
              <a:rPr lang="en-US" sz="2400" i="1" dirty="0" smtClean="0"/>
              <a:t>will…</a:t>
            </a:r>
          </a:p>
          <a:p>
            <a:endParaRPr lang="en-US" sz="1200" dirty="0"/>
          </a:p>
          <a:p>
            <a:pPr marL="457200" indent="-457200">
              <a:buFont typeface="Arial" panose="020B0604020202020204" pitchFamily="34" charset="0"/>
              <a:buChar char="•"/>
            </a:pPr>
            <a:r>
              <a:rPr lang="en-US" sz="2400" dirty="0" smtClean="0"/>
              <a:t>Model the mechanism of type 2 diabetes</a:t>
            </a:r>
          </a:p>
          <a:p>
            <a:pPr marL="457200" indent="-457200">
              <a:buFont typeface="Arial" panose="020B0604020202020204" pitchFamily="34" charset="0"/>
              <a:buChar char="•"/>
            </a:pPr>
            <a:endParaRPr lang="en-US" sz="1200" dirty="0" smtClean="0"/>
          </a:p>
          <a:p>
            <a:pPr marL="457200" indent="-457200">
              <a:buFont typeface="Arial" panose="020B0604020202020204" pitchFamily="34" charset="0"/>
              <a:buChar char="•"/>
            </a:pPr>
            <a:r>
              <a:rPr lang="en-US" sz="2400" dirty="0" smtClean="0"/>
              <a:t>See how homeostasis works to keep the body in balance</a:t>
            </a:r>
          </a:p>
          <a:p>
            <a:pPr marL="457200" indent="-457200">
              <a:buFont typeface="Arial" panose="020B0604020202020204" pitchFamily="34" charset="0"/>
              <a:buChar char="•"/>
            </a:pPr>
            <a:endParaRPr lang="en-US" sz="1200" dirty="0" smtClean="0"/>
          </a:p>
          <a:p>
            <a:pPr marL="457200" indent="-457200">
              <a:buFont typeface="Arial" panose="020B0604020202020204" pitchFamily="34" charset="0"/>
              <a:buChar char="•"/>
            </a:pPr>
            <a:r>
              <a:rPr lang="en-US" sz="2400" dirty="0" smtClean="0"/>
              <a:t>Learn about the organs and hormones involved in glucose homeostasis</a:t>
            </a:r>
          </a:p>
          <a:p>
            <a:pPr marL="457200" indent="-457200">
              <a:buFont typeface="Arial" panose="020B0604020202020204" pitchFamily="34" charset="0"/>
              <a:buChar char="•"/>
            </a:pPr>
            <a:endParaRPr lang="en-US" sz="1200" dirty="0" smtClean="0"/>
          </a:p>
          <a:p>
            <a:pPr marL="457200" indent="-457200">
              <a:buFont typeface="Arial" panose="020B0604020202020204" pitchFamily="34" charset="0"/>
              <a:buChar char="•"/>
            </a:pPr>
            <a:r>
              <a:rPr lang="en-US" sz="2400" dirty="0" smtClean="0"/>
              <a:t>Learn about the factors that contribute to type 2 diabetes</a:t>
            </a:r>
            <a:endParaRPr lang="en-US" sz="2400" dirty="0"/>
          </a:p>
          <a:p>
            <a:endParaRPr lang="en-US" sz="1100" dirty="0"/>
          </a:p>
          <a:p>
            <a:endParaRPr lang="en-US" sz="1100" dirty="0"/>
          </a:p>
        </p:txBody>
      </p:sp>
      <p:pic>
        <p:nvPicPr>
          <p:cNvPr id="7" name="Picture 2" descr="C:\Users\jcgriz\AppData\Local\Microsoft\Windows\Temporary Internet Files\Content.Outlook\ND2AF8RG\GSEO 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6084" y="202623"/>
            <a:ext cx="2911798" cy="70362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835" y="6629400"/>
            <a:ext cx="10082172" cy="159336"/>
          </a:xfrm>
          <a:prstGeom prst="rect">
            <a:avLst/>
          </a:prstGeom>
        </p:spPr>
      </p:pic>
    </p:spTree>
    <p:extLst>
      <p:ext uri="{BB962C8B-B14F-4D97-AF65-F5344CB8AC3E}">
        <p14:creationId xmlns:p14="http://schemas.microsoft.com/office/powerpoint/2010/main" val="5030551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794601" y="258921"/>
            <a:ext cx="5166519" cy="591026"/>
          </a:xfrm>
          <a:prstGeom prst="rect">
            <a:avLst/>
          </a:prstGeom>
          <a:noFill/>
        </p:spPr>
        <p:txBody>
          <a:bodyPr wrap="square" lIns="97630" tIns="48815" rIns="97630" bIns="48815" rtlCol="0">
            <a:spAutoFit/>
          </a:bodyPr>
          <a:lstStyle/>
          <a:p>
            <a:pPr algn="r"/>
            <a:r>
              <a:rPr lang="en-US" sz="3200" dirty="0" smtClean="0"/>
              <a:t>Glucose in balance</a:t>
            </a:r>
            <a:endParaRPr lang="en-US" sz="3200" dirty="0"/>
          </a:p>
        </p:txBody>
      </p:sp>
      <p:cxnSp>
        <p:nvCxnSpPr>
          <p:cNvPr id="10" name="Straight Connector 9"/>
          <p:cNvCxnSpPr/>
          <p:nvPr/>
        </p:nvCxnSpPr>
        <p:spPr>
          <a:xfrm>
            <a:off x="3581241" y="125258"/>
            <a:ext cx="0" cy="881772"/>
          </a:xfrm>
          <a:prstGeom prst="line">
            <a:avLst/>
          </a:prstGeom>
          <a:ln w="28575">
            <a:solidFill>
              <a:srgbClr val="2B656C"/>
            </a:solidFill>
          </a:ln>
        </p:spPr>
        <p:style>
          <a:lnRef idx="1">
            <a:schemeClr val="accent2"/>
          </a:lnRef>
          <a:fillRef idx="0">
            <a:schemeClr val="accent2"/>
          </a:fillRef>
          <a:effectRef idx="0">
            <a:schemeClr val="accent2"/>
          </a:effectRef>
          <a:fontRef idx="minor">
            <a:schemeClr val="tx1"/>
          </a:fontRef>
        </p:style>
      </p:cxnSp>
      <p:sp>
        <p:nvSpPr>
          <p:cNvPr id="21" name="TextBox 20"/>
          <p:cNvSpPr txBox="1"/>
          <p:nvPr/>
        </p:nvSpPr>
        <p:spPr>
          <a:xfrm>
            <a:off x="671213" y="1749462"/>
            <a:ext cx="8398359" cy="4708981"/>
          </a:xfrm>
          <a:prstGeom prst="rect">
            <a:avLst/>
          </a:prstGeom>
          <a:noFill/>
        </p:spPr>
        <p:txBody>
          <a:bodyPr wrap="square" rtlCol="0">
            <a:spAutoFit/>
          </a:bodyPr>
          <a:lstStyle/>
          <a:p>
            <a:pPr marL="339725" indent="-339725">
              <a:buFont typeface="+mj-lt"/>
              <a:buAutoNum type="arabicPeriod"/>
            </a:pPr>
            <a:r>
              <a:rPr lang="en-US" i="1" dirty="0" smtClean="0"/>
              <a:t>Pour about 15 round pasta pieces into the pan on the balance and tilt the balance.</a:t>
            </a:r>
          </a:p>
          <a:p>
            <a:pPr marL="339725" lvl="1"/>
            <a:r>
              <a:rPr lang="en-US" dirty="0" smtClean="0"/>
              <a:t>What does this do to the blood </a:t>
            </a:r>
            <a:r>
              <a:rPr lang="en-US" dirty="0"/>
              <a:t>g</a:t>
            </a:r>
            <a:r>
              <a:rPr lang="en-US" dirty="0" smtClean="0"/>
              <a:t>lucose level? How does the </a:t>
            </a:r>
            <a:r>
              <a:rPr lang="en-US" dirty="0" smtClean="0">
                <a:solidFill>
                  <a:schemeClr val="accent1">
                    <a:lumMod val="75000"/>
                  </a:schemeClr>
                </a:solidFill>
              </a:rPr>
              <a:t>pancreas</a:t>
            </a:r>
            <a:r>
              <a:rPr lang="en-US" dirty="0" smtClean="0"/>
              <a:t> respond?</a:t>
            </a:r>
          </a:p>
          <a:p>
            <a:pPr marL="339725" lvl="1"/>
            <a:r>
              <a:rPr lang="en-US" sz="1200" dirty="0" smtClean="0"/>
              <a:t>   </a:t>
            </a:r>
          </a:p>
          <a:p>
            <a:pPr marL="341313" lvl="1" indent="-341313">
              <a:buFont typeface="+mj-lt"/>
              <a:buAutoNum type="arabicPeriod" startAt="2"/>
            </a:pPr>
            <a:r>
              <a:rPr lang="en-US" i="1" dirty="0" smtClean="0"/>
              <a:t>Release </a:t>
            </a:r>
            <a:r>
              <a:rPr lang="en-US" i="1" dirty="0"/>
              <a:t>5 </a:t>
            </a:r>
            <a:r>
              <a:rPr lang="en-US" i="1" dirty="0">
                <a:solidFill>
                  <a:srgbClr val="F6960A"/>
                </a:solidFill>
              </a:rPr>
              <a:t>insulin</a:t>
            </a:r>
            <a:r>
              <a:rPr lang="en-US" i="1" dirty="0"/>
              <a:t> into the blood </a:t>
            </a:r>
            <a:r>
              <a:rPr lang="en-US" i="1" dirty="0" smtClean="0"/>
              <a:t>stream.</a:t>
            </a:r>
            <a:endParaRPr lang="en-US" i="1" dirty="0"/>
          </a:p>
          <a:p>
            <a:pPr marL="339725" indent="-339725"/>
            <a:endParaRPr lang="en-US" sz="1200" dirty="0"/>
          </a:p>
          <a:p>
            <a:pPr marL="341313" indent="-341313">
              <a:buFont typeface="+mj-lt"/>
              <a:buAutoNum type="arabicPeriod" startAt="3"/>
            </a:pPr>
            <a:r>
              <a:rPr lang="en-US" dirty="0"/>
              <a:t> </a:t>
            </a:r>
            <a:r>
              <a:rPr lang="en-US" dirty="0" smtClean="0">
                <a:solidFill>
                  <a:srgbClr val="F6960A"/>
                </a:solidFill>
              </a:rPr>
              <a:t>Insulin</a:t>
            </a:r>
            <a:r>
              <a:rPr lang="en-US" dirty="0" smtClean="0"/>
              <a:t> is carried to the cells. </a:t>
            </a:r>
            <a:r>
              <a:rPr lang="en-US" i="1" dirty="0" smtClean="0"/>
              <a:t>Place </a:t>
            </a:r>
            <a:r>
              <a:rPr lang="en-US" i="1" dirty="0" smtClean="0">
                <a:solidFill>
                  <a:srgbClr val="F6960A"/>
                </a:solidFill>
              </a:rPr>
              <a:t>insulin</a:t>
            </a:r>
            <a:r>
              <a:rPr lang="en-US" i="1" dirty="0" smtClean="0"/>
              <a:t> onto each receptor on the liver, fat and  muscle. </a:t>
            </a:r>
          </a:p>
          <a:p>
            <a:pPr marL="338138" indent="-338138">
              <a:buFont typeface="+mj-lt"/>
              <a:buAutoNum type="arabicPeriod" startAt="3"/>
            </a:pPr>
            <a:endParaRPr lang="en-US" sz="1200" i="1" dirty="0" smtClean="0"/>
          </a:p>
          <a:p>
            <a:pPr marL="338138" indent="-338138">
              <a:buFont typeface="+mj-lt"/>
              <a:buAutoNum type="arabicPeriod" startAt="3"/>
            </a:pPr>
            <a:r>
              <a:rPr lang="en-US" dirty="0" smtClean="0"/>
              <a:t>The </a:t>
            </a:r>
            <a:r>
              <a:rPr lang="en-US" dirty="0" smtClean="0">
                <a:solidFill>
                  <a:srgbClr val="F6960A"/>
                </a:solidFill>
              </a:rPr>
              <a:t>insulin</a:t>
            </a:r>
            <a:r>
              <a:rPr lang="en-US" dirty="0" smtClean="0"/>
              <a:t>/receptor combination activates a channel for the glucose to move into the cell in muscle and fat cells. In the liver, the channel is always active.</a:t>
            </a:r>
          </a:p>
          <a:p>
            <a:pPr marL="339725" indent="-339725">
              <a:buFont typeface="+mj-lt"/>
              <a:buAutoNum type="arabicPeriod" startAt="3"/>
            </a:pPr>
            <a:endParaRPr lang="en-US" sz="1200" dirty="0"/>
          </a:p>
          <a:p>
            <a:pPr marL="339725" indent="-339725">
              <a:buFont typeface="+mj-lt"/>
              <a:buAutoNum type="arabicPeriod" startAt="3"/>
            </a:pPr>
            <a:r>
              <a:rPr lang="en-US" i="1" dirty="0" smtClean="0"/>
              <a:t>Move glucose into the liver, fat and muscle</a:t>
            </a:r>
            <a:r>
              <a:rPr lang="en-US" dirty="0" smtClean="0"/>
              <a:t>. The muscles are able to take up lots of glucose, so move more glucose into the muscles.</a:t>
            </a:r>
          </a:p>
          <a:p>
            <a:pPr marL="339725" indent="-339725">
              <a:buFont typeface="+mj-lt"/>
              <a:buAutoNum type="arabicPeriod" startAt="3"/>
            </a:pPr>
            <a:endParaRPr lang="en-US" sz="1200" dirty="0"/>
          </a:p>
          <a:p>
            <a:pPr marL="339725" indent="-339725">
              <a:buFont typeface="+mj-lt"/>
              <a:buAutoNum type="arabicPeriod" startAt="3"/>
            </a:pPr>
            <a:r>
              <a:rPr lang="en-US" dirty="0" smtClean="0"/>
              <a:t>Don’t forget to feed the brain! Without insulin receptors, glucose can move freely into the brain.</a:t>
            </a:r>
            <a:r>
              <a:rPr lang="en-US" i="1" dirty="0"/>
              <a:t> Give the brain one glucose</a:t>
            </a:r>
            <a:r>
              <a:rPr lang="en-US" dirty="0"/>
              <a:t>. </a:t>
            </a:r>
            <a:endParaRPr lang="en-US" dirty="0" smtClean="0"/>
          </a:p>
          <a:p>
            <a:pPr marL="339725" indent="-339725">
              <a:buFont typeface="+mj-lt"/>
              <a:buAutoNum type="arabicPeriod" startAt="3"/>
            </a:pPr>
            <a:endParaRPr lang="en-US" sz="1200" dirty="0"/>
          </a:p>
        </p:txBody>
      </p:sp>
      <p:sp>
        <p:nvSpPr>
          <p:cNvPr id="2" name="TextBox 1"/>
          <p:cNvSpPr txBox="1"/>
          <p:nvPr/>
        </p:nvSpPr>
        <p:spPr>
          <a:xfrm>
            <a:off x="671213" y="1117418"/>
            <a:ext cx="7853809" cy="677108"/>
          </a:xfrm>
          <a:prstGeom prst="rect">
            <a:avLst/>
          </a:prstGeom>
          <a:noFill/>
        </p:spPr>
        <p:txBody>
          <a:bodyPr wrap="square" rtlCol="0">
            <a:spAutoFit/>
          </a:bodyPr>
          <a:lstStyle/>
          <a:p>
            <a:r>
              <a:rPr lang="en-US" b="1" dirty="0" smtClean="0"/>
              <a:t>SCENARIO ONE</a:t>
            </a:r>
          </a:p>
          <a:p>
            <a:r>
              <a:rPr lang="en-US" dirty="0" smtClean="0"/>
              <a:t>You have just eaten a meal of pancakes and maple syrup. What happens?</a:t>
            </a:r>
            <a:endParaRPr lang="en-US" dirty="0"/>
          </a:p>
        </p:txBody>
      </p:sp>
      <p:pic>
        <p:nvPicPr>
          <p:cNvPr id="9" name="Picture 2" descr="C:\Users\jcgriz\AppData\Local\Microsoft\Windows\Temporary Internet Files\Content.Outlook\ND2AF8RG\GSEO 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3204" y="202649"/>
            <a:ext cx="2911798" cy="70362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835" y="6629400"/>
            <a:ext cx="10082172" cy="159336"/>
          </a:xfrm>
          <a:prstGeom prst="rect">
            <a:avLst/>
          </a:prstGeom>
        </p:spPr>
      </p:pic>
    </p:spTree>
    <p:extLst>
      <p:ext uri="{BB962C8B-B14F-4D97-AF65-F5344CB8AC3E}">
        <p14:creationId xmlns:p14="http://schemas.microsoft.com/office/powerpoint/2010/main" val="3167349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1">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1">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1">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1">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1">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794601" y="258921"/>
            <a:ext cx="5166519" cy="591026"/>
          </a:xfrm>
          <a:prstGeom prst="rect">
            <a:avLst/>
          </a:prstGeom>
          <a:noFill/>
        </p:spPr>
        <p:txBody>
          <a:bodyPr wrap="square" lIns="97630" tIns="48815" rIns="97630" bIns="48815" rtlCol="0">
            <a:spAutoFit/>
          </a:bodyPr>
          <a:lstStyle/>
          <a:p>
            <a:pPr algn="r"/>
            <a:r>
              <a:rPr lang="en-US" sz="3200" dirty="0" smtClean="0"/>
              <a:t>Glucose in balance</a:t>
            </a:r>
            <a:endParaRPr lang="en-US" sz="3200" dirty="0"/>
          </a:p>
        </p:txBody>
      </p:sp>
      <p:cxnSp>
        <p:nvCxnSpPr>
          <p:cNvPr id="10" name="Straight Connector 9"/>
          <p:cNvCxnSpPr/>
          <p:nvPr/>
        </p:nvCxnSpPr>
        <p:spPr>
          <a:xfrm>
            <a:off x="3581241" y="125258"/>
            <a:ext cx="0" cy="881772"/>
          </a:xfrm>
          <a:prstGeom prst="line">
            <a:avLst/>
          </a:prstGeom>
          <a:ln w="28575">
            <a:solidFill>
              <a:srgbClr val="2B656C"/>
            </a:solidFill>
          </a:ln>
        </p:spPr>
        <p:style>
          <a:lnRef idx="1">
            <a:schemeClr val="accent2"/>
          </a:lnRef>
          <a:fillRef idx="0">
            <a:schemeClr val="accent2"/>
          </a:fillRef>
          <a:effectRef idx="0">
            <a:schemeClr val="accent2"/>
          </a:effectRef>
          <a:fontRef idx="minor">
            <a:schemeClr val="tx1"/>
          </a:fontRef>
        </p:style>
      </p:cxnSp>
      <p:sp>
        <p:nvSpPr>
          <p:cNvPr id="21" name="TextBox 20"/>
          <p:cNvSpPr txBox="1"/>
          <p:nvPr/>
        </p:nvSpPr>
        <p:spPr>
          <a:xfrm>
            <a:off x="671212" y="1995953"/>
            <a:ext cx="8398359" cy="2877711"/>
          </a:xfrm>
          <a:prstGeom prst="rect">
            <a:avLst/>
          </a:prstGeom>
          <a:noFill/>
        </p:spPr>
        <p:txBody>
          <a:bodyPr wrap="square" rtlCol="0">
            <a:spAutoFit/>
          </a:bodyPr>
          <a:lstStyle/>
          <a:p>
            <a:pPr marL="341313" indent="-341313">
              <a:buFont typeface="+mj-lt"/>
              <a:buAutoNum type="arabicPeriod" startAt="7"/>
            </a:pPr>
            <a:r>
              <a:rPr lang="en-US" i="1" dirty="0" smtClean="0"/>
              <a:t>Continue moving </a:t>
            </a:r>
            <a:r>
              <a:rPr lang="en-US" i="1" dirty="0"/>
              <a:t>glucose into organs until blood glucose is back to the normal level </a:t>
            </a:r>
            <a:r>
              <a:rPr lang="en-US" dirty="0"/>
              <a:t>(3 glucose remain on the balance). </a:t>
            </a:r>
          </a:p>
          <a:p>
            <a:pPr marL="457200" indent="-457200">
              <a:buFont typeface="+mj-lt"/>
              <a:buAutoNum type="arabicPeriod" startAt="7"/>
            </a:pPr>
            <a:endParaRPr lang="en-US" sz="1200" dirty="0"/>
          </a:p>
          <a:p>
            <a:pPr marL="338138" indent="-338138">
              <a:buFont typeface="+mj-lt"/>
              <a:buAutoNum type="arabicPeriod" startAt="7"/>
            </a:pPr>
            <a:r>
              <a:rPr lang="en-US" i="1" dirty="0" smtClean="0"/>
              <a:t>Arrange the glucose in the muscle and liver into chains to represent stored glucose in the form of glycogen</a:t>
            </a:r>
            <a:r>
              <a:rPr lang="en-US" dirty="0" smtClean="0"/>
              <a:t>.</a:t>
            </a:r>
          </a:p>
          <a:p>
            <a:endParaRPr lang="en-US" sz="1200" dirty="0" smtClean="0"/>
          </a:p>
          <a:p>
            <a:pPr marL="341313" indent="-341313">
              <a:buFont typeface="+mj-lt"/>
              <a:buAutoNum type="arabicPeriod" startAt="9"/>
            </a:pPr>
            <a:r>
              <a:rPr lang="en-US" dirty="0" smtClean="0"/>
              <a:t>Once glucose in the blood is decreased, </a:t>
            </a:r>
            <a:r>
              <a:rPr lang="en-US" i="1" dirty="0" smtClean="0">
                <a:solidFill>
                  <a:srgbClr val="F6960A"/>
                </a:solidFill>
              </a:rPr>
              <a:t>insulin</a:t>
            </a:r>
            <a:r>
              <a:rPr lang="en-US" i="1" dirty="0" smtClean="0"/>
              <a:t> can be removed from the receptors</a:t>
            </a:r>
            <a:r>
              <a:rPr lang="en-US" dirty="0" smtClean="0"/>
              <a:t>. </a:t>
            </a:r>
          </a:p>
          <a:p>
            <a:pPr marL="338138" indent="-338138">
              <a:buFont typeface="+mj-lt"/>
              <a:buAutoNum type="arabicPeriod" startAt="9"/>
            </a:pPr>
            <a:endParaRPr lang="en-US" sz="1200" dirty="0" smtClean="0"/>
          </a:p>
          <a:p>
            <a:pPr marL="338138" indent="-338138">
              <a:buFont typeface="+mj-lt"/>
              <a:buAutoNum type="arabicPeriod" startAt="9"/>
            </a:pPr>
            <a:r>
              <a:rPr lang="en-US" dirty="0" smtClean="0"/>
              <a:t>This is the end of Scenario One. Keep your board as it is to begin Scenario Two.</a:t>
            </a:r>
            <a:endParaRPr lang="en-US" dirty="0"/>
          </a:p>
          <a:p>
            <a:pPr marL="457200" indent="-457200">
              <a:buFont typeface="+mj-lt"/>
              <a:buAutoNum type="arabicPeriod" startAt="2"/>
            </a:pPr>
            <a:endParaRPr lang="en-US" sz="1200" dirty="0" smtClean="0"/>
          </a:p>
        </p:txBody>
      </p:sp>
      <p:sp>
        <p:nvSpPr>
          <p:cNvPr id="2" name="TextBox 1"/>
          <p:cNvSpPr txBox="1"/>
          <p:nvPr/>
        </p:nvSpPr>
        <p:spPr>
          <a:xfrm>
            <a:off x="671213" y="1117418"/>
            <a:ext cx="7853809" cy="677108"/>
          </a:xfrm>
          <a:prstGeom prst="rect">
            <a:avLst/>
          </a:prstGeom>
          <a:noFill/>
        </p:spPr>
        <p:txBody>
          <a:bodyPr wrap="square" rtlCol="0">
            <a:spAutoFit/>
          </a:bodyPr>
          <a:lstStyle/>
          <a:p>
            <a:r>
              <a:rPr lang="en-US" b="1" dirty="0" smtClean="0"/>
              <a:t>SCENARIO ONE, continued</a:t>
            </a:r>
          </a:p>
          <a:p>
            <a:r>
              <a:rPr lang="en-US" dirty="0" smtClean="0"/>
              <a:t>You have just eaten a meal of pancakes and maple syrup. What happens?</a:t>
            </a:r>
            <a:endParaRPr lang="en-US" dirty="0"/>
          </a:p>
        </p:txBody>
      </p:sp>
      <p:pic>
        <p:nvPicPr>
          <p:cNvPr id="9" name="Picture 2" descr="C:\Users\jcgriz\AppData\Local\Microsoft\Windows\Temporary Internet Files\Content.Outlook\ND2AF8RG\GSEO 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3204" y="202649"/>
            <a:ext cx="2911798" cy="70362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835" y="6629400"/>
            <a:ext cx="10082172" cy="159336"/>
          </a:xfrm>
          <a:prstGeom prst="rect">
            <a:avLst/>
          </a:prstGeom>
        </p:spPr>
      </p:pic>
    </p:spTree>
    <p:extLst>
      <p:ext uri="{BB962C8B-B14F-4D97-AF65-F5344CB8AC3E}">
        <p14:creationId xmlns:p14="http://schemas.microsoft.com/office/powerpoint/2010/main" val="3900037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794601" y="258921"/>
            <a:ext cx="5166519" cy="591026"/>
          </a:xfrm>
          <a:prstGeom prst="rect">
            <a:avLst/>
          </a:prstGeom>
          <a:noFill/>
        </p:spPr>
        <p:txBody>
          <a:bodyPr wrap="square" lIns="97630" tIns="48815" rIns="97630" bIns="48815" rtlCol="0">
            <a:spAutoFit/>
          </a:bodyPr>
          <a:lstStyle/>
          <a:p>
            <a:pPr algn="r"/>
            <a:r>
              <a:rPr lang="en-US" sz="3200" dirty="0" smtClean="0"/>
              <a:t>Glucose in balance</a:t>
            </a:r>
            <a:endParaRPr lang="en-US" sz="3200" dirty="0"/>
          </a:p>
        </p:txBody>
      </p:sp>
      <p:cxnSp>
        <p:nvCxnSpPr>
          <p:cNvPr id="10" name="Straight Connector 9"/>
          <p:cNvCxnSpPr/>
          <p:nvPr/>
        </p:nvCxnSpPr>
        <p:spPr>
          <a:xfrm>
            <a:off x="3581241" y="125258"/>
            <a:ext cx="0" cy="881772"/>
          </a:xfrm>
          <a:prstGeom prst="line">
            <a:avLst/>
          </a:prstGeom>
          <a:ln w="28575">
            <a:solidFill>
              <a:srgbClr val="2B656C"/>
            </a:solidFill>
          </a:ln>
        </p:spPr>
        <p:style>
          <a:lnRef idx="1">
            <a:schemeClr val="accent2"/>
          </a:lnRef>
          <a:fillRef idx="0">
            <a:schemeClr val="accent2"/>
          </a:fillRef>
          <a:effectRef idx="0">
            <a:schemeClr val="accent2"/>
          </a:effectRef>
          <a:fontRef idx="minor">
            <a:schemeClr val="tx1"/>
          </a:fontRef>
        </p:style>
      </p:cxnSp>
      <p:sp>
        <p:nvSpPr>
          <p:cNvPr id="21" name="TextBox 20"/>
          <p:cNvSpPr txBox="1"/>
          <p:nvPr/>
        </p:nvSpPr>
        <p:spPr>
          <a:xfrm>
            <a:off x="671213" y="1939180"/>
            <a:ext cx="7962424" cy="4632037"/>
          </a:xfrm>
          <a:prstGeom prst="rect">
            <a:avLst/>
          </a:prstGeom>
          <a:noFill/>
        </p:spPr>
        <p:txBody>
          <a:bodyPr wrap="square" rtlCol="0">
            <a:spAutoFit/>
          </a:bodyPr>
          <a:lstStyle/>
          <a:p>
            <a:pPr marL="457200" indent="-457200">
              <a:buFont typeface="+mj-lt"/>
              <a:buAutoNum type="arabicPeriod"/>
            </a:pPr>
            <a:r>
              <a:rPr lang="en-US" dirty="0" smtClean="0"/>
              <a:t>Your brain is hungry! </a:t>
            </a:r>
            <a:r>
              <a:rPr lang="en-US" i="1" dirty="0" smtClean="0"/>
              <a:t>Feed it one glucose from the pan on the balance, and move the balance accordingly.</a:t>
            </a:r>
            <a:endParaRPr lang="en-US" i="1" dirty="0"/>
          </a:p>
          <a:p>
            <a:pPr marL="457200"/>
            <a:r>
              <a:rPr lang="en-US" dirty="0" smtClean="0"/>
              <a:t>What happens to the blood glucose level? </a:t>
            </a:r>
          </a:p>
          <a:p>
            <a:pPr marL="457200"/>
            <a:r>
              <a:rPr lang="en-US" dirty="0" smtClean="0"/>
              <a:t>How does your </a:t>
            </a:r>
            <a:r>
              <a:rPr lang="en-US" dirty="0" smtClean="0">
                <a:solidFill>
                  <a:schemeClr val="accent1">
                    <a:lumMod val="75000"/>
                  </a:schemeClr>
                </a:solidFill>
              </a:rPr>
              <a:t>pancreas</a:t>
            </a:r>
            <a:r>
              <a:rPr lang="en-US" dirty="0" smtClean="0"/>
              <a:t> respond?</a:t>
            </a:r>
          </a:p>
          <a:p>
            <a:pPr marL="457200"/>
            <a:endParaRPr lang="en-US" sz="1200" dirty="0"/>
          </a:p>
          <a:p>
            <a:pPr marL="461963" indent="-461963">
              <a:buFont typeface="+mj-lt"/>
              <a:buAutoNum type="arabicPeriod" startAt="2"/>
            </a:pPr>
            <a:r>
              <a:rPr lang="en-US" i="1" dirty="0" smtClean="0"/>
              <a:t>Release </a:t>
            </a:r>
            <a:r>
              <a:rPr lang="en-US" i="1" dirty="0"/>
              <a:t>5 </a:t>
            </a:r>
            <a:r>
              <a:rPr lang="en-US" i="1" dirty="0">
                <a:solidFill>
                  <a:srgbClr val="F6960A"/>
                </a:solidFill>
              </a:rPr>
              <a:t>glucagon</a:t>
            </a:r>
            <a:r>
              <a:rPr lang="en-US" i="1" dirty="0"/>
              <a:t> into the blood </a:t>
            </a:r>
            <a:r>
              <a:rPr lang="en-US" i="1" dirty="0" smtClean="0"/>
              <a:t>stream.</a:t>
            </a:r>
          </a:p>
          <a:p>
            <a:r>
              <a:rPr lang="en-US" sz="1200" dirty="0" smtClean="0"/>
              <a:t>	</a:t>
            </a:r>
          </a:p>
          <a:p>
            <a:pPr marL="457200" indent="-457200">
              <a:buFont typeface="+mj-lt"/>
              <a:buAutoNum type="arabicPeriod" startAt="3"/>
            </a:pPr>
            <a:r>
              <a:rPr lang="en-US" i="1" dirty="0" smtClean="0"/>
              <a:t>Place a </a:t>
            </a:r>
            <a:r>
              <a:rPr lang="en-US" i="1" dirty="0" smtClean="0">
                <a:solidFill>
                  <a:srgbClr val="F6960A"/>
                </a:solidFill>
              </a:rPr>
              <a:t>glucagon</a:t>
            </a:r>
            <a:r>
              <a:rPr lang="en-US" i="1" dirty="0" smtClean="0"/>
              <a:t> on its receptor on the liver. </a:t>
            </a:r>
            <a:r>
              <a:rPr lang="en-US" dirty="0"/>
              <a:t>The </a:t>
            </a:r>
            <a:r>
              <a:rPr lang="en-US" dirty="0" smtClean="0">
                <a:solidFill>
                  <a:srgbClr val="F6960A"/>
                </a:solidFill>
              </a:rPr>
              <a:t>glucagon</a:t>
            </a:r>
            <a:r>
              <a:rPr lang="en-US" dirty="0" smtClean="0"/>
              <a:t>/receptor </a:t>
            </a:r>
            <a:r>
              <a:rPr lang="en-US" dirty="0"/>
              <a:t>combination </a:t>
            </a:r>
            <a:r>
              <a:rPr lang="en-US" dirty="0" smtClean="0"/>
              <a:t>results in glucose being released from the liver by breaking down glycogen.</a:t>
            </a:r>
            <a:endParaRPr lang="en-US" dirty="0"/>
          </a:p>
          <a:p>
            <a:endParaRPr lang="en-US" sz="1200" dirty="0" smtClean="0"/>
          </a:p>
          <a:p>
            <a:pPr marL="457200" indent="-457200">
              <a:buFont typeface="+mj-lt"/>
              <a:buAutoNum type="arabicPeriod" startAt="4"/>
            </a:pPr>
            <a:r>
              <a:rPr lang="en-US" i="1" dirty="0" smtClean="0"/>
              <a:t>Move 2 glucose out of the liver into the blood stream</a:t>
            </a:r>
            <a:r>
              <a:rPr lang="en-US" dirty="0" smtClean="0"/>
              <a:t>.</a:t>
            </a:r>
          </a:p>
          <a:p>
            <a:pPr marL="457200" indent="-457200">
              <a:buFont typeface="+mj-lt"/>
              <a:buAutoNum type="arabicPeriod" startAt="4"/>
            </a:pPr>
            <a:endParaRPr lang="en-US" sz="1200" dirty="0" smtClean="0"/>
          </a:p>
          <a:p>
            <a:pPr marL="457200" indent="-457200">
              <a:buFont typeface="+mj-lt"/>
              <a:buAutoNum type="arabicPeriod" startAt="4"/>
            </a:pPr>
            <a:r>
              <a:rPr lang="en-US" dirty="0" smtClean="0"/>
              <a:t>Your brain needs energy again</a:t>
            </a:r>
            <a:r>
              <a:rPr lang="en-US" dirty="0"/>
              <a:t>.</a:t>
            </a:r>
            <a:r>
              <a:rPr lang="en-US" dirty="0" smtClean="0"/>
              <a:t> </a:t>
            </a:r>
            <a:r>
              <a:rPr lang="en-US" i="1" dirty="0"/>
              <a:t>G</a:t>
            </a:r>
            <a:r>
              <a:rPr lang="en-US" i="1" dirty="0" smtClean="0"/>
              <a:t>ive it another glucose</a:t>
            </a:r>
            <a:r>
              <a:rPr lang="en-US" dirty="0" smtClean="0"/>
              <a:t>.</a:t>
            </a:r>
          </a:p>
          <a:p>
            <a:pPr marL="457200" indent="-457200">
              <a:buFont typeface="+mj-lt"/>
              <a:buAutoNum type="arabicPeriod" startAt="4"/>
            </a:pPr>
            <a:endParaRPr lang="en-US" sz="1200" dirty="0" smtClean="0"/>
          </a:p>
          <a:p>
            <a:pPr marL="457200" indent="-457200">
              <a:buFont typeface="+mj-lt"/>
              <a:buAutoNum type="arabicPeriod" startAt="4"/>
            </a:pPr>
            <a:r>
              <a:rPr lang="en-US" dirty="0" smtClean="0"/>
              <a:t>End of scenario two. You may clear your board.</a:t>
            </a:r>
          </a:p>
          <a:p>
            <a:endParaRPr lang="en-US" dirty="0" smtClean="0"/>
          </a:p>
        </p:txBody>
      </p:sp>
      <p:sp>
        <p:nvSpPr>
          <p:cNvPr id="2" name="TextBox 1"/>
          <p:cNvSpPr txBox="1"/>
          <p:nvPr/>
        </p:nvSpPr>
        <p:spPr>
          <a:xfrm>
            <a:off x="671213" y="1117418"/>
            <a:ext cx="7452061" cy="677108"/>
          </a:xfrm>
          <a:prstGeom prst="rect">
            <a:avLst/>
          </a:prstGeom>
          <a:noFill/>
        </p:spPr>
        <p:txBody>
          <a:bodyPr wrap="square" rtlCol="0">
            <a:spAutoFit/>
          </a:bodyPr>
          <a:lstStyle/>
          <a:p>
            <a:r>
              <a:rPr lang="en-US" b="1" dirty="0" smtClean="0"/>
              <a:t>SCENARIO TWO</a:t>
            </a:r>
          </a:p>
          <a:p>
            <a:r>
              <a:rPr lang="en-US" dirty="0" smtClean="0"/>
              <a:t>You’ve been sitting in school and haven’t eaten in hours! What happens?</a:t>
            </a:r>
            <a:endParaRPr lang="en-US" dirty="0"/>
          </a:p>
        </p:txBody>
      </p:sp>
      <p:pic>
        <p:nvPicPr>
          <p:cNvPr id="9" name="Picture 2" descr="C:\Users\jcgriz\AppData\Local\Microsoft\Windows\Temporary Internet Files\Content.Outlook\ND2AF8RG\GSEO 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3204" y="202649"/>
            <a:ext cx="2911798" cy="70362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835" y="6629400"/>
            <a:ext cx="10082172" cy="159336"/>
          </a:xfrm>
          <a:prstGeom prst="rect">
            <a:avLst/>
          </a:prstGeom>
        </p:spPr>
      </p:pic>
    </p:spTree>
    <p:extLst>
      <p:ext uri="{BB962C8B-B14F-4D97-AF65-F5344CB8AC3E}">
        <p14:creationId xmlns:p14="http://schemas.microsoft.com/office/powerpoint/2010/main" val="4256661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1">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1">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1">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1">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1">
                                            <p:txEl>
                                              <p:pRg st="10" end="1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1">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794601" y="258921"/>
            <a:ext cx="5166519" cy="591026"/>
          </a:xfrm>
          <a:prstGeom prst="rect">
            <a:avLst/>
          </a:prstGeom>
          <a:noFill/>
        </p:spPr>
        <p:txBody>
          <a:bodyPr wrap="square" lIns="97630" tIns="48815" rIns="97630" bIns="48815" rtlCol="0">
            <a:spAutoFit/>
          </a:bodyPr>
          <a:lstStyle/>
          <a:p>
            <a:pPr algn="r"/>
            <a:r>
              <a:rPr lang="en-US" sz="3200" dirty="0" smtClean="0"/>
              <a:t>Glucose in balance</a:t>
            </a:r>
            <a:endParaRPr lang="en-US" sz="3200" dirty="0"/>
          </a:p>
        </p:txBody>
      </p:sp>
      <p:cxnSp>
        <p:nvCxnSpPr>
          <p:cNvPr id="10" name="Straight Connector 9"/>
          <p:cNvCxnSpPr/>
          <p:nvPr/>
        </p:nvCxnSpPr>
        <p:spPr>
          <a:xfrm>
            <a:off x="3581241" y="125258"/>
            <a:ext cx="0" cy="881772"/>
          </a:xfrm>
          <a:prstGeom prst="line">
            <a:avLst/>
          </a:prstGeom>
          <a:ln w="28575">
            <a:solidFill>
              <a:srgbClr val="2B656C"/>
            </a:solidFill>
          </a:ln>
        </p:spPr>
        <p:style>
          <a:lnRef idx="1">
            <a:schemeClr val="accent2"/>
          </a:lnRef>
          <a:fillRef idx="0">
            <a:schemeClr val="accent2"/>
          </a:fillRef>
          <a:effectRef idx="0">
            <a:schemeClr val="accent2"/>
          </a:effectRef>
          <a:fontRef idx="minor">
            <a:schemeClr val="tx1"/>
          </a:fontRef>
        </p:style>
      </p:cxnSp>
      <p:pic>
        <p:nvPicPr>
          <p:cNvPr id="9" name="Picture 2" descr="C:\Users\jcgriz\AppData\Local\Microsoft\Windows\Temporary Internet Files\Content.Outlook\ND2AF8RG\GSEO 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3204" y="202649"/>
            <a:ext cx="2911798" cy="70362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835" y="6629400"/>
            <a:ext cx="10082172" cy="159336"/>
          </a:xfrm>
          <a:prstGeom prst="rect">
            <a:avLst/>
          </a:prstGeom>
        </p:spPr>
      </p:pic>
      <p:grpSp>
        <p:nvGrpSpPr>
          <p:cNvPr id="28" name="Group 27"/>
          <p:cNvGrpSpPr/>
          <p:nvPr/>
        </p:nvGrpSpPr>
        <p:grpSpPr>
          <a:xfrm>
            <a:off x="1332003" y="1334792"/>
            <a:ext cx="6194208" cy="4540228"/>
            <a:chOff x="1486751" y="1334792"/>
            <a:chExt cx="6194208" cy="4540228"/>
          </a:xfrm>
        </p:grpSpPr>
        <p:sp>
          <p:nvSpPr>
            <p:cNvPr id="24" name="TextBox 23"/>
            <p:cNvSpPr txBox="1"/>
            <p:nvPr/>
          </p:nvSpPr>
          <p:spPr>
            <a:xfrm>
              <a:off x="3176069" y="1334792"/>
              <a:ext cx="764206" cy="384721"/>
            </a:xfrm>
            <a:prstGeom prst="rect">
              <a:avLst/>
            </a:prstGeom>
            <a:noFill/>
          </p:spPr>
          <p:txBody>
            <a:bodyPr wrap="square" rtlCol="0">
              <a:spAutoFit/>
            </a:bodyPr>
            <a:lstStyle/>
            <a:p>
              <a:r>
                <a:rPr lang="en-US" dirty="0" smtClean="0">
                  <a:solidFill>
                    <a:schemeClr val="accent2"/>
                  </a:solidFill>
                </a:rPr>
                <a:t>meal</a:t>
              </a:r>
              <a:endParaRPr lang="en-US" dirty="0">
                <a:solidFill>
                  <a:schemeClr val="accent2"/>
                </a:solidFill>
              </a:endParaRPr>
            </a:p>
          </p:txBody>
        </p:sp>
        <p:grpSp>
          <p:nvGrpSpPr>
            <p:cNvPr id="27" name="Group 26"/>
            <p:cNvGrpSpPr/>
            <p:nvPr/>
          </p:nvGrpSpPr>
          <p:grpSpPr>
            <a:xfrm>
              <a:off x="1486751" y="1758462"/>
              <a:ext cx="6194208" cy="4116558"/>
              <a:chOff x="684894" y="1758462"/>
              <a:chExt cx="6194208" cy="4116558"/>
            </a:xfrm>
          </p:grpSpPr>
          <p:cxnSp>
            <p:nvCxnSpPr>
              <p:cNvPr id="4" name="Straight Connector 3"/>
              <p:cNvCxnSpPr/>
              <p:nvPr/>
            </p:nvCxnSpPr>
            <p:spPr>
              <a:xfrm>
                <a:off x="1589649" y="1758462"/>
                <a:ext cx="0" cy="3362178"/>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flipH="1">
                <a:off x="1589651" y="5120640"/>
                <a:ext cx="5289451" cy="0"/>
              </a:xfrm>
              <a:prstGeom prst="line">
                <a:avLst/>
              </a:prstGeom>
            </p:spPr>
            <p:style>
              <a:lnRef idx="1">
                <a:schemeClr val="dk1"/>
              </a:lnRef>
              <a:fillRef idx="0">
                <a:schemeClr val="dk1"/>
              </a:fillRef>
              <a:effectRef idx="0">
                <a:schemeClr val="dk1"/>
              </a:effectRef>
              <a:fontRef idx="minor">
                <a:schemeClr val="tx1"/>
              </a:fontRef>
            </p:style>
          </p:cxnSp>
          <p:sp>
            <p:nvSpPr>
              <p:cNvPr id="7" name="TextBox 6"/>
              <p:cNvSpPr txBox="1"/>
              <p:nvPr/>
            </p:nvSpPr>
            <p:spPr>
              <a:xfrm>
                <a:off x="3245002" y="5490299"/>
                <a:ext cx="3634100" cy="384721"/>
              </a:xfrm>
              <a:prstGeom prst="rect">
                <a:avLst/>
              </a:prstGeom>
              <a:noFill/>
            </p:spPr>
            <p:txBody>
              <a:bodyPr wrap="square" rtlCol="0">
                <a:spAutoFit/>
              </a:bodyPr>
              <a:lstStyle/>
              <a:p>
                <a:r>
                  <a:rPr lang="en-US" dirty="0" smtClean="0"/>
                  <a:t>Time in minutes</a:t>
                </a:r>
                <a:endParaRPr lang="en-US" dirty="0"/>
              </a:p>
            </p:txBody>
          </p:sp>
          <p:sp>
            <p:nvSpPr>
              <p:cNvPr id="13" name="TextBox 12"/>
              <p:cNvSpPr txBox="1"/>
              <p:nvPr/>
            </p:nvSpPr>
            <p:spPr>
              <a:xfrm>
                <a:off x="684894" y="1978267"/>
                <a:ext cx="477054" cy="2954215"/>
              </a:xfrm>
              <a:prstGeom prst="rect">
                <a:avLst/>
              </a:prstGeom>
              <a:noFill/>
            </p:spPr>
            <p:txBody>
              <a:bodyPr vert="vert270" wrap="square" rtlCol="0">
                <a:spAutoFit/>
              </a:bodyPr>
              <a:lstStyle/>
              <a:p>
                <a:r>
                  <a:rPr lang="en-US" dirty="0" smtClean="0"/>
                  <a:t>Blood glucose levels, mg/dL</a:t>
                </a:r>
                <a:endParaRPr lang="en-US" dirty="0"/>
              </a:p>
            </p:txBody>
          </p:sp>
          <p:sp>
            <p:nvSpPr>
              <p:cNvPr id="14" name="TextBox 13"/>
              <p:cNvSpPr txBox="1"/>
              <p:nvPr/>
            </p:nvSpPr>
            <p:spPr>
              <a:xfrm>
                <a:off x="1623658" y="5157070"/>
                <a:ext cx="548640" cy="384721"/>
              </a:xfrm>
              <a:prstGeom prst="rect">
                <a:avLst/>
              </a:prstGeom>
              <a:noFill/>
            </p:spPr>
            <p:txBody>
              <a:bodyPr wrap="square" rtlCol="0">
                <a:spAutoFit/>
              </a:bodyPr>
              <a:lstStyle/>
              <a:p>
                <a:r>
                  <a:rPr lang="en-US" dirty="0" smtClean="0"/>
                  <a:t>-60</a:t>
                </a:r>
                <a:endParaRPr lang="en-US" dirty="0"/>
              </a:p>
            </p:txBody>
          </p:sp>
          <p:sp>
            <p:nvSpPr>
              <p:cNvPr id="16" name="TextBox 15"/>
              <p:cNvSpPr txBox="1"/>
              <p:nvPr/>
            </p:nvSpPr>
            <p:spPr>
              <a:xfrm>
                <a:off x="2583905" y="5139347"/>
                <a:ext cx="548640" cy="384721"/>
              </a:xfrm>
              <a:prstGeom prst="rect">
                <a:avLst/>
              </a:prstGeom>
              <a:noFill/>
            </p:spPr>
            <p:txBody>
              <a:bodyPr wrap="square" rtlCol="0">
                <a:spAutoFit/>
              </a:bodyPr>
              <a:lstStyle/>
              <a:p>
                <a:r>
                  <a:rPr lang="en-US" dirty="0" smtClean="0"/>
                  <a:t>0</a:t>
                </a:r>
                <a:endParaRPr lang="en-US" dirty="0"/>
              </a:p>
            </p:txBody>
          </p:sp>
          <p:sp>
            <p:nvSpPr>
              <p:cNvPr id="17" name="TextBox 16"/>
              <p:cNvSpPr txBox="1"/>
              <p:nvPr/>
            </p:nvSpPr>
            <p:spPr>
              <a:xfrm>
                <a:off x="3447146" y="5158000"/>
                <a:ext cx="548640" cy="384721"/>
              </a:xfrm>
              <a:prstGeom prst="rect">
                <a:avLst/>
              </a:prstGeom>
              <a:noFill/>
            </p:spPr>
            <p:txBody>
              <a:bodyPr wrap="square" rtlCol="0">
                <a:spAutoFit/>
              </a:bodyPr>
              <a:lstStyle/>
              <a:p>
                <a:r>
                  <a:rPr lang="en-US" dirty="0" smtClean="0"/>
                  <a:t>60</a:t>
                </a:r>
                <a:endParaRPr lang="en-US" dirty="0"/>
              </a:p>
            </p:txBody>
          </p:sp>
          <p:sp>
            <p:nvSpPr>
              <p:cNvPr id="18" name="TextBox 17"/>
              <p:cNvSpPr txBox="1"/>
              <p:nvPr/>
            </p:nvSpPr>
            <p:spPr>
              <a:xfrm>
                <a:off x="4329606" y="5138300"/>
                <a:ext cx="663645" cy="384721"/>
              </a:xfrm>
              <a:prstGeom prst="rect">
                <a:avLst/>
              </a:prstGeom>
              <a:noFill/>
            </p:spPr>
            <p:txBody>
              <a:bodyPr wrap="square" rtlCol="0">
                <a:spAutoFit/>
              </a:bodyPr>
              <a:lstStyle/>
              <a:p>
                <a:r>
                  <a:rPr lang="en-US" dirty="0" smtClean="0"/>
                  <a:t>120</a:t>
                </a:r>
                <a:endParaRPr lang="en-US" dirty="0"/>
              </a:p>
            </p:txBody>
          </p:sp>
          <p:sp>
            <p:nvSpPr>
              <p:cNvPr id="19" name="TextBox 18"/>
              <p:cNvSpPr txBox="1"/>
              <p:nvPr/>
            </p:nvSpPr>
            <p:spPr>
              <a:xfrm>
                <a:off x="5219022" y="5139346"/>
                <a:ext cx="663645" cy="384721"/>
              </a:xfrm>
              <a:prstGeom prst="rect">
                <a:avLst/>
              </a:prstGeom>
              <a:noFill/>
            </p:spPr>
            <p:txBody>
              <a:bodyPr wrap="square" rtlCol="0">
                <a:spAutoFit/>
              </a:bodyPr>
              <a:lstStyle/>
              <a:p>
                <a:r>
                  <a:rPr lang="en-US" dirty="0" smtClean="0"/>
                  <a:t>180</a:t>
                </a:r>
                <a:endParaRPr lang="en-US" dirty="0"/>
              </a:p>
            </p:txBody>
          </p:sp>
          <p:sp>
            <p:nvSpPr>
              <p:cNvPr id="20" name="TextBox 19"/>
              <p:cNvSpPr txBox="1"/>
              <p:nvPr/>
            </p:nvSpPr>
            <p:spPr>
              <a:xfrm>
                <a:off x="6160027" y="5113873"/>
                <a:ext cx="663645" cy="384721"/>
              </a:xfrm>
              <a:prstGeom prst="rect">
                <a:avLst/>
              </a:prstGeom>
              <a:noFill/>
            </p:spPr>
            <p:txBody>
              <a:bodyPr wrap="square" rtlCol="0">
                <a:spAutoFit/>
              </a:bodyPr>
              <a:lstStyle/>
              <a:p>
                <a:r>
                  <a:rPr lang="en-US" dirty="0" smtClean="0"/>
                  <a:t>240</a:t>
                </a:r>
                <a:endParaRPr lang="en-US" dirty="0"/>
              </a:p>
            </p:txBody>
          </p:sp>
          <p:cxnSp>
            <p:nvCxnSpPr>
              <p:cNvPr id="23" name="Straight Connector 22"/>
              <p:cNvCxnSpPr/>
              <p:nvPr/>
            </p:nvCxnSpPr>
            <p:spPr>
              <a:xfrm flipV="1">
                <a:off x="2743200" y="1758462"/>
                <a:ext cx="0" cy="3355411"/>
              </a:xfrm>
              <a:prstGeom prst="line">
                <a:avLst/>
              </a:prstGeom>
              <a:ln/>
            </p:spPr>
            <p:style>
              <a:lnRef idx="1">
                <a:schemeClr val="accent2"/>
              </a:lnRef>
              <a:fillRef idx="0">
                <a:schemeClr val="accent2"/>
              </a:fillRef>
              <a:effectRef idx="0">
                <a:schemeClr val="accent2"/>
              </a:effectRef>
              <a:fontRef idx="minor">
                <a:schemeClr val="tx1"/>
              </a:fontRef>
            </p:style>
          </p:cxnSp>
          <p:sp>
            <p:nvSpPr>
              <p:cNvPr id="25" name="TextBox 24"/>
              <p:cNvSpPr txBox="1"/>
              <p:nvPr/>
            </p:nvSpPr>
            <p:spPr>
              <a:xfrm rot="5400000">
                <a:off x="1200968" y="3073501"/>
                <a:ext cx="400110" cy="376102"/>
              </a:xfrm>
              <a:prstGeom prst="rect">
                <a:avLst/>
              </a:prstGeom>
              <a:noFill/>
            </p:spPr>
            <p:txBody>
              <a:bodyPr vert="vert270" wrap="square" rtlCol="0">
                <a:spAutoFit/>
              </a:bodyPr>
              <a:lstStyle/>
              <a:p>
                <a:r>
                  <a:rPr lang="en-US" sz="1400" dirty="0" smtClean="0"/>
                  <a:t> 80 </a:t>
                </a:r>
                <a:endParaRPr lang="en-US" sz="1400" dirty="0"/>
              </a:p>
            </p:txBody>
          </p:sp>
          <p:sp>
            <p:nvSpPr>
              <p:cNvPr id="26" name="Freeform 25"/>
              <p:cNvSpPr/>
              <p:nvPr/>
            </p:nvSpPr>
            <p:spPr>
              <a:xfrm>
                <a:off x="1757292" y="2202019"/>
                <a:ext cx="4680901" cy="1129825"/>
              </a:xfrm>
              <a:custGeom>
                <a:avLst/>
                <a:gdLst>
                  <a:gd name="connsiteX0" fmla="*/ 0 w 4680901"/>
                  <a:gd name="connsiteY0" fmla="*/ 902035 h 1129825"/>
                  <a:gd name="connsiteX1" fmla="*/ 450166 w 4680901"/>
                  <a:gd name="connsiteY1" fmla="*/ 986441 h 1129825"/>
                  <a:gd name="connsiteX2" fmla="*/ 1012874 w 4680901"/>
                  <a:gd name="connsiteY2" fmla="*/ 1113050 h 1129825"/>
                  <a:gd name="connsiteX3" fmla="*/ 1266093 w 4680901"/>
                  <a:gd name="connsiteY3" fmla="*/ 972373 h 1129825"/>
                  <a:gd name="connsiteX4" fmla="*/ 1575582 w 4680901"/>
                  <a:gd name="connsiteY4" fmla="*/ 367462 h 1129825"/>
                  <a:gd name="connsiteX5" fmla="*/ 1842868 w 4680901"/>
                  <a:gd name="connsiteY5" fmla="*/ 1702 h 1129825"/>
                  <a:gd name="connsiteX6" fmla="*/ 2053883 w 4680901"/>
                  <a:gd name="connsiteY6" fmla="*/ 240853 h 1129825"/>
                  <a:gd name="connsiteX7" fmla="*/ 2391508 w 4680901"/>
                  <a:gd name="connsiteY7" fmla="*/ 480004 h 1129825"/>
                  <a:gd name="connsiteX8" fmla="*/ 2757268 w 4680901"/>
                  <a:gd name="connsiteY8" fmla="*/ 761358 h 1129825"/>
                  <a:gd name="connsiteX9" fmla="*/ 3094893 w 4680901"/>
                  <a:gd name="connsiteY9" fmla="*/ 831696 h 1129825"/>
                  <a:gd name="connsiteX10" fmla="*/ 3502856 w 4680901"/>
                  <a:gd name="connsiteY10" fmla="*/ 902035 h 1129825"/>
                  <a:gd name="connsiteX11" fmla="*/ 3924886 w 4680901"/>
                  <a:gd name="connsiteY11" fmla="*/ 972373 h 1129825"/>
                  <a:gd name="connsiteX12" fmla="*/ 4318782 w 4680901"/>
                  <a:gd name="connsiteY12" fmla="*/ 1098982 h 1129825"/>
                  <a:gd name="connsiteX13" fmla="*/ 4656406 w 4680901"/>
                  <a:gd name="connsiteY13" fmla="*/ 1127118 h 1129825"/>
                  <a:gd name="connsiteX14" fmla="*/ 4628271 w 4680901"/>
                  <a:gd name="connsiteY14" fmla="*/ 1127118 h 1129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80901" h="1129825">
                    <a:moveTo>
                      <a:pt x="0" y="902035"/>
                    </a:moveTo>
                    <a:cubicBezTo>
                      <a:pt x="140677" y="926653"/>
                      <a:pt x="281354" y="951272"/>
                      <a:pt x="450166" y="986441"/>
                    </a:cubicBezTo>
                    <a:cubicBezTo>
                      <a:pt x="618978" y="1021610"/>
                      <a:pt x="876886" y="1115395"/>
                      <a:pt x="1012874" y="1113050"/>
                    </a:cubicBezTo>
                    <a:cubicBezTo>
                      <a:pt x="1148862" y="1110705"/>
                      <a:pt x="1172308" y="1096638"/>
                      <a:pt x="1266093" y="972373"/>
                    </a:cubicBezTo>
                    <a:cubicBezTo>
                      <a:pt x="1359878" y="848108"/>
                      <a:pt x="1479453" y="529240"/>
                      <a:pt x="1575582" y="367462"/>
                    </a:cubicBezTo>
                    <a:cubicBezTo>
                      <a:pt x="1671711" y="205683"/>
                      <a:pt x="1763151" y="22803"/>
                      <a:pt x="1842868" y="1702"/>
                    </a:cubicBezTo>
                    <a:cubicBezTo>
                      <a:pt x="1922585" y="-19400"/>
                      <a:pt x="1962443" y="161136"/>
                      <a:pt x="2053883" y="240853"/>
                    </a:cubicBezTo>
                    <a:cubicBezTo>
                      <a:pt x="2145323" y="320570"/>
                      <a:pt x="2274277" y="393253"/>
                      <a:pt x="2391508" y="480004"/>
                    </a:cubicBezTo>
                    <a:cubicBezTo>
                      <a:pt x="2508739" y="566755"/>
                      <a:pt x="2640037" y="702743"/>
                      <a:pt x="2757268" y="761358"/>
                    </a:cubicBezTo>
                    <a:cubicBezTo>
                      <a:pt x="2874499" y="819973"/>
                      <a:pt x="2970628" y="808250"/>
                      <a:pt x="3094893" y="831696"/>
                    </a:cubicBezTo>
                    <a:cubicBezTo>
                      <a:pt x="3219158" y="855142"/>
                      <a:pt x="3502856" y="902035"/>
                      <a:pt x="3502856" y="902035"/>
                    </a:cubicBezTo>
                    <a:cubicBezTo>
                      <a:pt x="3641188" y="925481"/>
                      <a:pt x="3788898" y="939549"/>
                      <a:pt x="3924886" y="972373"/>
                    </a:cubicBezTo>
                    <a:cubicBezTo>
                      <a:pt x="4060874" y="1005197"/>
                      <a:pt x="4196862" y="1073191"/>
                      <a:pt x="4318782" y="1098982"/>
                    </a:cubicBezTo>
                    <a:cubicBezTo>
                      <a:pt x="4440702" y="1124773"/>
                      <a:pt x="4604825" y="1122429"/>
                      <a:pt x="4656406" y="1127118"/>
                    </a:cubicBezTo>
                    <a:cubicBezTo>
                      <a:pt x="4707987" y="1131807"/>
                      <a:pt x="4668129" y="1129462"/>
                      <a:pt x="4628271" y="1127118"/>
                    </a:cubicBezTo>
                  </a:path>
                </a:pathLst>
              </a:custGeom>
              <a:ln w="12700"/>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grpSp>
      </p:grpSp>
      <p:sp>
        <p:nvSpPr>
          <p:cNvPr id="29" name="TextBox 28"/>
          <p:cNvSpPr txBox="1"/>
          <p:nvPr/>
        </p:nvSpPr>
        <p:spPr>
          <a:xfrm>
            <a:off x="1332003" y="1719513"/>
            <a:ext cx="477054" cy="3160033"/>
          </a:xfrm>
          <a:prstGeom prst="rect">
            <a:avLst/>
          </a:prstGeom>
          <a:solidFill>
            <a:schemeClr val="bg1"/>
          </a:solidFill>
        </p:spPr>
        <p:txBody>
          <a:bodyPr vert="vert270" wrap="square" rtlCol="0">
            <a:spAutoFit/>
          </a:bodyPr>
          <a:lstStyle/>
          <a:p>
            <a:r>
              <a:rPr lang="en-US" b="1" dirty="0" smtClean="0">
                <a:solidFill>
                  <a:schemeClr val="accent4"/>
                </a:solidFill>
              </a:rPr>
              <a:t>Insulin levels, </a:t>
            </a:r>
            <a:r>
              <a:rPr lang="en-US" b="1" dirty="0" err="1" smtClean="0">
                <a:solidFill>
                  <a:schemeClr val="accent4"/>
                </a:solidFill>
              </a:rPr>
              <a:t>uU</a:t>
            </a:r>
            <a:r>
              <a:rPr lang="en-US" b="1" dirty="0" smtClean="0">
                <a:solidFill>
                  <a:schemeClr val="accent4"/>
                </a:solidFill>
              </a:rPr>
              <a:t>/mL</a:t>
            </a:r>
            <a:endParaRPr lang="en-US" b="1" dirty="0">
              <a:solidFill>
                <a:schemeClr val="accent4"/>
              </a:solidFill>
            </a:endParaRPr>
          </a:p>
        </p:txBody>
      </p:sp>
      <p:sp>
        <p:nvSpPr>
          <p:cNvPr id="31" name="Freeform 30"/>
          <p:cNvSpPr/>
          <p:nvPr/>
        </p:nvSpPr>
        <p:spPr>
          <a:xfrm>
            <a:off x="2482552" y="2230674"/>
            <a:ext cx="4656406" cy="2534639"/>
          </a:xfrm>
          <a:custGeom>
            <a:avLst/>
            <a:gdLst>
              <a:gd name="connsiteX0" fmla="*/ 0 w 4656406"/>
              <a:gd name="connsiteY0" fmla="*/ 2468987 h 2534639"/>
              <a:gd name="connsiteX1" fmla="*/ 450166 w 4656406"/>
              <a:gd name="connsiteY1" fmla="*/ 2483054 h 2534639"/>
              <a:gd name="connsiteX2" fmla="*/ 970671 w 4656406"/>
              <a:gd name="connsiteY2" fmla="*/ 2483054 h 2534639"/>
              <a:gd name="connsiteX3" fmla="*/ 1252025 w 4656406"/>
              <a:gd name="connsiteY3" fmla="*/ 1793737 h 2534639"/>
              <a:gd name="connsiteX4" fmla="*/ 1463040 w 4656406"/>
              <a:gd name="connsiteY4" fmla="*/ 921540 h 2534639"/>
              <a:gd name="connsiteX5" fmla="*/ 1730326 w 4656406"/>
              <a:gd name="connsiteY5" fmla="*/ 91547 h 2534639"/>
              <a:gd name="connsiteX6" fmla="*/ 1800665 w 4656406"/>
              <a:gd name="connsiteY6" fmla="*/ 35276 h 2534639"/>
              <a:gd name="connsiteX7" fmla="*/ 1941342 w 4656406"/>
              <a:gd name="connsiteY7" fmla="*/ 218156 h 2534639"/>
              <a:gd name="connsiteX8" fmla="*/ 2405576 w 4656406"/>
              <a:gd name="connsiteY8" fmla="*/ 654254 h 2534639"/>
              <a:gd name="connsiteX9" fmla="*/ 2560320 w 4656406"/>
              <a:gd name="connsiteY9" fmla="*/ 794931 h 2534639"/>
              <a:gd name="connsiteX10" fmla="*/ 3137096 w 4656406"/>
              <a:gd name="connsiteY10" fmla="*/ 1118488 h 2534639"/>
              <a:gd name="connsiteX11" fmla="*/ 3615397 w 4656406"/>
              <a:gd name="connsiteY11" fmla="*/ 1568654 h 2534639"/>
              <a:gd name="connsiteX12" fmla="*/ 3910819 w 4656406"/>
              <a:gd name="connsiteY12" fmla="*/ 1920347 h 2534639"/>
              <a:gd name="connsiteX13" fmla="*/ 4473526 w 4656406"/>
              <a:gd name="connsiteY13" fmla="*/ 2173565 h 2534639"/>
              <a:gd name="connsiteX14" fmla="*/ 4656406 w 4656406"/>
              <a:gd name="connsiteY14" fmla="*/ 2243904 h 2534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56406" h="2534639">
                <a:moveTo>
                  <a:pt x="0" y="2468987"/>
                </a:moveTo>
                <a:lnTo>
                  <a:pt x="450166" y="2483054"/>
                </a:lnTo>
                <a:cubicBezTo>
                  <a:pt x="611944" y="2485398"/>
                  <a:pt x="837028" y="2597940"/>
                  <a:pt x="970671" y="2483054"/>
                </a:cubicBezTo>
                <a:cubicBezTo>
                  <a:pt x="1104314" y="2368168"/>
                  <a:pt x="1169964" y="2053989"/>
                  <a:pt x="1252025" y="1793737"/>
                </a:cubicBezTo>
                <a:cubicBezTo>
                  <a:pt x="1334086" y="1533485"/>
                  <a:pt x="1383323" y="1205238"/>
                  <a:pt x="1463040" y="921540"/>
                </a:cubicBezTo>
                <a:cubicBezTo>
                  <a:pt x="1542757" y="637842"/>
                  <a:pt x="1674055" y="239258"/>
                  <a:pt x="1730326" y="91547"/>
                </a:cubicBezTo>
                <a:cubicBezTo>
                  <a:pt x="1786597" y="-56164"/>
                  <a:pt x="1765496" y="14174"/>
                  <a:pt x="1800665" y="35276"/>
                </a:cubicBezTo>
                <a:cubicBezTo>
                  <a:pt x="1835834" y="56377"/>
                  <a:pt x="1840524" y="114993"/>
                  <a:pt x="1941342" y="218156"/>
                </a:cubicBezTo>
                <a:cubicBezTo>
                  <a:pt x="2042161" y="321319"/>
                  <a:pt x="2302413" y="558125"/>
                  <a:pt x="2405576" y="654254"/>
                </a:cubicBezTo>
                <a:cubicBezTo>
                  <a:pt x="2508739" y="750383"/>
                  <a:pt x="2438400" y="717559"/>
                  <a:pt x="2560320" y="794931"/>
                </a:cubicBezTo>
                <a:cubicBezTo>
                  <a:pt x="2682240" y="872303"/>
                  <a:pt x="2961250" y="989534"/>
                  <a:pt x="3137096" y="1118488"/>
                </a:cubicBezTo>
                <a:cubicBezTo>
                  <a:pt x="3312942" y="1247442"/>
                  <a:pt x="3486443" y="1435011"/>
                  <a:pt x="3615397" y="1568654"/>
                </a:cubicBezTo>
                <a:cubicBezTo>
                  <a:pt x="3744351" y="1702297"/>
                  <a:pt x="3767797" y="1819528"/>
                  <a:pt x="3910819" y="1920347"/>
                </a:cubicBezTo>
                <a:cubicBezTo>
                  <a:pt x="4053841" y="2021166"/>
                  <a:pt x="4349261" y="2119639"/>
                  <a:pt x="4473526" y="2173565"/>
                </a:cubicBezTo>
                <a:cubicBezTo>
                  <a:pt x="4597791" y="2227491"/>
                  <a:pt x="4627098" y="2235697"/>
                  <a:pt x="4656406" y="2243904"/>
                </a:cubicBezTo>
              </a:path>
            </a:pathLst>
          </a:custGeom>
          <a:no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2391508" y="2243886"/>
            <a:ext cx="4721540" cy="1405716"/>
          </a:xfrm>
          <a:custGeom>
            <a:avLst/>
            <a:gdLst>
              <a:gd name="connsiteX0" fmla="*/ 0 w 4721540"/>
              <a:gd name="connsiteY0" fmla="*/ 400840 h 1405716"/>
              <a:gd name="connsiteX1" fmla="*/ 351692 w 4721540"/>
              <a:gd name="connsiteY1" fmla="*/ 485246 h 1405716"/>
              <a:gd name="connsiteX2" fmla="*/ 787790 w 4721540"/>
              <a:gd name="connsiteY2" fmla="*/ 316434 h 1405716"/>
              <a:gd name="connsiteX3" fmla="*/ 984738 w 4721540"/>
              <a:gd name="connsiteY3" fmla="*/ 21012 h 1405716"/>
              <a:gd name="connsiteX4" fmla="*/ 1181686 w 4721540"/>
              <a:gd name="connsiteY4" fmla="*/ 119486 h 1405716"/>
              <a:gd name="connsiteX5" fmla="*/ 1448972 w 4721540"/>
              <a:gd name="connsiteY5" fmla="*/ 879142 h 1405716"/>
              <a:gd name="connsiteX6" fmla="*/ 1659987 w 4721540"/>
              <a:gd name="connsiteY6" fmla="*/ 1019819 h 1405716"/>
              <a:gd name="connsiteX7" fmla="*/ 1927274 w 4721540"/>
              <a:gd name="connsiteY7" fmla="*/ 1033886 h 1405716"/>
              <a:gd name="connsiteX8" fmla="*/ 2504049 w 4721540"/>
              <a:gd name="connsiteY8" fmla="*/ 1188631 h 1405716"/>
              <a:gd name="connsiteX9" fmla="*/ 2743200 w 4721540"/>
              <a:gd name="connsiteY9" fmla="*/ 1216766 h 1405716"/>
              <a:gd name="connsiteX10" fmla="*/ 3094892 w 4721540"/>
              <a:gd name="connsiteY10" fmla="*/ 1160496 h 1405716"/>
              <a:gd name="connsiteX11" fmla="*/ 3545058 w 4721540"/>
              <a:gd name="connsiteY11" fmla="*/ 1062022 h 1405716"/>
              <a:gd name="connsiteX12" fmla="*/ 4009292 w 4721540"/>
              <a:gd name="connsiteY12" fmla="*/ 1174563 h 1405716"/>
              <a:gd name="connsiteX13" fmla="*/ 4417255 w 4721540"/>
              <a:gd name="connsiteY13" fmla="*/ 1399646 h 1405716"/>
              <a:gd name="connsiteX14" fmla="*/ 4684541 w 4721540"/>
              <a:gd name="connsiteY14" fmla="*/ 907277 h 1405716"/>
              <a:gd name="connsiteX15" fmla="*/ 4712677 w 4721540"/>
              <a:gd name="connsiteY15" fmla="*/ 879142 h 1405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721540" h="1405716">
                <a:moveTo>
                  <a:pt x="0" y="400840"/>
                </a:moveTo>
                <a:cubicBezTo>
                  <a:pt x="110197" y="450077"/>
                  <a:pt x="220394" y="499314"/>
                  <a:pt x="351692" y="485246"/>
                </a:cubicBezTo>
                <a:cubicBezTo>
                  <a:pt x="482990" y="471178"/>
                  <a:pt x="682282" y="393806"/>
                  <a:pt x="787790" y="316434"/>
                </a:cubicBezTo>
                <a:cubicBezTo>
                  <a:pt x="893298" y="239062"/>
                  <a:pt x="919089" y="53837"/>
                  <a:pt x="984738" y="21012"/>
                </a:cubicBezTo>
                <a:cubicBezTo>
                  <a:pt x="1050387" y="-11813"/>
                  <a:pt x="1104314" y="-23536"/>
                  <a:pt x="1181686" y="119486"/>
                </a:cubicBezTo>
                <a:cubicBezTo>
                  <a:pt x="1259058" y="262508"/>
                  <a:pt x="1369255" y="729087"/>
                  <a:pt x="1448972" y="879142"/>
                </a:cubicBezTo>
                <a:cubicBezTo>
                  <a:pt x="1528689" y="1029198"/>
                  <a:pt x="1580270" y="994028"/>
                  <a:pt x="1659987" y="1019819"/>
                </a:cubicBezTo>
                <a:cubicBezTo>
                  <a:pt x="1739704" y="1045610"/>
                  <a:pt x="1786597" y="1005751"/>
                  <a:pt x="1927274" y="1033886"/>
                </a:cubicBezTo>
                <a:cubicBezTo>
                  <a:pt x="2067951" y="1062021"/>
                  <a:pt x="2368061" y="1158151"/>
                  <a:pt x="2504049" y="1188631"/>
                </a:cubicBezTo>
                <a:cubicBezTo>
                  <a:pt x="2640037" y="1219111"/>
                  <a:pt x="2644726" y="1221455"/>
                  <a:pt x="2743200" y="1216766"/>
                </a:cubicBezTo>
                <a:cubicBezTo>
                  <a:pt x="2841674" y="1212077"/>
                  <a:pt x="2961249" y="1186287"/>
                  <a:pt x="3094892" y="1160496"/>
                </a:cubicBezTo>
                <a:cubicBezTo>
                  <a:pt x="3228535" y="1134705"/>
                  <a:pt x="3392658" y="1059678"/>
                  <a:pt x="3545058" y="1062022"/>
                </a:cubicBezTo>
                <a:cubicBezTo>
                  <a:pt x="3697458" y="1064367"/>
                  <a:pt x="3863926" y="1118292"/>
                  <a:pt x="4009292" y="1174563"/>
                </a:cubicBezTo>
                <a:cubicBezTo>
                  <a:pt x="4154658" y="1230834"/>
                  <a:pt x="4304714" y="1444194"/>
                  <a:pt x="4417255" y="1399646"/>
                </a:cubicBezTo>
                <a:cubicBezTo>
                  <a:pt x="4529796" y="1355098"/>
                  <a:pt x="4635304" y="994028"/>
                  <a:pt x="4684541" y="907277"/>
                </a:cubicBezTo>
                <a:cubicBezTo>
                  <a:pt x="4733778" y="820526"/>
                  <a:pt x="4723227" y="849834"/>
                  <a:pt x="4712677" y="879142"/>
                </a:cubicBezTo>
              </a:path>
            </a:pathLst>
          </a:cu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260131" y="2468255"/>
            <a:ext cx="477054" cy="2405653"/>
          </a:xfrm>
          <a:prstGeom prst="rect">
            <a:avLst/>
          </a:prstGeom>
          <a:solidFill>
            <a:schemeClr val="bg1"/>
          </a:solidFill>
        </p:spPr>
        <p:txBody>
          <a:bodyPr vert="vert270" wrap="square" rtlCol="0">
            <a:spAutoFit/>
          </a:bodyPr>
          <a:lstStyle/>
          <a:p>
            <a:r>
              <a:rPr lang="en-US" b="1" dirty="0" smtClean="0">
                <a:solidFill>
                  <a:schemeClr val="accent1">
                    <a:lumMod val="50000"/>
                  </a:schemeClr>
                </a:solidFill>
              </a:rPr>
              <a:t>Glucagon </a:t>
            </a:r>
            <a:r>
              <a:rPr lang="en-US" b="1" dirty="0" err="1" smtClean="0">
                <a:solidFill>
                  <a:schemeClr val="accent1">
                    <a:lumMod val="50000"/>
                  </a:schemeClr>
                </a:solidFill>
              </a:rPr>
              <a:t>pg</a:t>
            </a:r>
            <a:r>
              <a:rPr lang="en-US" b="1" dirty="0" smtClean="0">
                <a:solidFill>
                  <a:schemeClr val="accent1">
                    <a:lumMod val="50000"/>
                  </a:schemeClr>
                </a:solidFill>
              </a:rPr>
              <a:t>/mL</a:t>
            </a:r>
            <a:endParaRPr lang="en-US" b="1" dirty="0">
              <a:solidFill>
                <a:schemeClr val="accent1">
                  <a:lumMod val="50000"/>
                </a:schemeClr>
              </a:solidFill>
            </a:endParaRPr>
          </a:p>
        </p:txBody>
      </p:sp>
      <p:sp>
        <p:nvSpPr>
          <p:cNvPr id="34" name="TextBox 33"/>
          <p:cNvSpPr txBox="1"/>
          <p:nvPr/>
        </p:nvSpPr>
        <p:spPr>
          <a:xfrm>
            <a:off x="6006905" y="6175717"/>
            <a:ext cx="522871" cy="453683"/>
          </a:xfrm>
          <a:prstGeom prst="rect">
            <a:avLst/>
          </a:prstGeom>
          <a:noFill/>
        </p:spPr>
        <p:txBody>
          <a:bodyPr wrap="square" rtlCol="0">
            <a:spAutoFit/>
          </a:bodyPr>
          <a:lstStyle/>
          <a:p>
            <a:endParaRPr lang="en-US" dirty="0"/>
          </a:p>
        </p:txBody>
      </p:sp>
      <p:sp>
        <p:nvSpPr>
          <p:cNvPr id="35" name="TextBox 34"/>
          <p:cNvSpPr txBox="1"/>
          <p:nvPr/>
        </p:nvSpPr>
        <p:spPr>
          <a:xfrm>
            <a:off x="6006905" y="6207319"/>
            <a:ext cx="3882683" cy="276999"/>
          </a:xfrm>
          <a:prstGeom prst="rect">
            <a:avLst/>
          </a:prstGeom>
          <a:noFill/>
        </p:spPr>
        <p:txBody>
          <a:bodyPr wrap="square" rtlCol="0">
            <a:spAutoFit/>
          </a:bodyPr>
          <a:lstStyle/>
          <a:p>
            <a:r>
              <a:rPr lang="en-US" sz="1200" dirty="0" smtClean="0"/>
              <a:t>Unger, FH. </a:t>
            </a:r>
            <a:r>
              <a:rPr lang="en-US" sz="1200" i="1" dirty="0" smtClean="0"/>
              <a:t>N </a:t>
            </a:r>
            <a:r>
              <a:rPr lang="en-US" sz="1200" i="1" dirty="0" err="1" smtClean="0"/>
              <a:t>Engl</a:t>
            </a:r>
            <a:r>
              <a:rPr lang="en-US" sz="1200" i="1" dirty="0" smtClean="0"/>
              <a:t> J Med. </a:t>
            </a:r>
            <a:r>
              <a:rPr lang="en-US" sz="1200" dirty="0" smtClean="0"/>
              <a:t>1971; 285:443-9</a:t>
            </a:r>
            <a:endParaRPr lang="en-US" sz="1200" dirty="0"/>
          </a:p>
        </p:txBody>
      </p:sp>
      <p:sp>
        <p:nvSpPr>
          <p:cNvPr id="30" name="TextBox 29"/>
          <p:cNvSpPr txBox="1"/>
          <p:nvPr/>
        </p:nvSpPr>
        <p:spPr>
          <a:xfrm rot="5400000">
            <a:off x="1830279" y="2618154"/>
            <a:ext cx="400110" cy="393520"/>
          </a:xfrm>
          <a:prstGeom prst="rect">
            <a:avLst/>
          </a:prstGeom>
          <a:noFill/>
        </p:spPr>
        <p:txBody>
          <a:bodyPr vert="vert270" wrap="square" rtlCol="0">
            <a:spAutoFit/>
          </a:bodyPr>
          <a:lstStyle/>
          <a:p>
            <a:r>
              <a:rPr lang="en-US" sz="1400" dirty="0" smtClean="0"/>
              <a:t>100</a:t>
            </a:r>
            <a:endParaRPr lang="en-US" sz="1400" dirty="0"/>
          </a:p>
        </p:txBody>
      </p:sp>
      <p:sp>
        <p:nvSpPr>
          <p:cNvPr id="36" name="TextBox 35"/>
          <p:cNvSpPr txBox="1"/>
          <p:nvPr/>
        </p:nvSpPr>
        <p:spPr>
          <a:xfrm rot="5400000">
            <a:off x="1837703" y="2168766"/>
            <a:ext cx="400110" cy="395611"/>
          </a:xfrm>
          <a:prstGeom prst="rect">
            <a:avLst/>
          </a:prstGeom>
          <a:noFill/>
        </p:spPr>
        <p:txBody>
          <a:bodyPr vert="vert270" wrap="square" rtlCol="0">
            <a:spAutoFit/>
          </a:bodyPr>
          <a:lstStyle/>
          <a:p>
            <a:r>
              <a:rPr lang="en-US" sz="1400" dirty="0" smtClean="0"/>
              <a:t>120</a:t>
            </a:r>
            <a:endParaRPr lang="en-US" sz="1400" dirty="0"/>
          </a:p>
        </p:txBody>
      </p:sp>
    </p:spTree>
    <p:extLst>
      <p:ext uri="{BB962C8B-B14F-4D97-AF65-F5344CB8AC3E}">
        <p14:creationId xmlns:p14="http://schemas.microsoft.com/office/powerpoint/2010/main" val="2756781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childTnLst>
                                </p:cTn>
                              </p:par>
                              <p:par>
                                <p:cTn id="12" presetID="10" presetClass="entr" presetSubtype="0" fill="hold" grpId="0" nodeType="with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500"/>
                                        <p:tgtEl>
                                          <p:spTgt spid="31"/>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500"/>
                                        <p:tgtEl>
                                          <p:spTgt spid="33"/>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fade">
                                      <p:cBhvr>
                                        <p:cTn id="22"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1" grpId="0" animBg="1"/>
      <p:bldP spid="32" grpId="0" animBg="1"/>
      <p:bldP spid="3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794601" y="258921"/>
            <a:ext cx="5166519" cy="591026"/>
          </a:xfrm>
          <a:prstGeom prst="rect">
            <a:avLst/>
          </a:prstGeom>
          <a:noFill/>
        </p:spPr>
        <p:txBody>
          <a:bodyPr wrap="square" lIns="97630" tIns="48815" rIns="97630" bIns="48815" rtlCol="0">
            <a:spAutoFit/>
          </a:bodyPr>
          <a:lstStyle/>
          <a:p>
            <a:pPr algn="r"/>
            <a:r>
              <a:rPr lang="en-US" sz="3200" dirty="0" smtClean="0"/>
              <a:t>Glucose out of balance</a:t>
            </a:r>
            <a:endParaRPr lang="en-US" sz="3200" dirty="0"/>
          </a:p>
        </p:txBody>
      </p:sp>
      <p:cxnSp>
        <p:nvCxnSpPr>
          <p:cNvPr id="10" name="Straight Connector 9"/>
          <p:cNvCxnSpPr/>
          <p:nvPr/>
        </p:nvCxnSpPr>
        <p:spPr>
          <a:xfrm>
            <a:off x="3581241" y="125258"/>
            <a:ext cx="0" cy="881772"/>
          </a:xfrm>
          <a:prstGeom prst="line">
            <a:avLst/>
          </a:prstGeom>
          <a:ln w="28575">
            <a:solidFill>
              <a:srgbClr val="2B656C"/>
            </a:solidFill>
          </a:ln>
        </p:spPr>
        <p:style>
          <a:lnRef idx="1">
            <a:schemeClr val="accent2"/>
          </a:lnRef>
          <a:fillRef idx="0">
            <a:schemeClr val="accent2"/>
          </a:fillRef>
          <a:effectRef idx="0">
            <a:schemeClr val="accent2"/>
          </a:effectRef>
          <a:fontRef idx="minor">
            <a:schemeClr val="tx1"/>
          </a:fontRef>
        </p:style>
      </p:cxnSp>
      <p:sp>
        <p:nvSpPr>
          <p:cNvPr id="2" name="TextBox 1"/>
          <p:cNvSpPr txBox="1"/>
          <p:nvPr/>
        </p:nvSpPr>
        <p:spPr>
          <a:xfrm>
            <a:off x="544604" y="1166602"/>
            <a:ext cx="7839741" cy="3016210"/>
          </a:xfrm>
          <a:prstGeom prst="rect">
            <a:avLst/>
          </a:prstGeom>
          <a:noFill/>
        </p:spPr>
        <p:txBody>
          <a:bodyPr wrap="square" rtlCol="0">
            <a:spAutoFit/>
          </a:bodyPr>
          <a:lstStyle/>
          <a:p>
            <a:r>
              <a:rPr lang="en-US" dirty="0" smtClean="0"/>
              <a:t>So far, everything we’ve seen has been the body’s healthy response to glucose. </a:t>
            </a:r>
          </a:p>
          <a:p>
            <a:endParaRPr lang="en-US" dirty="0"/>
          </a:p>
          <a:p>
            <a:r>
              <a:rPr lang="en-US" dirty="0" smtClean="0"/>
              <a:t>When our bodies are overweight, especially around the middle, our insulin receptors become changed and do not bind insulin as well. This is called </a:t>
            </a:r>
            <a:r>
              <a:rPr lang="en-US" b="1" i="1" dirty="0" smtClean="0"/>
              <a:t>insulin resistance </a:t>
            </a:r>
            <a:r>
              <a:rPr lang="en-US" dirty="0" smtClean="0"/>
              <a:t>and can lead to the development of type 2 diabetes.</a:t>
            </a:r>
          </a:p>
          <a:p>
            <a:endParaRPr lang="en-US" b="1" dirty="0"/>
          </a:p>
          <a:p>
            <a:r>
              <a:rPr lang="en-US" b="1" dirty="0" smtClean="0"/>
              <a:t>SCENARIO THREE</a:t>
            </a:r>
          </a:p>
          <a:p>
            <a:r>
              <a:rPr lang="en-US" dirty="0" smtClean="0"/>
              <a:t>What happens to blood glucose after eating a meal when the body becomes </a:t>
            </a:r>
            <a:r>
              <a:rPr lang="en-US" dirty="0" smtClean="0">
                <a:solidFill>
                  <a:srgbClr val="F6960A"/>
                </a:solidFill>
              </a:rPr>
              <a:t>insulin</a:t>
            </a:r>
            <a:r>
              <a:rPr lang="en-US" dirty="0" smtClean="0"/>
              <a:t> resistant?</a:t>
            </a:r>
          </a:p>
        </p:txBody>
      </p:sp>
      <p:pic>
        <p:nvPicPr>
          <p:cNvPr id="9" name="Picture 2" descr="C:\Users\jcgriz\AppData\Local\Microsoft\Windows\Temporary Internet Files\Content.Outlook\ND2AF8RG\GSEO 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3204" y="202649"/>
            <a:ext cx="2911798" cy="70362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835" y="6629400"/>
            <a:ext cx="10082172" cy="159336"/>
          </a:xfrm>
          <a:prstGeom prst="rect">
            <a:avLst/>
          </a:prstGeom>
        </p:spPr>
      </p:pic>
      <p:sp>
        <p:nvSpPr>
          <p:cNvPr id="12" name="TextBox 11"/>
          <p:cNvSpPr txBox="1"/>
          <p:nvPr/>
        </p:nvSpPr>
        <p:spPr>
          <a:xfrm>
            <a:off x="562761" y="4182812"/>
            <a:ext cx="8398359" cy="2400657"/>
          </a:xfrm>
          <a:prstGeom prst="rect">
            <a:avLst/>
          </a:prstGeom>
          <a:noFill/>
        </p:spPr>
        <p:txBody>
          <a:bodyPr wrap="square" rtlCol="0">
            <a:spAutoFit/>
          </a:bodyPr>
          <a:lstStyle/>
          <a:p>
            <a:pPr marL="339725" indent="-339725">
              <a:buFont typeface="+mj-lt"/>
              <a:buAutoNum type="arabicPeriod"/>
            </a:pPr>
            <a:r>
              <a:rPr lang="en-US" i="1" dirty="0" smtClean="0"/>
              <a:t>Place a small sticky note on each insulin receptor to show that it is insulin resistant.</a:t>
            </a:r>
          </a:p>
          <a:p>
            <a:pPr marL="339725" indent="-339725">
              <a:buFont typeface="+mj-lt"/>
              <a:buAutoNum type="arabicPeriod"/>
            </a:pPr>
            <a:endParaRPr lang="en-US" sz="1200" i="1" dirty="0" smtClean="0"/>
          </a:p>
          <a:p>
            <a:pPr marL="339725" indent="-339725">
              <a:buFont typeface="+mj-lt"/>
              <a:buAutoNum type="arabicPeriod"/>
            </a:pPr>
            <a:r>
              <a:rPr lang="en-US" i="1" dirty="0" smtClean="0"/>
              <a:t>Pour about 15 round pasta pieces into the pan on the balance.</a:t>
            </a:r>
          </a:p>
          <a:p>
            <a:pPr marL="339725" lvl="1"/>
            <a:r>
              <a:rPr lang="en-US" dirty="0" smtClean="0"/>
              <a:t>What does this do to the blood </a:t>
            </a:r>
            <a:r>
              <a:rPr lang="en-US" dirty="0"/>
              <a:t>g</a:t>
            </a:r>
            <a:r>
              <a:rPr lang="en-US" dirty="0" smtClean="0"/>
              <a:t>lucose level? How does the </a:t>
            </a:r>
            <a:r>
              <a:rPr lang="en-US" dirty="0" smtClean="0">
                <a:solidFill>
                  <a:schemeClr val="accent1">
                    <a:lumMod val="75000"/>
                  </a:schemeClr>
                </a:solidFill>
              </a:rPr>
              <a:t>pancreas</a:t>
            </a:r>
            <a:r>
              <a:rPr lang="en-US" dirty="0" smtClean="0"/>
              <a:t> respond?   </a:t>
            </a:r>
          </a:p>
          <a:p>
            <a:pPr marL="339725" lvl="1"/>
            <a:endParaRPr lang="en-US" dirty="0" smtClean="0"/>
          </a:p>
          <a:p>
            <a:pPr marL="347663" lvl="1" indent="-347663">
              <a:buFont typeface="+mj-lt"/>
              <a:buAutoNum type="arabicPeriod" startAt="3"/>
            </a:pPr>
            <a:r>
              <a:rPr lang="en-US" i="1" dirty="0" smtClean="0"/>
              <a:t>Release </a:t>
            </a:r>
            <a:r>
              <a:rPr lang="en-US" i="1" dirty="0"/>
              <a:t>5 </a:t>
            </a:r>
            <a:r>
              <a:rPr lang="en-US" i="1" dirty="0">
                <a:solidFill>
                  <a:srgbClr val="F6960A"/>
                </a:solidFill>
              </a:rPr>
              <a:t>insulin</a:t>
            </a:r>
            <a:r>
              <a:rPr lang="en-US" i="1" dirty="0"/>
              <a:t> into the blood </a:t>
            </a:r>
            <a:r>
              <a:rPr lang="en-US" i="1" dirty="0" smtClean="0"/>
              <a:t>stream.</a:t>
            </a:r>
            <a:endParaRPr lang="en-US" i="1" dirty="0"/>
          </a:p>
          <a:p>
            <a:pPr marL="339725" indent="-339725"/>
            <a:endParaRPr lang="en-US" sz="1200" dirty="0"/>
          </a:p>
          <a:p>
            <a:endParaRPr lang="en-US" sz="1200" dirty="0"/>
          </a:p>
        </p:txBody>
      </p:sp>
    </p:spTree>
    <p:extLst>
      <p:ext uri="{BB962C8B-B14F-4D97-AF65-F5344CB8AC3E}">
        <p14:creationId xmlns:p14="http://schemas.microsoft.com/office/powerpoint/2010/main" val="3019555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794601" y="258921"/>
            <a:ext cx="5166519" cy="591026"/>
          </a:xfrm>
          <a:prstGeom prst="rect">
            <a:avLst/>
          </a:prstGeom>
          <a:noFill/>
        </p:spPr>
        <p:txBody>
          <a:bodyPr wrap="square" lIns="97630" tIns="48815" rIns="97630" bIns="48815" rtlCol="0">
            <a:spAutoFit/>
          </a:bodyPr>
          <a:lstStyle/>
          <a:p>
            <a:pPr algn="r"/>
            <a:r>
              <a:rPr lang="en-US" sz="3200" dirty="0" smtClean="0"/>
              <a:t>Glucose out of balance</a:t>
            </a:r>
            <a:endParaRPr lang="en-US" sz="3200" dirty="0"/>
          </a:p>
        </p:txBody>
      </p:sp>
      <p:cxnSp>
        <p:nvCxnSpPr>
          <p:cNvPr id="10" name="Straight Connector 9"/>
          <p:cNvCxnSpPr/>
          <p:nvPr/>
        </p:nvCxnSpPr>
        <p:spPr>
          <a:xfrm>
            <a:off x="3581241" y="125258"/>
            <a:ext cx="0" cy="881772"/>
          </a:xfrm>
          <a:prstGeom prst="line">
            <a:avLst/>
          </a:prstGeom>
          <a:ln w="28575">
            <a:solidFill>
              <a:srgbClr val="2B656C"/>
            </a:solidFill>
          </a:ln>
        </p:spPr>
        <p:style>
          <a:lnRef idx="1">
            <a:schemeClr val="accent2"/>
          </a:lnRef>
          <a:fillRef idx="0">
            <a:schemeClr val="accent2"/>
          </a:fillRef>
          <a:effectRef idx="0">
            <a:schemeClr val="accent2"/>
          </a:effectRef>
          <a:fontRef idx="minor">
            <a:schemeClr val="tx1"/>
          </a:fontRef>
        </p:style>
      </p:cxnSp>
      <p:sp>
        <p:nvSpPr>
          <p:cNvPr id="21" name="TextBox 20"/>
          <p:cNvSpPr txBox="1"/>
          <p:nvPr/>
        </p:nvSpPr>
        <p:spPr>
          <a:xfrm>
            <a:off x="671213" y="1411378"/>
            <a:ext cx="8398359" cy="5401479"/>
          </a:xfrm>
          <a:prstGeom prst="rect">
            <a:avLst/>
          </a:prstGeom>
          <a:noFill/>
        </p:spPr>
        <p:txBody>
          <a:bodyPr wrap="square" rtlCol="0">
            <a:spAutoFit/>
          </a:bodyPr>
          <a:lstStyle/>
          <a:p>
            <a:pPr marL="347663" indent="-347663">
              <a:buFont typeface="+mj-lt"/>
              <a:buAutoNum type="arabicPeriod" startAt="4"/>
            </a:pPr>
            <a:r>
              <a:rPr lang="en-US" dirty="0" smtClean="0"/>
              <a:t>The resistant insulin receptors cannot bind insulin at this concentration. Muscle, liver and fat do not take up glucose. </a:t>
            </a:r>
          </a:p>
          <a:p>
            <a:pPr marL="457200" indent="-457200">
              <a:buFont typeface="+mj-lt"/>
              <a:buAutoNum type="arabicPeriod" startAt="4"/>
            </a:pPr>
            <a:endParaRPr lang="en-US" sz="1200" dirty="0"/>
          </a:p>
          <a:p>
            <a:pPr marL="339725" indent="-339725">
              <a:buFont typeface="+mj-lt"/>
              <a:buAutoNum type="arabicPeriod" startAt="4"/>
            </a:pPr>
            <a:r>
              <a:rPr lang="en-US" dirty="0" smtClean="0"/>
              <a:t>The glucose levels are still high, so the pancreas releases more insulin.      </a:t>
            </a:r>
            <a:r>
              <a:rPr lang="en-US" i="1" dirty="0" smtClean="0"/>
              <a:t>Release 5 more </a:t>
            </a:r>
            <a:r>
              <a:rPr lang="en-US" i="1" dirty="0" smtClean="0">
                <a:solidFill>
                  <a:srgbClr val="F6960A"/>
                </a:solidFill>
              </a:rPr>
              <a:t>insulin</a:t>
            </a:r>
            <a:r>
              <a:rPr lang="en-US" i="1" dirty="0" smtClean="0"/>
              <a:t> into the blood stream.</a:t>
            </a:r>
          </a:p>
          <a:p>
            <a:pPr marL="339725" indent="-339725">
              <a:buFont typeface="+mj-lt"/>
              <a:buAutoNum type="arabicPeriod" startAt="4"/>
            </a:pPr>
            <a:endParaRPr lang="en-US" sz="1200" dirty="0"/>
          </a:p>
          <a:p>
            <a:pPr marL="339725" indent="-339725">
              <a:buFont typeface="+mj-lt"/>
              <a:buAutoNum type="arabicPeriod" startAt="4"/>
            </a:pPr>
            <a:r>
              <a:rPr lang="en-US" dirty="0" smtClean="0"/>
              <a:t>At this higher insulin level, some insulin receptors bind insulin.                            </a:t>
            </a:r>
            <a:r>
              <a:rPr lang="en-US" i="1" dirty="0" smtClean="0"/>
              <a:t>Put </a:t>
            </a:r>
            <a:r>
              <a:rPr lang="en-US" i="1" dirty="0" smtClean="0">
                <a:solidFill>
                  <a:srgbClr val="F6960A"/>
                </a:solidFill>
              </a:rPr>
              <a:t>insulin</a:t>
            </a:r>
            <a:r>
              <a:rPr lang="en-US" i="1" dirty="0" smtClean="0"/>
              <a:t> on some of the receptors.  </a:t>
            </a:r>
          </a:p>
          <a:p>
            <a:pPr marL="339725" indent="-339725">
              <a:buFont typeface="+mj-lt"/>
              <a:buAutoNum type="arabicPeriod" startAt="4"/>
            </a:pPr>
            <a:endParaRPr lang="en-US" sz="1200" i="1" dirty="0" smtClean="0"/>
          </a:p>
          <a:p>
            <a:pPr marL="339725" indent="-339725">
              <a:buFont typeface="+mj-lt"/>
              <a:buAutoNum type="arabicPeriod" startAt="4"/>
            </a:pPr>
            <a:r>
              <a:rPr lang="en-US" dirty="0" smtClean="0"/>
              <a:t>Liver, fat and muscle can take up some of the glucose in the blood.                    </a:t>
            </a:r>
            <a:r>
              <a:rPr lang="en-US" i="1" dirty="0" smtClean="0"/>
              <a:t>Put some of the blood glucose into these tissues.</a:t>
            </a:r>
          </a:p>
          <a:p>
            <a:pPr marL="339725" indent="-339725">
              <a:buFont typeface="+mj-lt"/>
              <a:buAutoNum type="arabicPeriod" startAt="4"/>
            </a:pPr>
            <a:endParaRPr lang="en-US" sz="1200" dirty="0"/>
          </a:p>
          <a:p>
            <a:pPr marL="339725" indent="-339725">
              <a:buFont typeface="+mj-lt"/>
              <a:buAutoNum type="arabicPeriod" startAt="4"/>
            </a:pPr>
            <a:r>
              <a:rPr lang="en-US" dirty="0" smtClean="0"/>
              <a:t>Blood glucose is still high, so the pancreas releases more insulin. </a:t>
            </a:r>
          </a:p>
          <a:p>
            <a:r>
              <a:rPr lang="en-US" dirty="0"/>
              <a:t> </a:t>
            </a:r>
            <a:r>
              <a:rPr lang="en-US" dirty="0" smtClean="0"/>
              <a:t>     </a:t>
            </a:r>
            <a:r>
              <a:rPr lang="en-US" i="1" dirty="0" smtClean="0"/>
              <a:t>Release 5 more</a:t>
            </a:r>
            <a:r>
              <a:rPr lang="en-US" i="1" dirty="0" smtClean="0">
                <a:solidFill>
                  <a:srgbClr val="F6960A"/>
                </a:solidFill>
              </a:rPr>
              <a:t> insulin </a:t>
            </a:r>
            <a:r>
              <a:rPr lang="en-US" i="1" dirty="0" smtClean="0"/>
              <a:t>in the blood stream.</a:t>
            </a:r>
          </a:p>
          <a:p>
            <a:pPr marL="457200" indent="-457200">
              <a:buFont typeface="+mj-lt"/>
              <a:buAutoNum type="arabicPeriod" startAt="3"/>
            </a:pPr>
            <a:endParaRPr lang="en-US" sz="1200" dirty="0" smtClean="0"/>
          </a:p>
          <a:p>
            <a:pPr marL="338138" indent="-338138">
              <a:buFont typeface="+mj-lt"/>
              <a:buAutoNum type="arabicPeriod" startAt="8"/>
            </a:pPr>
            <a:r>
              <a:rPr lang="en-US" dirty="0" smtClean="0"/>
              <a:t>More receptors bind insulin.</a:t>
            </a:r>
          </a:p>
          <a:p>
            <a:r>
              <a:rPr lang="en-US" dirty="0" smtClean="0"/>
              <a:t>      </a:t>
            </a:r>
            <a:r>
              <a:rPr lang="en-US" i="1" dirty="0" smtClean="0"/>
              <a:t>Put </a:t>
            </a:r>
            <a:r>
              <a:rPr lang="en-US" i="1" dirty="0" smtClean="0">
                <a:solidFill>
                  <a:srgbClr val="F6960A"/>
                </a:solidFill>
              </a:rPr>
              <a:t>insulin</a:t>
            </a:r>
            <a:r>
              <a:rPr lang="en-US" i="1" dirty="0" smtClean="0"/>
              <a:t> on all its receptors.</a:t>
            </a:r>
          </a:p>
          <a:p>
            <a:endParaRPr lang="en-US" sz="1200" i="1" dirty="0" smtClean="0"/>
          </a:p>
          <a:p>
            <a:pPr marL="338138" indent="-338138">
              <a:buFont typeface="+mj-lt"/>
              <a:buAutoNum type="arabicPeriod" startAt="9"/>
            </a:pPr>
            <a:r>
              <a:rPr lang="en-US" dirty="0" smtClean="0"/>
              <a:t>Liver, muscle and fat take up more glucose from the bloodstream.</a:t>
            </a:r>
          </a:p>
          <a:p>
            <a:r>
              <a:rPr lang="en-US" i="1" dirty="0" smtClean="0"/>
              <a:t>      Put more glucose in liver, muscle and fat.</a:t>
            </a:r>
            <a:endParaRPr lang="en-US" i="1" dirty="0"/>
          </a:p>
        </p:txBody>
      </p:sp>
      <p:sp>
        <p:nvSpPr>
          <p:cNvPr id="2" name="TextBox 1"/>
          <p:cNvSpPr txBox="1"/>
          <p:nvPr/>
        </p:nvSpPr>
        <p:spPr>
          <a:xfrm>
            <a:off x="671213" y="1043545"/>
            <a:ext cx="7853809" cy="384721"/>
          </a:xfrm>
          <a:prstGeom prst="rect">
            <a:avLst/>
          </a:prstGeom>
          <a:noFill/>
        </p:spPr>
        <p:txBody>
          <a:bodyPr wrap="square" rtlCol="0">
            <a:spAutoFit/>
          </a:bodyPr>
          <a:lstStyle/>
          <a:p>
            <a:r>
              <a:rPr lang="en-US" b="1" dirty="0" smtClean="0"/>
              <a:t>SCENARIO THREE</a:t>
            </a:r>
          </a:p>
        </p:txBody>
      </p:sp>
      <p:pic>
        <p:nvPicPr>
          <p:cNvPr id="9" name="Picture 2" descr="C:\Users\jcgriz\AppData\Local\Microsoft\Windows\Temporary Internet Files\Content.Outlook\ND2AF8RG\GSEO 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3204" y="202649"/>
            <a:ext cx="2911798" cy="70362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835" y="6727876"/>
            <a:ext cx="10082172" cy="159336"/>
          </a:xfrm>
          <a:prstGeom prst="rect">
            <a:avLst/>
          </a:prstGeom>
        </p:spPr>
      </p:pic>
    </p:spTree>
    <p:extLst>
      <p:ext uri="{BB962C8B-B14F-4D97-AF65-F5344CB8AC3E}">
        <p14:creationId xmlns:p14="http://schemas.microsoft.com/office/powerpoint/2010/main" val="184179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1">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1">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1">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1">
                                            <p:txEl>
                                              <p:pRg st="14" end="1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1">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794601" y="258921"/>
            <a:ext cx="5166519" cy="591026"/>
          </a:xfrm>
          <a:prstGeom prst="rect">
            <a:avLst/>
          </a:prstGeom>
          <a:noFill/>
        </p:spPr>
        <p:txBody>
          <a:bodyPr wrap="square" lIns="97630" tIns="48815" rIns="97630" bIns="48815" rtlCol="0">
            <a:spAutoFit/>
          </a:bodyPr>
          <a:lstStyle/>
          <a:p>
            <a:pPr algn="r"/>
            <a:r>
              <a:rPr lang="en-US" sz="3200" dirty="0" smtClean="0"/>
              <a:t>Glucose out of balance</a:t>
            </a:r>
            <a:endParaRPr lang="en-US" sz="3200" dirty="0"/>
          </a:p>
        </p:txBody>
      </p:sp>
      <p:cxnSp>
        <p:nvCxnSpPr>
          <p:cNvPr id="10" name="Straight Connector 9"/>
          <p:cNvCxnSpPr/>
          <p:nvPr/>
        </p:nvCxnSpPr>
        <p:spPr>
          <a:xfrm>
            <a:off x="3581241" y="125258"/>
            <a:ext cx="0" cy="881772"/>
          </a:xfrm>
          <a:prstGeom prst="line">
            <a:avLst/>
          </a:prstGeom>
          <a:ln w="28575">
            <a:solidFill>
              <a:srgbClr val="2B656C"/>
            </a:solidFill>
          </a:ln>
        </p:spPr>
        <p:style>
          <a:lnRef idx="1">
            <a:schemeClr val="accent2"/>
          </a:lnRef>
          <a:fillRef idx="0">
            <a:schemeClr val="accent2"/>
          </a:fillRef>
          <a:effectRef idx="0">
            <a:schemeClr val="accent2"/>
          </a:effectRef>
          <a:fontRef idx="minor">
            <a:schemeClr val="tx1"/>
          </a:fontRef>
        </p:style>
      </p:cxnSp>
      <p:sp>
        <p:nvSpPr>
          <p:cNvPr id="2" name="TextBox 1"/>
          <p:cNvSpPr txBox="1"/>
          <p:nvPr/>
        </p:nvSpPr>
        <p:spPr>
          <a:xfrm>
            <a:off x="671213" y="1043545"/>
            <a:ext cx="7853809" cy="3785652"/>
          </a:xfrm>
          <a:prstGeom prst="rect">
            <a:avLst/>
          </a:prstGeom>
          <a:noFill/>
        </p:spPr>
        <p:txBody>
          <a:bodyPr wrap="square" rtlCol="0">
            <a:spAutoFit/>
          </a:bodyPr>
          <a:lstStyle/>
          <a:p>
            <a:r>
              <a:rPr lang="en-US" b="1" dirty="0" smtClean="0"/>
              <a:t>What happened?</a:t>
            </a:r>
          </a:p>
          <a:p>
            <a:endParaRPr lang="en-US" sz="1200" b="1" dirty="0"/>
          </a:p>
          <a:p>
            <a:r>
              <a:rPr lang="en-US" b="1" i="1" dirty="0" smtClean="0"/>
              <a:t>Insulin resistance </a:t>
            </a:r>
            <a:r>
              <a:rPr lang="en-US" dirty="0" smtClean="0"/>
              <a:t>causes the pancreas to work hard all the time. Blood glucose levels are higher than normal after a meal </a:t>
            </a:r>
            <a:r>
              <a:rPr lang="en-US" i="1" dirty="0" smtClean="0"/>
              <a:t>and</a:t>
            </a:r>
            <a:r>
              <a:rPr lang="en-US" dirty="0" smtClean="0"/>
              <a:t> at a resting state. This stage is called pre-diabetes.</a:t>
            </a:r>
          </a:p>
          <a:p>
            <a:endParaRPr lang="en-US" dirty="0" smtClean="0"/>
          </a:p>
          <a:p>
            <a:r>
              <a:rPr lang="en-US" b="1" i="1" dirty="0"/>
              <a:t>Developing type 2 </a:t>
            </a:r>
            <a:r>
              <a:rPr lang="en-US" b="1" i="1" dirty="0" smtClean="0"/>
              <a:t>diabetes</a:t>
            </a:r>
            <a:endParaRPr lang="en-US" b="1" dirty="0"/>
          </a:p>
          <a:p>
            <a:r>
              <a:rPr lang="en-US" dirty="0" smtClean="0"/>
              <a:t>When the </a:t>
            </a:r>
            <a:r>
              <a:rPr lang="el-GR" dirty="0"/>
              <a:t>β</a:t>
            </a:r>
            <a:r>
              <a:rPr lang="en-US" dirty="0"/>
              <a:t> cells </a:t>
            </a:r>
            <a:r>
              <a:rPr lang="en-US" dirty="0" smtClean="0"/>
              <a:t>in the pancreas are working hard all the time, they eventually become damaged and can </a:t>
            </a:r>
            <a:r>
              <a:rPr lang="en-US" dirty="0"/>
              <a:t>only make a small </a:t>
            </a:r>
            <a:r>
              <a:rPr lang="en-US" dirty="0" smtClean="0"/>
              <a:t>amount, if any, </a:t>
            </a:r>
            <a:r>
              <a:rPr lang="en-US" dirty="0"/>
              <a:t>insulin. </a:t>
            </a:r>
            <a:r>
              <a:rPr lang="en-US" dirty="0" smtClean="0"/>
              <a:t>With low insulin levels, blood glucose levels are always high. At this point, a person is said to have type 2 diabetes.</a:t>
            </a:r>
          </a:p>
          <a:p>
            <a:endParaRPr lang="en-US" b="1" dirty="0"/>
          </a:p>
          <a:p>
            <a:endParaRPr lang="en-US" dirty="0"/>
          </a:p>
        </p:txBody>
      </p:sp>
      <p:pic>
        <p:nvPicPr>
          <p:cNvPr id="9" name="Picture 2" descr="C:\Users\jcgriz\AppData\Local\Microsoft\Windows\Temporary Internet Files\Content.Outlook\ND2AF8RG\GSEO 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3204" y="202649"/>
            <a:ext cx="2911798" cy="703622"/>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835" y="6635276"/>
            <a:ext cx="10082172" cy="159336"/>
          </a:xfrm>
          <a:prstGeom prst="rect">
            <a:avLst/>
          </a:prstGeom>
        </p:spPr>
      </p:pic>
      <p:pic>
        <p:nvPicPr>
          <p:cNvPr id="1026" name="Picture 2" descr="Figure 30.15. Insulin Secreti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2867" y="4293005"/>
            <a:ext cx="2247900" cy="216217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3581241" y="4445587"/>
            <a:ext cx="4796405" cy="2092881"/>
          </a:xfrm>
          <a:prstGeom prst="rect">
            <a:avLst/>
          </a:prstGeom>
          <a:noFill/>
        </p:spPr>
        <p:txBody>
          <a:bodyPr wrap="square" rtlCol="0">
            <a:spAutoFit/>
          </a:bodyPr>
          <a:lstStyle/>
          <a:p>
            <a:r>
              <a:rPr lang="en-US" dirty="0" smtClean="0"/>
              <a:t>This </a:t>
            </a:r>
            <a:r>
              <a:rPr lang="en-US" dirty="0"/>
              <a:t>electron micrograph shows the release of insulin from a pancreatic β cell. One secretory granule is on the verge of </a:t>
            </a:r>
            <a:r>
              <a:rPr lang="en-US" dirty="0" smtClean="0"/>
              <a:t>releasing </a:t>
            </a:r>
            <a:r>
              <a:rPr lang="en-US" dirty="0"/>
              <a:t>insulin into the extracellular space, and the other has already released the hormone. </a:t>
            </a:r>
            <a:endParaRPr lang="en-US" dirty="0" smtClean="0"/>
          </a:p>
          <a:p>
            <a:endParaRPr lang="en-US" sz="800" dirty="0" smtClean="0"/>
          </a:p>
          <a:p>
            <a:r>
              <a:rPr lang="en-US" sz="800" dirty="0" smtClean="0"/>
              <a:t>[</a:t>
            </a:r>
            <a:r>
              <a:rPr lang="en-US" sz="800" dirty="0"/>
              <a:t>Courtesy of Dr. </a:t>
            </a:r>
            <a:r>
              <a:rPr lang="en-US" sz="800" dirty="0" err="1"/>
              <a:t>Lelio</a:t>
            </a:r>
            <a:r>
              <a:rPr lang="en-US" sz="800" dirty="0"/>
              <a:t> </a:t>
            </a:r>
            <a:r>
              <a:rPr lang="en-US" sz="800" dirty="0" err="1"/>
              <a:t>Orci</a:t>
            </a:r>
            <a:r>
              <a:rPr lang="en-US" sz="800" dirty="0"/>
              <a:t>. L. </a:t>
            </a:r>
            <a:r>
              <a:rPr lang="en-US" sz="800" dirty="0" err="1"/>
              <a:t>Orci</a:t>
            </a:r>
            <a:r>
              <a:rPr lang="en-US" sz="800" dirty="0"/>
              <a:t>, J.-D. </a:t>
            </a:r>
            <a:r>
              <a:rPr lang="en-US" sz="800" dirty="0" err="1"/>
              <a:t>Vassalli</a:t>
            </a:r>
            <a:r>
              <a:rPr lang="en-US" sz="800" dirty="0"/>
              <a:t>, and </a:t>
            </a:r>
            <a:r>
              <a:rPr lang="en-US" sz="800" dirty="0">
                <a:hlinkClick r:id="rId5"/>
              </a:rPr>
              <a:t>A</a:t>
            </a:r>
            <a:r>
              <a:rPr lang="en-US" sz="800" dirty="0"/>
              <a:t>. </a:t>
            </a:r>
            <a:r>
              <a:rPr lang="en-US" sz="800" dirty="0" err="1"/>
              <a:t>Perrelet</a:t>
            </a:r>
            <a:r>
              <a:rPr lang="en-US" sz="800" dirty="0"/>
              <a:t>. </a:t>
            </a:r>
            <a:r>
              <a:rPr lang="en-US" sz="800" i="1" dirty="0"/>
              <a:t>Sci. Am.</a:t>
            </a:r>
            <a:r>
              <a:rPr lang="en-US" sz="800" dirty="0"/>
              <a:t> 259 (September 1988):85–94.]</a:t>
            </a:r>
          </a:p>
          <a:p>
            <a:endParaRPr lang="en-US" dirty="0"/>
          </a:p>
        </p:txBody>
      </p:sp>
    </p:spTree>
    <p:extLst>
      <p:ext uri="{BB962C8B-B14F-4D97-AF65-F5344CB8AC3E}">
        <p14:creationId xmlns:p14="http://schemas.microsoft.com/office/powerpoint/2010/main" val="1409327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fade">
                                      <p:cBhvr>
                                        <p:cTn id="7" dur="1000"/>
                                        <p:tgtEl>
                                          <p:spTgt spid="2">
                                            <p:txEl>
                                              <p:pRg st="4" end="4"/>
                                            </p:txEl>
                                          </p:spTgt>
                                        </p:tgtEl>
                                      </p:cBhvr>
                                    </p:animEffect>
                                    <p:anim calcmode="lin" valueType="num">
                                      <p:cBhvr>
                                        <p:cTn id="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4" end="4"/>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5" end="5"/>
                                            </p:txEl>
                                          </p:spTgt>
                                        </p:tgtEl>
                                        <p:attrNameLst>
                                          <p:attrName>style.visibility</p:attrName>
                                        </p:attrNameLst>
                                      </p:cBhvr>
                                      <p:to>
                                        <p:strVal val="visible"/>
                                      </p:to>
                                    </p:set>
                                    <p:animEffect transition="in" filter="fade">
                                      <p:cBhvr>
                                        <p:cTn id="12" dur="1000"/>
                                        <p:tgtEl>
                                          <p:spTgt spid="2">
                                            <p:txEl>
                                              <p:pRg st="5" end="5"/>
                                            </p:txEl>
                                          </p:spTgt>
                                        </p:tgtEl>
                                      </p:cBhvr>
                                    </p:animEffect>
                                    <p:anim calcmode="lin" valueType="num">
                                      <p:cBhvr>
                                        <p:cTn id="1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1026"/>
                                        </p:tgtEl>
                                        <p:attrNameLst>
                                          <p:attrName>style.visibility</p:attrName>
                                        </p:attrNameLst>
                                      </p:cBhvr>
                                      <p:to>
                                        <p:strVal val="visible"/>
                                      </p:to>
                                    </p:set>
                                    <p:animEffect transition="in" filter="fade">
                                      <p:cBhvr>
                                        <p:cTn id="19" dur="500"/>
                                        <p:tgtEl>
                                          <p:spTgt spid="102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794601" y="258921"/>
            <a:ext cx="5166519" cy="591026"/>
          </a:xfrm>
          <a:prstGeom prst="rect">
            <a:avLst/>
          </a:prstGeom>
          <a:noFill/>
        </p:spPr>
        <p:txBody>
          <a:bodyPr wrap="square" lIns="97630" tIns="48815" rIns="97630" bIns="48815" rtlCol="0">
            <a:spAutoFit/>
          </a:bodyPr>
          <a:lstStyle/>
          <a:p>
            <a:pPr algn="r"/>
            <a:r>
              <a:rPr lang="en-US" sz="3200" dirty="0" smtClean="0"/>
              <a:t>Glucose out of balance</a:t>
            </a:r>
            <a:endParaRPr lang="en-US" sz="3200" dirty="0"/>
          </a:p>
        </p:txBody>
      </p:sp>
      <p:cxnSp>
        <p:nvCxnSpPr>
          <p:cNvPr id="10" name="Straight Connector 9"/>
          <p:cNvCxnSpPr/>
          <p:nvPr/>
        </p:nvCxnSpPr>
        <p:spPr>
          <a:xfrm>
            <a:off x="3581241" y="125258"/>
            <a:ext cx="0" cy="881772"/>
          </a:xfrm>
          <a:prstGeom prst="line">
            <a:avLst/>
          </a:prstGeom>
          <a:ln w="28575">
            <a:solidFill>
              <a:srgbClr val="2B656C"/>
            </a:solidFill>
          </a:ln>
        </p:spPr>
        <p:style>
          <a:lnRef idx="1">
            <a:schemeClr val="accent2"/>
          </a:lnRef>
          <a:fillRef idx="0">
            <a:schemeClr val="accent2"/>
          </a:fillRef>
          <a:effectRef idx="0">
            <a:schemeClr val="accent2"/>
          </a:effectRef>
          <a:fontRef idx="minor">
            <a:schemeClr val="tx1"/>
          </a:fontRef>
        </p:style>
      </p:cxnSp>
      <p:pic>
        <p:nvPicPr>
          <p:cNvPr id="9" name="Picture 2" descr="C:\Users\jcgriz\AppData\Local\Microsoft\Windows\Temporary Internet Files\Content.Outlook\ND2AF8RG\GSEO 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3204" y="202649"/>
            <a:ext cx="2911798" cy="70362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181933">
            <a:off x="809066" y="1964450"/>
            <a:ext cx="2124920" cy="12316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pic>
      <p:sp>
        <p:nvSpPr>
          <p:cNvPr id="3" name="Arc 2"/>
          <p:cNvSpPr/>
          <p:nvPr/>
        </p:nvSpPr>
        <p:spPr>
          <a:xfrm rot="17817194">
            <a:off x="2050617" y="985620"/>
            <a:ext cx="2292263" cy="3152190"/>
          </a:xfrm>
          <a:prstGeom prst="arc">
            <a:avLst>
              <a:gd name="adj1" fmla="val 16200000"/>
              <a:gd name="adj2" fmla="val 21597321"/>
            </a:avLst>
          </a:prstGeom>
          <a:ln>
            <a:headEnd type="none" w="med" len="med"/>
            <a:tailEnd type="triangl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1" name="Arc 10"/>
          <p:cNvSpPr/>
          <p:nvPr/>
        </p:nvSpPr>
        <p:spPr>
          <a:xfrm rot="18312026">
            <a:off x="3125794" y="1406661"/>
            <a:ext cx="2314391" cy="3824419"/>
          </a:xfrm>
          <a:prstGeom prst="arc">
            <a:avLst>
              <a:gd name="adj1" fmla="val 16200000"/>
              <a:gd name="adj2" fmla="val 381914"/>
            </a:avLst>
          </a:prstGeom>
          <a:ln>
            <a:headEnd type="none" w="med" len="med"/>
            <a:tailEnd type="triangl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2" name="Arc 11"/>
          <p:cNvSpPr/>
          <p:nvPr/>
        </p:nvSpPr>
        <p:spPr>
          <a:xfrm rot="19785352">
            <a:off x="2435109" y="2408882"/>
            <a:ext cx="2292263" cy="2117374"/>
          </a:xfrm>
          <a:prstGeom prst="arc">
            <a:avLst>
              <a:gd name="adj1" fmla="val 16200000"/>
              <a:gd name="adj2" fmla="val 381914"/>
            </a:avLst>
          </a:prstGeom>
          <a:ln>
            <a:headEnd type="none" w="med" len="med"/>
            <a:tailEnd type="triangl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3" name="Arc 12"/>
          <p:cNvSpPr/>
          <p:nvPr/>
        </p:nvSpPr>
        <p:spPr>
          <a:xfrm rot="8135624">
            <a:off x="1750389" y="1091792"/>
            <a:ext cx="2292263" cy="2117374"/>
          </a:xfrm>
          <a:prstGeom prst="arc">
            <a:avLst>
              <a:gd name="adj1" fmla="val 16200000"/>
              <a:gd name="adj2" fmla="val 381914"/>
            </a:avLst>
          </a:prstGeom>
          <a:ln>
            <a:headEnd type="triangl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4" name="Arc 13"/>
          <p:cNvSpPr/>
          <p:nvPr/>
        </p:nvSpPr>
        <p:spPr>
          <a:xfrm rot="9268425">
            <a:off x="1348068" y="1644200"/>
            <a:ext cx="2292263" cy="2117374"/>
          </a:xfrm>
          <a:prstGeom prst="arc">
            <a:avLst>
              <a:gd name="adj1" fmla="val 16200000"/>
              <a:gd name="adj2" fmla="val 381914"/>
            </a:avLst>
          </a:prstGeom>
          <a:ln>
            <a:headEnd type="triangl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5" name="Flowchart: Data 14"/>
          <p:cNvSpPr/>
          <p:nvPr/>
        </p:nvSpPr>
        <p:spPr>
          <a:xfrm rot="16200000">
            <a:off x="4981200" y="2408076"/>
            <a:ext cx="689852" cy="165589"/>
          </a:xfrm>
          <a:prstGeom prst="flowChartInputOutput">
            <a:avLst/>
          </a:prstGeom>
          <a:solidFill>
            <a:srgbClr val="FBBF29"/>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17" name="Flowchart: Data 16"/>
          <p:cNvSpPr/>
          <p:nvPr/>
        </p:nvSpPr>
        <p:spPr>
          <a:xfrm rot="16200000">
            <a:off x="2887139" y="3670213"/>
            <a:ext cx="715725" cy="160321"/>
          </a:xfrm>
          <a:prstGeom prst="flowChartInputOutput">
            <a:avLst/>
          </a:prstGeom>
          <a:solidFill>
            <a:srgbClr val="FBBF29"/>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5" name="&quot;No&quot; Symbol 4"/>
          <p:cNvSpPr/>
          <p:nvPr/>
        </p:nvSpPr>
        <p:spPr>
          <a:xfrm>
            <a:off x="3677601" y="2601751"/>
            <a:ext cx="274320" cy="274320"/>
          </a:xfrm>
          <a:prstGeom prst="noSmoking">
            <a:avLst/>
          </a:prstGeom>
          <a:solidFill>
            <a:srgbClr val="FF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quot;No&quot; Symbol 17"/>
          <p:cNvSpPr/>
          <p:nvPr/>
        </p:nvSpPr>
        <p:spPr>
          <a:xfrm>
            <a:off x="3797564" y="1479692"/>
            <a:ext cx="274320" cy="274320"/>
          </a:xfrm>
          <a:prstGeom prst="noSmoking">
            <a:avLst/>
          </a:prstGeom>
          <a:solidFill>
            <a:srgbClr val="FF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quot;No&quot; Symbol 18"/>
          <p:cNvSpPr/>
          <p:nvPr/>
        </p:nvSpPr>
        <p:spPr>
          <a:xfrm>
            <a:off x="4533856" y="3044550"/>
            <a:ext cx="274320" cy="274320"/>
          </a:xfrm>
          <a:prstGeom prst="noSmoking">
            <a:avLst/>
          </a:prstGeom>
          <a:solidFill>
            <a:srgbClr val="FF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Multiply 6"/>
          <p:cNvSpPr/>
          <p:nvPr/>
        </p:nvSpPr>
        <p:spPr>
          <a:xfrm>
            <a:off x="1053484" y="2067312"/>
            <a:ext cx="365760" cy="369386"/>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Multiply 19"/>
          <p:cNvSpPr/>
          <p:nvPr/>
        </p:nvSpPr>
        <p:spPr>
          <a:xfrm>
            <a:off x="1562375" y="2172577"/>
            <a:ext cx="365760" cy="369386"/>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Multiply 20"/>
          <p:cNvSpPr/>
          <p:nvPr/>
        </p:nvSpPr>
        <p:spPr>
          <a:xfrm>
            <a:off x="989677" y="2492741"/>
            <a:ext cx="365760" cy="369386"/>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814140" y="4781875"/>
            <a:ext cx="7519635" cy="1261884"/>
          </a:xfrm>
          <a:prstGeom prst="rect">
            <a:avLst/>
          </a:prstGeom>
        </p:spPr>
        <p:txBody>
          <a:bodyPr wrap="square">
            <a:spAutoFit/>
          </a:bodyPr>
          <a:lstStyle/>
          <a:p>
            <a:r>
              <a:rPr lang="en-US" b="1" dirty="0" smtClean="0"/>
              <a:t>What </a:t>
            </a:r>
            <a:r>
              <a:rPr lang="en-US" b="1" dirty="0"/>
              <a:t>is </a:t>
            </a:r>
            <a:r>
              <a:rPr lang="en-US" b="1" dirty="0" smtClean="0"/>
              <a:t>one test for diabetes? Measure blood glucose levels.</a:t>
            </a:r>
            <a:endParaRPr lang="en-US" b="1" dirty="0"/>
          </a:p>
          <a:p>
            <a:r>
              <a:rPr lang="en-US" dirty="0"/>
              <a:t>After fasting for at least 12 hours, a person’s blood is drawn and tested for glucose. A healthy person would have a fasting blood glucose level of about 80-90 </a:t>
            </a:r>
            <a:r>
              <a:rPr lang="en-US" dirty="0" smtClean="0"/>
              <a:t>mg/</a:t>
            </a:r>
            <a:r>
              <a:rPr lang="en-US" dirty="0" err="1" smtClean="0"/>
              <a:t>dL</a:t>
            </a:r>
            <a:r>
              <a:rPr lang="en-US" dirty="0" smtClean="0"/>
              <a:t>.</a:t>
            </a:r>
            <a:endParaRPr lang="en-US" dirty="0"/>
          </a:p>
        </p:txBody>
      </p:sp>
      <p:sp>
        <p:nvSpPr>
          <p:cNvPr id="26" name="TextBox 25"/>
          <p:cNvSpPr txBox="1"/>
          <p:nvPr/>
        </p:nvSpPr>
        <p:spPr>
          <a:xfrm>
            <a:off x="5751138" y="1281525"/>
            <a:ext cx="3209981" cy="3016210"/>
          </a:xfrm>
          <a:prstGeom prst="rect">
            <a:avLst/>
          </a:prstGeom>
          <a:noFill/>
        </p:spPr>
        <p:txBody>
          <a:bodyPr wrap="square" rtlCol="0">
            <a:spAutoFit/>
          </a:bodyPr>
          <a:lstStyle/>
          <a:p>
            <a:r>
              <a:rPr lang="en-US" dirty="0" smtClean="0"/>
              <a:t>Higher levels of blood glucose can often be brought down with changes in diet</a:t>
            </a:r>
            <a:r>
              <a:rPr lang="en-US" dirty="0"/>
              <a:t> </a:t>
            </a:r>
            <a:r>
              <a:rPr lang="en-US" dirty="0" smtClean="0"/>
              <a:t>and exercise in the pre-diabetes stage.</a:t>
            </a:r>
          </a:p>
          <a:p>
            <a:endParaRPr lang="en-US" dirty="0"/>
          </a:p>
          <a:p>
            <a:r>
              <a:rPr lang="en-US" dirty="0" smtClean="0"/>
              <a:t>Once </a:t>
            </a:r>
            <a:r>
              <a:rPr lang="el-GR" dirty="0"/>
              <a:t>β</a:t>
            </a:r>
            <a:r>
              <a:rPr lang="en-US" dirty="0"/>
              <a:t> cells </a:t>
            </a:r>
            <a:r>
              <a:rPr lang="en-US" dirty="0" smtClean="0"/>
              <a:t>are damaged, however, diabetes becomes a life-long condition that will always require management.</a:t>
            </a:r>
            <a:endParaRPr lang="en-US" dirty="0"/>
          </a:p>
        </p:txBody>
      </p:sp>
      <p:pic>
        <p:nvPicPr>
          <p:cNvPr id="27" name="Picture 2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835" y="6635276"/>
            <a:ext cx="10082172" cy="159336"/>
          </a:xfrm>
          <a:prstGeom prst="rect">
            <a:avLst/>
          </a:prstGeom>
        </p:spPr>
      </p:pic>
    </p:spTree>
    <p:extLst>
      <p:ext uri="{BB962C8B-B14F-4D97-AF65-F5344CB8AC3E}">
        <p14:creationId xmlns:p14="http://schemas.microsoft.com/office/powerpoint/2010/main" val="1097223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p:cTn id="13" dur="1000" fill="hold"/>
                                        <p:tgtEl>
                                          <p:spTgt spid="15"/>
                                        </p:tgtEl>
                                        <p:attrNameLst>
                                          <p:attrName>ppt_w</p:attrName>
                                        </p:attrNameLst>
                                      </p:cBhvr>
                                      <p:tavLst>
                                        <p:tav tm="0">
                                          <p:val>
                                            <p:fltVal val="0"/>
                                          </p:val>
                                        </p:tav>
                                        <p:tav tm="100000">
                                          <p:val>
                                            <p:strVal val="#ppt_w"/>
                                          </p:val>
                                        </p:tav>
                                      </p:tavLst>
                                    </p:anim>
                                    <p:anim calcmode="lin" valueType="num">
                                      <p:cBhvr>
                                        <p:cTn id="14" dur="1000" fill="hold"/>
                                        <p:tgtEl>
                                          <p:spTgt spid="15"/>
                                        </p:tgtEl>
                                        <p:attrNameLst>
                                          <p:attrName>ppt_h</p:attrName>
                                        </p:attrNameLst>
                                      </p:cBhvr>
                                      <p:tavLst>
                                        <p:tav tm="0">
                                          <p:val>
                                            <p:fltVal val="0"/>
                                          </p:val>
                                        </p:tav>
                                        <p:tav tm="100000">
                                          <p:val>
                                            <p:strVal val="#ppt_h"/>
                                          </p:val>
                                        </p:tav>
                                      </p:tavLst>
                                    </p:anim>
                                    <p:anim calcmode="lin" valueType="num">
                                      <p:cBhvr>
                                        <p:cTn id="15" dur="1000" fill="hold"/>
                                        <p:tgtEl>
                                          <p:spTgt spid="15"/>
                                        </p:tgtEl>
                                        <p:attrNameLst>
                                          <p:attrName>style.rotation</p:attrName>
                                        </p:attrNameLst>
                                      </p:cBhvr>
                                      <p:tavLst>
                                        <p:tav tm="0">
                                          <p:val>
                                            <p:fltVal val="90"/>
                                          </p:val>
                                        </p:tav>
                                        <p:tav tm="100000">
                                          <p:val>
                                            <p:fltVal val="0"/>
                                          </p:val>
                                        </p:tav>
                                      </p:tavLst>
                                    </p:anim>
                                    <p:animEffect transition="in" filter="fade">
                                      <p:cBhvr>
                                        <p:cTn id="16" dur="1000"/>
                                        <p:tgtEl>
                                          <p:spTgt spid="15"/>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p:cTn id="21" dur="1000" fill="hold"/>
                                        <p:tgtEl>
                                          <p:spTgt spid="13"/>
                                        </p:tgtEl>
                                        <p:attrNameLst>
                                          <p:attrName>ppt_w</p:attrName>
                                        </p:attrNameLst>
                                      </p:cBhvr>
                                      <p:tavLst>
                                        <p:tav tm="0">
                                          <p:val>
                                            <p:fltVal val="0"/>
                                          </p:val>
                                        </p:tav>
                                        <p:tav tm="100000">
                                          <p:val>
                                            <p:strVal val="#ppt_w"/>
                                          </p:val>
                                        </p:tav>
                                      </p:tavLst>
                                    </p:anim>
                                    <p:anim calcmode="lin" valueType="num">
                                      <p:cBhvr>
                                        <p:cTn id="22" dur="1000" fill="hold"/>
                                        <p:tgtEl>
                                          <p:spTgt spid="13"/>
                                        </p:tgtEl>
                                        <p:attrNameLst>
                                          <p:attrName>ppt_h</p:attrName>
                                        </p:attrNameLst>
                                      </p:cBhvr>
                                      <p:tavLst>
                                        <p:tav tm="0">
                                          <p:val>
                                            <p:fltVal val="0"/>
                                          </p:val>
                                        </p:tav>
                                        <p:tav tm="100000">
                                          <p:val>
                                            <p:strVal val="#ppt_h"/>
                                          </p:val>
                                        </p:tav>
                                      </p:tavLst>
                                    </p:anim>
                                    <p:anim calcmode="lin" valueType="num">
                                      <p:cBhvr>
                                        <p:cTn id="23" dur="1000" fill="hold"/>
                                        <p:tgtEl>
                                          <p:spTgt spid="13"/>
                                        </p:tgtEl>
                                        <p:attrNameLst>
                                          <p:attrName>style.rotation</p:attrName>
                                        </p:attrNameLst>
                                      </p:cBhvr>
                                      <p:tavLst>
                                        <p:tav tm="0">
                                          <p:val>
                                            <p:fltVal val="90"/>
                                          </p:val>
                                        </p:tav>
                                        <p:tav tm="100000">
                                          <p:val>
                                            <p:fltVal val="0"/>
                                          </p:val>
                                        </p:tav>
                                      </p:tavLst>
                                    </p:anim>
                                    <p:animEffect transition="in" filter="fade">
                                      <p:cBhvr>
                                        <p:cTn id="24" dur="1000"/>
                                        <p:tgtEl>
                                          <p:spTgt spid="13"/>
                                        </p:tgtEl>
                                      </p:cBhvr>
                                    </p:animEffect>
                                  </p:childTnLst>
                                </p:cTn>
                              </p:par>
                              <p:par>
                                <p:cTn id="25" presetID="31" presetClass="entr" presetSubtype="0" fill="hold" grpId="0" nodeType="with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p:cTn id="27" dur="1000" fill="hold"/>
                                        <p:tgtEl>
                                          <p:spTgt spid="5"/>
                                        </p:tgtEl>
                                        <p:attrNameLst>
                                          <p:attrName>ppt_w</p:attrName>
                                        </p:attrNameLst>
                                      </p:cBhvr>
                                      <p:tavLst>
                                        <p:tav tm="0">
                                          <p:val>
                                            <p:fltVal val="0"/>
                                          </p:val>
                                        </p:tav>
                                        <p:tav tm="100000">
                                          <p:val>
                                            <p:strVal val="#ppt_w"/>
                                          </p:val>
                                        </p:tav>
                                      </p:tavLst>
                                    </p:anim>
                                    <p:anim calcmode="lin" valueType="num">
                                      <p:cBhvr>
                                        <p:cTn id="28" dur="1000" fill="hold"/>
                                        <p:tgtEl>
                                          <p:spTgt spid="5"/>
                                        </p:tgtEl>
                                        <p:attrNameLst>
                                          <p:attrName>ppt_h</p:attrName>
                                        </p:attrNameLst>
                                      </p:cBhvr>
                                      <p:tavLst>
                                        <p:tav tm="0">
                                          <p:val>
                                            <p:fltVal val="0"/>
                                          </p:val>
                                        </p:tav>
                                        <p:tav tm="100000">
                                          <p:val>
                                            <p:strVal val="#ppt_h"/>
                                          </p:val>
                                        </p:tav>
                                      </p:tavLst>
                                    </p:anim>
                                    <p:anim calcmode="lin" valueType="num">
                                      <p:cBhvr>
                                        <p:cTn id="29" dur="1000" fill="hold"/>
                                        <p:tgtEl>
                                          <p:spTgt spid="5"/>
                                        </p:tgtEl>
                                        <p:attrNameLst>
                                          <p:attrName>style.rotation</p:attrName>
                                        </p:attrNameLst>
                                      </p:cBhvr>
                                      <p:tavLst>
                                        <p:tav tm="0">
                                          <p:val>
                                            <p:fltVal val="90"/>
                                          </p:val>
                                        </p:tav>
                                        <p:tav tm="100000">
                                          <p:val>
                                            <p:fltVal val="0"/>
                                          </p:val>
                                        </p:tav>
                                      </p:tavLst>
                                    </p:anim>
                                    <p:animEffect transition="in" filter="fade">
                                      <p:cBhvr>
                                        <p:cTn id="30" dur="1000"/>
                                        <p:tgtEl>
                                          <p:spTgt spid="5"/>
                                        </p:tgtEl>
                                      </p:cBhvr>
                                    </p:animEffect>
                                  </p:childTnLst>
                                </p:cTn>
                              </p:par>
                              <p:par>
                                <p:cTn id="31" presetID="1" presetClass="entr" presetSubtype="0" fill="hold" nodeType="withEffect">
                                  <p:stCondLst>
                                    <p:cond delay="0"/>
                                  </p:stCondLst>
                                  <p:childTnLst>
                                    <p:set>
                                      <p:cBhvr>
                                        <p:cTn id="32" dur="1" fill="hold">
                                          <p:stCondLst>
                                            <p:cond delay="0"/>
                                          </p:stCondLst>
                                        </p:cTn>
                                        <p:tgtEl>
                                          <p:spTgt spid="26">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31" presetClass="entr" presetSubtype="0" fill="hold" grpId="0" nodeType="clickEffect">
                                  <p:stCondLst>
                                    <p:cond delay="0"/>
                                  </p:stCondLst>
                                  <p:childTnLst>
                                    <p:set>
                                      <p:cBhvr>
                                        <p:cTn id="41" dur="1" fill="hold">
                                          <p:stCondLst>
                                            <p:cond delay="0"/>
                                          </p:stCondLst>
                                        </p:cTn>
                                        <p:tgtEl>
                                          <p:spTgt spid="3"/>
                                        </p:tgtEl>
                                        <p:attrNameLst>
                                          <p:attrName>style.visibility</p:attrName>
                                        </p:attrNameLst>
                                      </p:cBhvr>
                                      <p:to>
                                        <p:strVal val="visible"/>
                                      </p:to>
                                    </p:set>
                                    <p:anim calcmode="lin" valueType="num">
                                      <p:cBhvr>
                                        <p:cTn id="42" dur="1000" fill="hold"/>
                                        <p:tgtEl>
                                          <p:spTgt spid="3"/>
                                        </p:tgtEl>
                                        <p:attrNameLst>
                                          <p:attrName>ppt_w</p:attrName>
                                        </p:attrNameLst>
                                      </p:cBhvr>
                                      <p:tavLst>
                                        <p:tav tm="0">
                                          <p:val>
                                            <p:fltVal val="0"/>
                                          </p:val>
                                        </p:tav>
                                        <p:tav tm="100000">
                                          <p:val>
                                            <p:strVal val="#ppt_w"/>
                                          </p:val>
                                        </p:tav>
                                      </p:tavLst>
                                    </p:anim>
                                    <p:anim calcmode="lin" valueType="num">
                                      <p:cBhvr>
                                        <p:cTn id="43" dur="1000" fill="hold"/>
                                        <p:tgtEl>
                                          <p:spTgt spid="3"/>
                                        </p:tgtEl>
                                        <p:attrNameLst>
                                          <p:attrName>ppt_h</p:attrName>
                                        </p:attrNameLst>
                                      </p:cBhvr>
                                      <p:tavLst>
                                        <p:tav tm="0">
                                          <p:val>
                                            <p:fltVal val="0"/>
                                          </p:val>
                                        </p:tav>
                                        <p:tav tm="100000">
                                          <p:val>
                                            <p:strVal val="#ppt_h"/>
                                          </p:val>
                                        </p:tav>
                                      </p:tavLst>
                                    </p:anim>
                                    <p:anim calcmode="lin" valueType="num">
                                      <p:cBhvr>
                                        <p:cTn id="44" dur="1000" fill="hold"/>
                                        <p:tgtEl>
                                          <p:spTgt spid="3"/>
                                        </p:tgtEl>
                                        <p:attrNameLst>
                                          <p:attrName>style.rotation</p:attrName>
                                        </p:attrNameLst>
                                      </p:cBhvr>
                                      <p:tavLst>
                                        <p:tav tm="0">
                                          <p:val>
                                            <p:fltVal val="90"/>
                                          </p:val>
                                        </p:tav>
                                        <p:tav tm="100000">
                                          <p:val>
                                            <p:fltVal val="0"/>
                                          </p:val>
                                        </p:tav>
                                      </p:tavLst>
                                    </p:anim>
                                    <p:animEffect transition="in" filter="fade">
                                      <p:cBhvr>
                                        <p:cTn id="45" dur="1000"/>
                                        <p:tgtEl>
                                          <p:spTgt spid="3"/>
                                        </p:tgtEl>
                                      </p:cBhvr>
                                    </p:animEffect>
                                  </p:childTnLst>
                                </p:cTn>
                              </p:par>
                              <p:par>
                                <p:cTn id="46" presetID="31" presetClass="entr" presetSubtype="0" fill="hold" grpId="0" nodeType="withEffect">
                                  <p:stCondLst>
                                    <p:cond delay="0"/>
                                  </p:stCondLst>
                                  <p:childTnLst>
                                    <p:set>
                                      <p:cBhvr>
                                        <p:cTn id="47" dur="1" fill="hold">
                                          <p:stCondLst>
                                            <p:cond delay="0"/>
                                          </p:stCondLst>
                                        </p:cTn>
                                        <p:tgtEl>
                                          <p:spTgt spid="18"/>
                                        </p:tgtEl>
                                        <p:attrNameLst>
                                          <p:attrName>style.visibility</p:attrName>
                                        </p:attrNameLst>
                                      </p:cBhvr>
                                      <p:to>
                                        <p:strVal val="visible"/>
                                      </p:to>
                                    </p:set>
                                    <p:anim calcmode="lin" valueType="num">
                                      <p:cBhvr>
                                        <p:cTn id="48" dur="1000" fill="hold"/>
                                        <p:tgtEl>
                                          <p:spTgt spid="18"/>
                                        </p:tgtEl>
                                        <p:attrNameLst>
                                          <p:attrName>ppt_w</p:attrName>
                                        </p:attrNameLst>
                                      </p:cBhvr>
                                      <p:tavLst>
                                        <p:tav tm="0">
                                          <p:val>
                                            <p:fltVal val="0"/>
                                          </p:val>
                                        </p:tav>
                                        <p:tav tm="100000">
                                          <p:val>
                                            <p:strVal val="#ppt_w"/>
                                          </p:val>
                                        </p:tav>
                                      </p:tavLst>
                                    </p:anim>
                                    <p:anim calcmode="lin" valueType="num">
                                      <p:cBhvr>
                                        <p:cTn id="49" dur="1000" fill="hold"/>
                                        <p:tgtEl>
                                          <p:spTgt spid="18"/>
                                        </p:tgtEl>
                                        <p:attrNameLst>
                                          <p:attrName>ppt_h</p:attrName>
                                        </p:attrNameLst>
                                      </p:cBhvr>
                                      <p:tavLst>
                                        <p:tav tm="0">
                                          <p:val>
                                            <p:fltVal val="0"/>
                                          </p:val>
                                        </p:tav>
                                        <p:tav tm="100000">
                                          <p:val>
                                            <p:strVal val="#ppt_h"/>
                                          </p:val>
                                        </p:tav>
                                      </p:tavLst>
                                    </p:anim>
                                    <p:anim calcmode="lin" valueType="num">
                                      <p:cBhvr>
                                        <p:cTn id="50" dur="1000" fill="hold"/>
                                        <p:tgtEl>
                                          <p:spTgt spid="18"/>
                                        </p:tgtEl>
                                        <p:attrNameLst>
                                          <p:attrName>style.rotation</p:attrName>
                                        </p:attrNameLst>
                                      </p:cBhvr>
                                      <p:tavLst>
                                        <p:tav tm="0">
                                          <p:val>
                                            <p:fltVal val="90"/>
                                          </p:val>
                                        </p:tav>
                                        <p:tav tm="100000">
                                          <p:val>
                                            <p:fltVal val="0"/>
                                          </p:val>
                                        </p:tav>
                                      </p:tavLst>
                                    </p:anim>
                                    <p:animEffect transition="in" filter="fade">
                                      <p:cBhvr>
                                        <p:cTn id="51" dur="1000"/>
                                        <p:tgtEl>
                                          <p:spTgt spid="18"/>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21"/>
                                        </p:tgtEl>
                                        <p:attrNameLst>
                                          <p:attrName>style.visibility</p:attrName>
                                        </p:attrNameLst>
                                      </p:cBhvr>
                                      <p:to>
                                        <p:strVal val="visible"/>
                                      </p:to>
                                    </p:set>
                                    <p:animEffect transition="in" filter="fade">
                                      <p:cBhvr>
                                        <p:cTn id="56" dur="500"/>
                                        <p:tgtEl>
                                          <p:spTgt spid="21"/>
                                        </p:tgtEl>
                                      </p:cBhvr>
                                    </p:animEffect>
                                  </p:childTnLst>
                                </p:cTn>
                              </p:par>
                              <p:par>
                                <p:cTn id="57" presetID="31" presetClass="entr" presetSubtype="0" fill="hold" grpId="0" nodeType="withEffect">
                                  <p:stCondLst>
                                    <p:cond delay="0"/>
                                  </p:stCondLst>
                                  <p:childTnLst>
                                    <p:set>
                                      <p:cBhvr>
                                        <p:cTn id="58" dur="1" fill="hold">
                                          <p:stCondLst>
                                            <p:cond delay="0"/>
                                          </p:stCondLst>
                                        </p:cTn>
                                        <p:tgtEl>
                                          <p:spTgt spid="14"/>
                                        </p:tgtEl>
                                        <p:attrNameLst>
                                          <p:attrName>style.visibility</p:attrName>
                                        </p:attrNameLst>
                                      </p:cBhvr>
                                      <p:to>
                                        <p:strVal val="visible"/>
                                      </p:to>
                                    </p:set>
                                    <p:anim calcmode="lin" valueType="num">
                                      <p:cBhvr>
                                        <p:cTn id="59" dur="1000" fill="hold"/>
                                        <p:tgtEl>
                                          <p:spTgt spid="14"/>
                                        </p:tgtEl>
                                        <p:attrNameLst>
                                          <p:attrName>ppt_w</p:attrName>
                                        </p:attrNameLst>
                                      </p:cBhvr>
                                      <p:tavLst>
                                        <p:tav tm="0">
                                          <p:val>
                                            <p:fltVal val="0"/>
                                          </p:val>
                                        </p:tav>
                                        <p:tav tm="100000">
                                          <p:val>
                                            <p:strVal val="#ppt_w"/>
                                          </p:val>
                                        </p:tav>
                                      </p:tavLst>
                                    </p:anim>
                                    <p:anim calcmode="lin" valueType="num">
                                      <p:cBhvr>
                                        <p:cTn id="60" dur="1000" fill="hold"/>
                                        <p:tgtEl>
                                          <p:spTgt spid="14"/>
                                        </p:tgtEl>
                                        <p:attrNameLst>
                                          <p:attrName>ppt_h</p:attrName>
                                        </p:attrNameLst>
                                      </p:cBhvr>
                                      <p:tavLst>
                                        <p:tav tm="0">
                                          <p:val>
                                            <p:fltVal val="0"/>
                                          </p:val>
                                        </p:tav>
                                        <p:tav tm="100000">
                                          <p:val>
                                            <p:strVal val="#ppt_h"/>
                                          </p:val>
                                        </p:tav>
                                      </p:tavLst>
                                    </p:anim>
                                    <p:anim calcmode="lin" valueType="num">
                                      <p:cBhvr>
                                        <p:cTn id="61" dur="1000" fill="hold"/>
                                        <p:tgtEl>
                                          <p:spTgt spid="14"/>
                                        </p:tgtEl>
                                        <p:attrNameLst>
                                          <p:attrName>style.rotation</p:attrName>
                                        </p:attrNameLst>
                                      </p:cBhvr>
                                      <p:tavLst>
                                        <p:tav tm="0">
                                          <p:val>
                                            <p:fltVal val="90"/>
                                          </p:val>
                                        </p:tav>
                                        <p:tav tm="100000">
                                          <p:val>
                                            <p:fltVal val="0"/>
                                          </p:val>
                                        </p:tav>
                                      </p:tavLst>
                                    </p:anim>
                                    <p:animEffect transition="in" filter="fade">
                                      <p:cBhvr>
                                        <p:cTn id="62" dur="1000"/>
                                        <p:tgtEl>
                                          <p:spTgt spid="14"/>
                                        </p:tgtEl>
                                      </p:cBhvr>
                                    </p:animEffect>
                                  </p:childTnLst>
                                </p:cTn>
                              </p:par>
                              <p:par>
                                <p:cTn id="63" presetID="31" presetClass="entr" presetSubtype="0" fill="hold" grpId="0" nodeType="withEffect">
                                  <p:stCondLst>
                                    <p:cond delay="0"/>
                                  </p:stCondLst>
                                  <p:childTnLst>
                                    <p:set>
                                      <p:cBhvr>
                                        <p:cTn id="64" dur="1" fill="hold">
                                          <p:stCondLst>
                                            <p:cond delay="0"/>
                                          </p:stCondLst>
                                        </p:cTn>
                                        <p:tgtEl>
                                          <p:spTgt spid="17"/>
                                        </p:tgtEl>
                                        <p:attrNameLst>
                                          <p:attrName>style.visibility</p:attrName>
                                        </p:attrNameLst>
                                      </p:cBhvr>
                                      <p:to>
                                        <p:strVal val="visible"/>
                                      </p:to>
                                    </p:set>
                                    <p:anim calcmode="lin" valueType="num">
                                      <p:cBhvr>
                                        <p:cTn id="65" dur="1000" fill="hold"/>
                                        <p:tgtEl>
                                          <p:spTgt spid="17"/>
                                        </p:tgtEl>
                                        <p:attrNameLst>
                                          <p:attrName>ppt_w</p:attrName>
                                        </p:attrNameLst>
                                      </p:cBhvr>
                                      <p:tavLst>
                                        <p:tav tm="0">
                                          <p:val>
                                            <p:fltVal val="0"/>
                                          </p:val>
                                        </p:tav>
                                        <p:tav tm="100000">
                                          <p:val>
                                            <p:strVal val="#ppt_w"/>
                                          </p:val>
                                        </p:tav>
                                      </p:tavLst>
                                    </p:anim>
                                    <p:anim calcmode="lin" valueType="num">
                                      <p:cBhvr>
                                        <p:cTn id="66" dur="1000" fill="hold"/>
                                        <p:tgtEl>
                                          <p:spTgt spid="17"/>
                                        </p:tgtEl>
                                        <p:attrNameLst>
                                          <p:attrName>ppt_h</p:attrName>
                                        </p:attrNameLst>
                                      </p:cBhvr>
                                      <p:tavLst>
                                        <p:tav tm="0">
                                          <p:val>
                                            <p:fltVal val="0"/>
                                          </p:val>
                                        </p:tav>
                                        <p:tav tm="100000">
                                          <p:val>
                                            <p:strVal val="#ppt_h"/>
                                          </p:val>
                                        </p:tav>
                                      </p:tavLst>
                                    </p:anim>
                                    <p:anim calcmode="lin" valueType="num">
                                      <p:cBhvr>
                                        <p:cTn id="67" dur="1000" fill="hold"/>
                                        <p:tgtEl>
                                          <p:spTgt spid="17"/>
                                        </p:tgtEl>
                                        <p:attrNameLst>
                                          <p:attrName>style.rotation</p:attrName>
                                        </p:attrNameLst>
                                      </p:cBhvr>
                                      <p:tavLst>
                                        <p:tav tm="0">
                                          <p:val>
                                            <p:fltVal val="90"/>
                                          </p:val>
                                        </p:tav>
                                        <p:tav tm="100000">
                                          <p:val>
                                            <p:fltVal val="0"/>
                                          </p:val>
                                        </p:tav>
                                      </p:tavLst>
                                    </p:anim>
                                    <p:animEffect transition="in" filter="fade">
                                      <p:cBhvr>
                                        <p:cTn id="68" dur="1000"/>
                                        <p:tgtEl>
                                          <p:spTgt spid="17"/>
                                        </p:tgtEl>
                                      </p:cBhvr>
                                    </p:animEffect>
                                  </p:childTnLst>
                                </p:cTn>
                              </p:par>
                            </p:childTnLst>
                          </p:cTn>
                        </p:par>
                        <p:par>
                          <p:cTn id="69" fill="hold">
                            <p:stCondLst>
                              <p:cond delay="1000"/>
                            </p:stCondLst>
                            <p:childTnLst>
                              <p:par>
                                <p:cTn id="70" presetID="1" presetClass="entr" presetSubtype="0" fill="hold" nodeType="afterEffect">
                                  <p:stCondLst>
                                    <p:cond delay="0"/>
                                  </p:stCondLst>
                                  <p:childTnLst>
                                    <p:set>
                                      <p:cBhvr>
                                        <p:cTn id="71" dur="1" fill="hold">
                                          <p:stCondLst>
                                            <p:cond delay="0"/>
                                          </p:stCondLst>
                                        </p:cTn>
                                        <p:tgtEl>
                                          <p:spTgt spid="26">
                                            <p:txEl>
                                              <p:pRg st="2" end="2"/>
                                            </p:txEl>
                                          </p:spTgt>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20"/>
                                        </p:tgtEl>
                                        <p:attrNameLst>
                                          <p:attrName>style.visibility</p:attrName>
                                        </p:attrNameLst>
                                      </p:cBhvr>
                                      <p:to>
                                        <p:strVal val="visible"/>
                                      </p:to>
                                    </p:set>
                                    <p:animEffect transition="in" filter="fade">
                                      <p:cBhvr>
                                        <p:cTn id="76" dur="500"/>
                                        <p:tgtEl>
                                          <p:spTgt spid="20"/>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19"/>
                                        </p:tgtEl>
                                        <p:attrNameLst>
                                          <p:attrName>style.visibility</p:attrName>
                                        </p:attrNameLst>
                                      </p:cBhvr>
                                      <p:to>
                                        <p:strVal val="visible"/>
                                      </p:to>
                                    </p:set>
                                    <p:animEffect transition="in" filter="fade">
                                      <p:cBhvr>
                                        <p:cTn id="81" dur="500"/>
                                        <p:tgtEl>
                                          <p:spTgt spid="19"/>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12"/>
                                        </p:tgtEl>
                                        <p:attrNameLst>
                                          <p:attrName>style.visibility</p:attrName>
                                        </p:attrNameLst>
                                      </p:cBhvr>
                                      <p:to>
                                        <p:strVal val="visible"/>
                                      </p:to>
                                    </p:set>
                                    <p:animEffect transition="in" filter="fade">
                                      <p:cBhvr>
                                        <p:cTn id="84" dur="500"/>
                                        <p:tgtEl>
                                          <p:spTgt spid="12"/>
                                        </p:tgtEl>
                                      </p:cBhvr>
                                    </p:animEffect>
                                  </p:childTnLst>
                                </p:cTn>
                              </p:par>
                            </p:childTnLst>
                          </p:cTn>
                        </p:par>
                      </p:childTnLst>
                    </p:cTn>
                  </p:par>
                  <p:par>
                    <p:cTn id="85" fill="hold">
                      <p:stCondLst>
                        <p:cond delay="indefinite"/>
                      </p:stCondLst>
                      <p:childTnLst>
                        <p:par>
                          <p:cTn id="86" fill="hold">
                            <p:stCondLst>
                              <p:cond delay="0"/>
                            </p:stCondLst>
                            <p:childTnLst>
                              <p:par>
                                <p:cTn id="87" presetID="10" presetClass="entr" presetSubtype="0" fill="hold" nodeType="clickEffect">
                                  <p:stCondLst>
                                    <p:cond delay="0"/>
                                  </p:stCondLst>
                                  <p:childTnLst>
                                    <p:set>
                                      <p:cBhvr>
                                        <p:cTn id="88" dur="1" fill="hold">
                                          <p:stCondLst>
                                            <p:cond delay="0"/>
                                          </p:stCondLst>
                                        </p:cTn>
                                        <p:tgtEl>
                                          <p:spTgt spid="4">
                                            <p:txEl>
                                              <p:pRg st="0" end="0"/>
                                            </p:txEl>
                                          </p:spTgt>
                                        </p:tgtEl>
                                        <p:attrNameLst>
                                          <p:attrName>style.visibility</p:attrName>
                                        </p:attrNameLst>
                                      </p:cBhvr>
                                      <p:to>
                                        <p:strVal val="visible"/>
                                      </p:to>
                                    </p:set>
                                    <p:animEffect transition="in" filter="fade">
                                      <p:cBhvr>
                                        <p:cTn id="89" dur="500"/>
                                        <p:tgtEl>
                                          <p:spTgt spid="4">
                                            <p:txEl>
                                              <p:pRg st="0" end="0"/>
                                            </p:txEl>
                                          </p:spTgt>
                                        </p:tgtEl>
                                      </p:cBhvr>
                                    </p:animEffect>
                                  </p:childTnLst>
                                </p:cTn>
                              </p:par>
                              <p:par>
                                <p:cTn id="90" presetID="10" presetClass="entr" presetSubtype="0" fill="hold" nodeType="withEffect">
                                  <p:stCondLst>
                                    <p:cond delay="0"/>
                                  </p:stCondLst>
                                  <p:childTnLst>
                                    <p:set>
                                      <p:cBhvr>
                                        <p:cTn id="91" dur="1" fill="hold">
                                          <p:stCondLst>
                                            <p:cond delay="0"/>
                                          </p:stCondLst>
                                        </p:cTn>
                                        <p:tgtEl>
                                          <p:spTgt spid="4">
                                            <p:txEl>
                                              <p:pRg st="1" end="1"/>
                                            </p:txEl>
                                          </p:spTgt>
                                        </p:tgtEl>
                                        <p:attrNameLst>
                                          <p:attrName>style.visibility</p:attrName>
                                        </p:attrNameLst>
                                      </p:cBhvr>
                                      <p:to>
                                        <p:strVal val="visible"/>
                                      </p:to>
                                    </p:set>
                                    <p:animEffect transition="in" filter="fade">
                                      <p:cBhvr>
                                        <p:cTn id="9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1" grpId="0" animBg="1"/>
      <p:bldP spid="12" grpId="0" animBg="1"/>
      <p:bldP spid="13" grpId="0" animBg="1"/>
      <p:bldP spid="14" grpId="0" animBg="1"/>
      <p:bldP spid="15" grpId="0" animBg="1"/>
      <p:bldP spid="17" grpId="0" animBg="1"/>
      <p:bldP spid="5" grpId="0" animBg="1"/>
      <p:bldP spid="18" grpId="0" animBg="1"/>
      <p:bldP spid="19" grpId="0" animBg="1"/>
      <p:bldP spid="7" grpId="0" animBg="1"/>
      <p:bldP spid="20" grpId="0" animBg="1"/>
      <p:bldP spid="2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794601" y="258921"/>
            <a:ext cx="5166519" cy="591026"/>
          </a:xfrm>
          <a:prstGeom prst="rect">
            <a:avLst/>
          </a:prstGeom>
          <a:noFill/>
        </p:spPr>
        <p:txBody>
          <a:bodyPr wrap="square" lIns="97630" tIns="48815" rIns="97630" bIns="48815" rtlCol="0">
            <a:spAutoFit/>
          </a:bodyPr>
          <a:lstStyle/>
          <a:p>
            <a:pPr algn="r"/>
            <a:r>
              <a:rPr lang="en-US" sz="3200" dirty="0" smtClean="0"/>
              <a:t>Glucose out of balance</a:t>
            </a:r>
            <a:endParaRPr lang="en-US" sz="3200" dirty="0"/>
          </a:p>
        </p:txBody>
      </p:sp>
      <p:cxnSp>
        <p:nvCxnSpPr>
          <p:cNvPr id="10" name="Straight Connector 9"/>
          <p:cNvCxnSpPr/>
          <p:nvPr/>
        </p:nvCxnSpPr>
        <p:spPr>
          <a:xfrm>
            <a:off x="3581241" y="125258"/>
            <a:ext cx="0" cy="881772"/>
          </a:xfrm>
          <a:prstGeom prst="line">
            <a:avLst/>
          </a:prstGeom>
          <a:ln w="28575">
            <a:solidFill>
              <a:srgbClr val="2B656C"/>
            </a:solidFill>
          </a:ln>
        </p:spPr>
        <p:style>
          <a:lnRef idx="1">
            <a:schemeClr val="accent2"/>
          </a:lnRef>
          <a:fillRef idx="0">
            <a:schemeClr val="accent2"/>
          </a:fillRef>
          <a:effectRef idx="0">
            <a:schemeClr val="accent2"/>
          </a:effectRef>
          <a:fontRef idx="minor">
            <a:schemeClr val="tx1"/>
          </a:fontRef>
        </p:style>
      </p:cxnSp>
      <p:pic>
        <p:nvPicPr>
          <p:cNvPr id="9" name="Picture 2" descr="C:\Users\jcgriz\AppData\Local\Microsoft\Windows\Temporary Internet Files\Content.Outlook\ND2AF8RG\GSEO 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3204" y="202649"/>
            <a:ext cx="2911798" cy="70362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835" y="6629400"/>
            <a:ext cx="10082172" cy="159336"/>
          </a:xfrm>
          <a:prstGeom prst="rect">
            <a:avLst/>
          </a:prstGeom>
        </p:spPr>
      </p:pic>
      <p:grpSp>
        <p:nvGrpSpPr>
          <p:cNvPr id="13" name="Group 12"/>
          <p:cNvGrpSpPr/>
          <p:nvPr/>
        </p:nvGrpSpPr>
        <p:grpSpPr>
          <a:xfrm>
            <a:off x="795185" y="2123351"/>
            <a:ext cx="7000404" cy="4348966"/>
            <a:chOff x="781118" y="2355849"/>
            <a:chExt cx="7000404" cy="4348966"/>
          </a:xfrm>
        </p:grpSpPr>
        <p:grpSp>
          <p:nvGrpSpPr>
            <p:cNvPr id="14" name="Group 13"/>
            <p:cNvGrpSpPr/>
            <p:nvPr/>
          </p:nvGrpSpPr>
          <p:grpSpPr>
            <a:xfrm>
              <a:off x="781118" y="2611885"/>
              <a:ext cx="6668581" cy="4092930"/>
              <a:chOff x="1551197" y="1815859"/>
              <a:chExt cx="6668581" cy="4092930"/>
            </a:xfrm>
          </p:grpSpPr>
          <p:cxnSp>
            <p:nvCxnSpPr>
              <p:cNvPr id="21" name="Straight Connector 20"/>
              <p:cNvCxnSpPr/>
              <p:nvPr/>
            </p:nvCxnSpPr>
            <p:spPr>
              <a:xfrm flipH="1">
                <a:off x="2601616" y="1855251"/>
                <a:ext cx="2" cy="3265389"/>
              </a:xfrm>
              <a:prstGeom prst="line">
                <a:avLst/>
              </a:prstGeom>
            </p:spPr>
            <p:style>
              <a:lnRef idx="1">
                <a:schemeClr val="dk1"/>
              </a:lnRef>
              <a:fillRef idx="0">
                <a:schemeClr val="dk1"/>
              </a:fillRef>
              <a:effectRef idx="0">
                <a:schemeClr val="dk1"/>
              </a:effectRef>
              <a:fontRef idx="minor">
                <a:schemeClr val="tx1"/>
              </a:fontRef>
            </p:style>
          </p:cxnSp>
          <p:cxnSp>
            <p:nvCxnSpPr>
              <p:cNvPr id="22" name="Straight Connector 21"/>
              <p:cNvCxnSpPr/>
              <p:nvPr/>
            </p:nvCxnSpPr>
            <p:spPr>
              <a:xfrm flipH="1">
                <a:off x="2601618" y="5113872"/>
                <a:ext cx="5618160" cy="1"/>
              </a:xfrm>
              <a:prstGeom prst="line">
                <a:avLst/>
              </a:prstGeom>
            </p:spPr>
            <p:style>
              <a:lnRef idx="1">
                <a:schemeClr val="dk1"/>
              </a:lnRef>
              <a:fillRef idx="0">
                <a:schemeClr val="dk1"/>
              </a:fillRef>
              <a:effectRef idx="0">
                <a:schemeClr val="dk1"/>
              </a:effectRef>
              <a:fontRef idx="minor">
                <a:schemeClr val="tx1"/>
              </a:fontRef>
            </p:style>
          </p:cxnSp>
          <p:sp>
            <p:nvSpPr>
              <p:cNvPr id="23" name="TextBox 22"/>
              <p:cNvSpPr txBox="1"/>
              <p:nvPr/>
            </p:nvSpPr>
            <p:spPr>
              <a:xfrm>
                <a:off x="4351320" y="5524068"/>
                <a:ext cx="1860575" cy="384721"/>
              </a:xfrm>
              <a:prstGeom prst="rect">
                <a:avLst/>
              </a:prstGeom>
              <a:noFill/>
            </p:spPr>
            <p:txBody>
              <a:bodyPr wrap="square" rtlCol="0">
                <a:spAutoFit/>
              </a:bodyPr>
              <a:lstStyle/>
              <a:p>
                <a:r>
                  <a:rPr lang="en-US" dirty="0" smtClean="0"/>
                  <a:t>Time in minutes</a:t>
                </a:r>
                <a:endParaRPr lang="en-US" dirty="0"/>
              </a:p>
            </p:txBody>
          </p:sp>
          <p:sp>
            <p:nvSpPr>
              <p:cNvPr id="24" name="TextBox 23"/>
              <p:cNvSpPr txBox="1"/>
              <p:nvPr/>
            </p:nvSpPr>
            <p:spPr>
              <a:xfrm>
                <a:off x="1551197" y="1815859"/>
                <a:ext cx="477054" cy="2954215"/>
              </a:xfrm>
              <a:prstGeom prst="rect">
                <a:avLst/>
              </a:prstGeom>
              <a:noFill/>
            </p:spPr>
            <p:txBody>
              <a:bodyPr vert="vert270" wrap="square" rtlCol="0">
                <a:spAutoFit/>
              </a:bodyPr>
              <a:lstStyle/>
              <a:p>
                <a:r>
                  <a:rPr lang="en-US" dirty="0" smtClean="0"/>
                  <a:t>Blood glucose levels, mg/</a:t>
                </a:r>
                <a:r>
                  <a:rPr lang="en-US" dirty="0" err="1" smtClean="0"/>
                  <a:t>dL</a:t>
                </a:r>
                <a:endParaRPr lang="en-US" dirty="0"/>
              </a:p>
            </p:txBody>
          </p:sp>
          <p:sp>
            <p:nvSpPr>
              <p:cNvPr id="25" name="TextBox 24"/>
              <p:cNvSpPr txBox="1"/>
              <p:nvPr/>
            </p:nvSpPr>
            <p:spPr>
              <a:xfrm>
                <a:off x="2583905" y="5139347"/>
                <a:ext cx="548640" cy="384721"/>
              </a:xfrm>
              <a:prstGeom prst="rect">
                <a:avLst/>
              </a:prstGeom>
              <a:noFill/>
            </p:spPr>
            <p:txBody>
              <a:bodyPr wrap="square" rtlCol="0">
                <a:spAutoFit/>
              </a:bodyPr>
              <a:lstStyle/>
              <a:p>
                <a:r>
                  <a:rPr lang="en-US" dirty="0" smtClean="0"/>
                  <a:t>0</a:t>
                </a:r>
                <a:endParaRPr lang="en-US" dirty="0"/>
              </a:p>
            </p:txBody>
          </p:sp>
          <p:sp>
            <p:nvSpPr>
              <p:cNvPr id="26" name="TextBox 25"/>
              <p:cNvSpPr txBox="1"/>
              <p:nvPr/>
            </p:nvSpPr>
            <p:spPr>
              <a:xfrm>
                <a:off x="3320534" y="5115796"/>
                <a:ext cx="548640" cy="384721"/>
              </a:xfrm>
              <a:prstGeom prst="rect">
                <a:avLst/>
              </a:prstGeom>
              <a:noFill/>
            </p:spPr>
            <p:txBody>
              <a:bodyPr wrap="square" rtlCol="0">
                <a:spAutoFit/>
              </a:bodyPr>
              <a:lstStyle/>
              <a:p>
                <a:r>
                  <a:rPr lang="en-US" dirty="0" smtClean="0"/>
                  <a:t>10</a:t>
                </a:r>
                <a:endParaRPr lang="en-US" dirty="0"/>
              </a:p>
            </p:txBody>
          </p:sp>
          <p:sp>
            <p:nvSpPr>
              <p:cNvPr id="27" name="TextBox 26"/>
              <p:cNvSpPr txBox="1"/>
              <p:nvPr/>
            </p:nvSpPr>
            <p:spPr>
              <a:xfrm>
                <a:off x="4217062" y="5110164"/>
                <a:ext cx="663645" cy="384721"/>
              </a:xfrm>
              <a:prstGeom prst="rect">
                <a:avLst/>
              </a:prstGeom>
              <a:noFill/>
            </p:spPr>
            <p:txBody>
              <a:bodyPr wrap="square" rtlCol="0">
                <a:spAutoFit/>
              </a:bodyPr>
              <a:lstStyle/>
              <a:p>
                <a:r>
                  <a:rPr lang="en-US" dirty="0"/>
                  <a:t> </a:t>
                </a:r>
                <a:r>
                  <a:rPr lang="en-US" dirty="0" smtClean="0"/>
                  <a:t>20</a:t>
                </a:r>
                <a:endParaRPr lang="en-US" dirty="0"/>
              </a:p>
            </p:txBody>
          </p:sp>
          <p:sp>
            <p:nvSpPr>
              <p:cNvPr id="28" name="TextBox 27"/>
              <p:cNvSpPr txBox="1"/>
              <p:nvPr/>
            </p:nvSpPr>
            <p:spPr>
              <a:xfrm>
                <a:off x="5148682" y="5111210"/>
                <a:ext cx="663645" cy="384721"/>
              </a:xfrm>
              <a:prstGeom prst="rect">
                <a:avLst/>
              </a:prstGeom>
              <a:noFill/>
            </p:spPr>
            <p:txBody>
              <a:bodyPr wrap="square" rtlCol="0">
                <a:spAutoFit/>
              </a:bodyPr>
              <a:lstStyle/>
              <a:p>
                <a:r>
                  <a:rPr lang="en-US" dirty="0" smtClean="0"/>
                  <a:t>30</a:t>
                </a:r>
                <a:endParaRPr lang="en-US" dirty="0"/>
              </a:p>
            </p:txBody>
          </p:sp>
          <p:sp>
            <p:nvSpPr>
              <p:cNvPr id="29" name="TextBox 28"/>
              <p:cNvSpPr txBox="1"/>
              <p:nvPr/>
            </p:nvSpPr>
            <p:spPr>
              <a:xfrm>
                <a:off x="6061551" y="5113873"/>
                <a:ext cx="663645" cy="384721"/>
              </a:xfrm>
              <a:prstGeom prst="rect">
                <a:avLst/>
              </a:prstGeom>
              <a:noFill/>
            </p:spPr>
            <p:txBody>
              <a:bodyPr wrap="square" rtlCol="0">
                <a:spAutoFit/>
              </a:bodyPr>
              <a:lstStyle/>
              <a:p>
                <a:r>
                  <a:rPr lang="en-US" dirty="0" smtClean="0"/>
                  <a:t>40</a:t>
                </a:r>
                <a:endParaRPr lang="en-US" dirty="0"/>
              </a:p>
            </p:txBody>
          </p:sp>
          <p:sp>
            <p:nvSpPr>
              <p:cNvPr id="30" name="TextBox 29"/>
              <p:cNvSpPr txBox="1"/>
              <p:nvPr/>
            </p:nvSpPr>
            <p:spPr>
              <a:xfrm>
                <a:off x="2028251" y="3807329"/>
                <a:ext cx="477054" cy="677108"/>
              </a:xfrm>
              <a:prstGeom prst="rect">
                <a:avLst/>
              </a:prstGeom>
              <a:noFill/>
            </p:spPr>
            <p:txBody>
              <a:bodyPr vert="vert270" wrap="square" rtlCol="0">
                <a:spAutoFit/>
              </a:bodyPr>
              <a:lstStyle/>
              <a:p>
                <a:r>
                  <a:rPr lang="en-US" dirty="0" smtClean="0"/>
                  <a:t>80</a:t>
                </a:r>
                <a:endParaRPr lang="en-US" dirty="0"/>
              </a:p>
            </p:txBody>
          </p:sp>
        </p:grpSp>
        <p:sp>
          <p:nvSpPr>
            <p:cNvPr id="15" name="TextBox 14"/>
            <p:cNvSpPr txBox="1"/>
            <p:nvPr/>
          </p:nvSpPr>
          <p:spPr>
            <a:xfrm>
              <a:off x="6184555" y="5895830"/>
              <a:ext cx="663645" cy="384721"/>
            </a:xfrm>
            <a:prstGeom prst="rect">
              <a:avLst/>
            </a:prstGeom>
            <a:noFill/>
          </p:spPr>
          <p:txBody>
            <a:bodyPr wrap="square" rtlCol="0">
              <a:spAutoFit/>
            </a:bodyPr>
            <a:lstStyle/>
            <a:p>
              <a:r>
                <a:rPr lang="en-US" dirty="0"/>
                <a:t>5</a:t>
              </a:r>
              <a:r>
                <a:rPr lang="en-US" dirty="0" smtClean="0"/>
                <a:t>0</a:t>
              </a:r>
              <a:endParaRPr lang="en-US" dirty="0"/>
            </a:p>
          </p:txBody>
        </p:sp>
        <p:sp>
          <p:nvSpPr>
            <p:cNvPr id="16" name="TextBox 15"/>
            <p:cNvSpPr txBox="1"/>
            <p:nvPr/>
          </p:nvSpPr>
          <p:spPr>
            <a:xfrm>
              <a:off x="7117877" y="5902598"/>
              <a:ext cx="663645" cy="384721"/>
            </a:xfrm>
            <a:prstGeom prst="rect">
              <a:avLst/>
            </a:prstGeom>
            <a:noFill/>
          </p:spPr>
          <p:txBody>
            <a:bodyPr wrap="square" rtlCol="0">
              <a:spAutoFit/>
            </a:bodyPr>
            <a:lstStyle/>
            <a:p>
              <a:r>
                <a:rPr lang="en-US" dirty="0"/>
                <a:t>6</a:t>
              </a:r>
              <a:r>
                <a:rPr lang="en-US" dirty="0" smtClean="0"/>
                <a:t>0</a:t>
              </a:r>
              <a:endParaRPr lang="en-US" dirty="0"/>
            </a:p>
          </p:txBody>
        </p:sp>
        <p:sp>
          <p:nvSpPr>
            <p:cNvPr id="17" name="TextBox 16"/>
            <p:cNvSpPr txBox="1"/>
            <p:nvPr/>
          </p:nvSpPr>
          <p:spPr>
            <a:xfrm>
              <a:off x="1263072" y="3896809"/>
              <a:ext cx="477054" cy="677108"/>
            </a:xfrm>
            <a:prstGeom prst="rect">
              <a:avLst/>
            </a:prstGeom>
            <a:noFill/>
          </p:spPr>
          <p:txBody>
            <a:bodyPr vert="vert270" wrap="square" rtlCol="0">
              <a:spAutoFit/>
            </a:bodyPr>
            <a:lstStyle/>
            <a:p>
              <a:r>
                <a:rPr lang="en-US" dirty="0" smtClean="0"/>
                <a:t>160</a:t>
              </a:r>
              <a:endParaRPr lang="en-US" dirty="0"/>
            </a:p>
          </p:txBody>
        </p:sp>
        <p:sp>
          <p:nvSpPr>
            <p:cNvPr id="18" name="TextBox 17"/>
            <p:cNvSpPr txBox="1"/>
            <p:nvPr/>
          </p:nvSpPr>
          <p:spPr>
            <a:xfrm>
              <a:off x="1283864" y="3145292"/>
              <a:ext cx="477054" cy="677108"/>
            </a:xfrm>
            <a:prstGeom prst="rect">
              <a:avLst/>
            </a:prstGeom>
            <a:noFill/>
          </p:spPr>
          <p:txBody>
            <a:bodyPr vert="vert270" wrap="square" rtlCol="0">
              <a:spAutoFit/>
            </a:bodyPr>
            <a:lstStyle/>
            <a:p>
              <a:r>
                <a:rPr lang="en-US" dirty="0" smtClean="0"/>
                <a:t>240</a:t>
              </a:r>
              <a:endParaRPr lang="en-US" dirty="0"/>
            </a:p>
          </p:txBody>
        </p:sp>
        <p:sp>
          <p:nvSpPr>
            <p:cNvPr id="19" name="TextBox 18"/>
            <p:cNvSpPr txBox="1"/>
            <p:nvPr/>
          </p:nvSpPr>
          <p:spPr>
            <a:xfrm>
              <a:off x="1305421" y="2355849"/>
              <a:ext cx="477054" cy="677108"/>
            </a:xfrm>
            <a:prstGeom prst="rect">
              <a:avLst/>
            </a:prstGeom>
            <a:noFill/>
          </p:spPr>
          <p:txBody>
            <a:bodyPr vert="vert270" wrap="square" rtlCol="0">
              <a:spAutoFit/>
            </a:bodyPr>
            <a:lstStyle/>
            <a:p>
              <a:r>
                <a:rPr lang="en-US" dirty="0" smtClean="0"/>
                <a:t>320</a:t>
              </a:r>
              <a:endParaRPr lang="en-US" dirty="0"/>
            </a:p>
          </p:txBody>
        </p:sp>
      </p:grpSp>
      <p:sp>
        <p:nvSpPr>
          <p:cNvPr id="3" name="TextBox 2"/>
          <p:cNvSpPr txBox="1"/>
          <p:nvPr/>
        </p:nvSpPr>
        <p:spPr>
          <a:xfrm>
            <a:off x="1346892" y="1018373"/>
            <a:ext cx="1670756" cy="969496"/>
          </a:xfrm>
          <a:prstGeom prst="rect">
            <a:avLst/>
          </a:prstGeom>
          <a:noFill/>
        </p:spPr>
        <p:txBody>
          <a:bodyPr wrap="square" rtlCol="0">
            <a:spAutoFit/>
          </a:bodyPr>
          <a:lstStyle/>
          <a:p>
            <a:r>
              <a:rPr lang="en-US" dirty="0" smtClean="0"/>
              <a:t> Healthy</a:t>
            </a:r>
          </a:p>
          <a:p>
            <a:r>
              <a:rPr lang="en-US" dirty="0" smtClean="0"/>
              <a:t> Prediabetes</a:t>
            </a:r>
          </a:p>
          <a:p>
            <a:r>
              <a:rPr lang="en-US" dirty="0" smtClean="0"/>
              <a:t> Diabetes</a:t>
            </a:r>
            <a:endParaRPr lang="en-US" dirty="0"/>
          </a:p>
        </p:txBody>
      </p:sp>
      <p:sp>
        <p:nvSpPr>
          <p:cNvPr id="4" name="Rectangle 3"/>
          <p:cNvSpPr/>
          <p:nvPr/>
        </p:nvSpPr>
        <p:spPr>
          <a:xfrm>
            <a:off x="1922503" y="4811009"/>
            <a:ext cx="182880" cy="18288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1916225" y="4558007"/>
            <a:ext cx="182880" cy="182880"/>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iamond 5"/>
          <p:cNvSpPr/>
          <p:nvPr/>
        </p:nvSpPr>
        <p:spPr>
          <a:xfrm>
            <a:off x="1912345" y="4185554"/>
            <a:ext cx="182880" cy="182880"/>
          </a:xfrm>
          <a:prstGeom prst="diamond">
            <a:avLst/>
          </a:prstGeom>
          <a:solidFill>
            <a:srgbClr val="C00000"/>
          </a:solidFill>
          <a:ln>
            <a:solidFill>
              <a:srgbClr val="C0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2" name="Rectangle 31"/>
          <p:cNvSpPr/>
          <p:nvPr/>
        </p:nvSpPr>
        <p:spPr>
          <a:xfrm>
            <a:off x="3027698" y="4066211"/>
            <a:ext cx="182880" cy="18288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4483409" y="4017128"/>
            <a:ext cx="182880" cy="18288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7267743" y="4649447"/>
            <a:ext cx="182880" cy="18288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3017647" y="3925688"/>
            <a:ext cx="182880" cy="182880"/>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4478250" y="3736935"/>
            <a:ext cx="182880" cy="182880"/>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7267743" y="4466567"/>
            <a:ext cx="182880" cy="182880"/>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Diamond 37"/>
          <p:cNvSpPr/>
          <p:nvPr/>
        </p:nvSpPr>
        <p:spPr>
          <a:xfrm>
            <a:off x="3027698" y="3424053"/>
            <a:ext cx="182880" cy="182880"/>
          </a:xfrm>
          <a:prstGeom prst="diamond">
            <a:avLst/>
          </a:prstGeom>
          <a:solidFill>
            <a:srgbClr val="C00000"/>
          </a:solidFill>
          <a:ln>
            <a:solidFill>
              <a:srgbClr val="C0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9" name="Diamond 38"/>
          <p:cNvSpPr/>
          <p:nvPr/>
        </p:nvSpPr>
        <p:spPr>
          <a:xfrm>
            <a:off x="4456627" y="3117788"/>
            <a:ext cx="182880" cy="182880"/>
          </a:xfrm>
          <a:prstGeom prst="diamond">
            <a:avLst/>
          </a:prstGeom>
          <a:solidFill>
            <a:srgbClr val="C00000"/>
          </a:solidFill>
          <a:ln>
            <a:solidFill>
              <a:srgbClr val="C0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0" name="Diamond 39"/>
          <p:cNvSpPr/>
          <p:nvPr/>
        </p:nvSpPr>
        <p:spPr>
          <a:xfrm>
            <a:off x="7267743" y="2431382"/>
            <a:ext cx="182880" cy="182880"/>
          </a:xfrm>
          <a:prstGeom prst="diamond">
            <a:avLst/>
          </a:prstGeom>
          <a:solidFill>
            <a:srgbClr val="C00000"/>
          </a:solidFill>
          <a:ln>
            <a:solidFill>
              <a:srgbClr val="C0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cxnSp>
        <p:nvCxnSpPr>
          <p:cNvPr id="41" name="Straight Connector 40"/>
          <p:cNvCxnSpPr>
            <a:stCxn id="4" idx="3"/>
            <a:endCxn id="32" idx="1"/>
          </p:cNvCxnSpPr>
          <p:nvPr/>
        </p:nvCxnSpPr>
        <p:spPr>
          <a:xfrm flipV="1">
            <a:off x="2105383" y="4157651"/>
            <a:ext cx="922315" cy="744798"/>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32" idx="3"/>
            <a:endCxn id="33" idx="1"/>
          </p:cNvCxnSpPr>
          <p:nvPr/>
        </p:nvCxnSpPr>
        <p:spPr>
          <a:xfrm flipV="1">
            <a:off x="3210578" y="4108568"/>
            <a:ext cx="1272831" cy="49083"/>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a:stCxn id="33" idx="3"/>
            <a:endCxn id="34" idx="1"/>
          </p:cNvCxnSpPr>
          <p:nvPr/>
        </p:nvCxnSpPr>
        <p:spPr>
          <a:xfrm>
            <a:off x="4666289" y="4108568"/>
            <a:ext cx="2601454" cy="63231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a:stCxn id="5" idx="7"/>
            <a:endCxn id="35" idx="2"/>
          </p:cNvCxnSpPr>
          <p:nvPr/>
        </p:nvCxnSpPr>
        <p:spPr>
          <a:xfrm flipV="1">
            <a:off x="2072323" y="4017128"/>
            <a:ext cx="945324" cy="567661"/>
          </a:xfrm>
          <a:prstGeom prst="line">
            <a:avLst/>
          </a:prstGeom>
          <a:ln>
            <a:solidFill>
              <a:schemeClr val="accent4"/>
            </a:solidFill>
          </a:ln>
        </p:spPr>
        <p:style>
          <a:lnRef idx="1">
            <a:schemeClr val="accent2"/>
          </a:lnRef>
          <a:fillRef idx="0">
            <a:schemeClr val="accent2"/>
          </a:fillRef>
          <a:effectRef idx="0">
            <a:schemeClr val="accent2"/>
          </a:effectRef>
          <a:fontRef idx="minor">
            <a:schemeClr val="tx1"/>
          </a:fontRef>
        </p:style>
      </p:cxnSp>
      <p:cxnSp>
        <p:nvCxnSpPr>
          <p:cNvPr id="54" name="Straight Connector 53"/>
          <p:cNvCxnSpPr>
            <a:stCxn id="35" idx="7"/>
            <a:endCxn id="36" idx="2"/>
          </p:cNvCxnSpPr>
          <p:nvPr/>
        </p:nvCxnSpPr>
        <p:spPr>
          <a:xfrm flipV="1">
            <a:off x="3173745" y="3828375"/>
            <a:ext cx="1304505" cy="124095"/>
          </a:xfrm>
          <a:prstGeom prst="line">
            <a:avLst/>
          </a:prstGeom>
          <a:ln>
            <a:solidFill>
              <a:schemeClr val="accent4"/>
            </a:solidFill>
          </a:ln>
        </p:spPr>
        <p:style>
          <a:lnRef idx="1">
            <a:schemeClr val="accent2"/>
          </a:lnRef>
          <a:fillRef idx="0">
            <a:schemeClr val="accent2"/>
          </a:fillRef>
          <a:effectRef idx="0">
            <a:schemeClr val="accent2"/>
          </a:effectRef>
          <a:fontRef idx="minor">
            <a:schemeClr val="tx1"/>
          </a:fontRef>
        </p:style>
      </p:cxnSp>
      <p:cxnSp>
        <p:nvCxnSpPr>
          <p:cNvPr id="58" name="Straight Connector 57"/>
          <p:cNvCxnSpPr>
            <a:endCxn id="37" idx="2"/>
          </p:cNvCxnSpPr>
          <p:nvPr/>
        </p:nvCxnSpPr>
        <p:spPr>
          <a:xfrm>
            <a:off x="4652539" y="3821279"/>
            <a:ext cx="2615204" cy="736728"/>
          </a:xfrm>
          <a:prstGeom prst="line">
            <a:avLst/>
          </a:prstGeom>
          <a:ln>
            <a:solidFill>
              <a:schemeClr val="accent4"/>
            </a:solidFill>
          </a:ln>
        </p:spPr>
        <p:style>
          <a:lnRef idx="1">
            <a:schemeClr val="accent2"/>
          </a:lnRef>
          <a:fillRef idx="0">
            <a:schemeClr val="accent2"/>
          </a:fillRef>
          <a:effectRef idx="0">
            <a:schemeClr val="accent2"/>
          </a:effectRef>
          <a:fontRef idx="minor">
            <a:schemeClr val="tx1"/>
          </a:fontRef>
        </p:style>
      </p:cxnSp>
      <p:cxnSp>
        <p:nvCxnSpPr>
          <p:cNvPr id="60" name="Straight Connector 59"/>
          <p:cNvCxnSpPr>
            <a:endCxn id="38" idx="1"/>
          </p:cNvCxnSpPr>
          <p:nvPr/>
        </p:nvCxnSpPr>
        <p:spPr>
          <a:xfrm flipV="1">
            <a:off x="2062272" y="3515493"/>
            <a:ext cx="965426" cy="712186"/>
          </a:xfrm>
          <a:prstGeom prst="line">
            <a:avLst/>
          </a:prstGeom>
          <a:ln>
            <a:solidFill>
              <a:srgbClr val="C00000"/>
            </a:solidFill>
          </a:ln>
        </p:spPr>
        <p:style>
          <a:lnRef idx="1">
            <a:schemeClr val="accent2"/>
          </a:lnRef>
          <a:fillRef idx="0">
            <a:schemeClr val="accent2"/>
          </a:fillRef>
          <a:effectRef idx="0">
            <a:schemeClr val="accent2"/>
          </a:effectRef>
          <a:fontRef idx="minor">
            <a:schemeClr val="tx1"/>
          </a:fontRef>
        </p:style>
      </p:cxnSp>
      <p:cxnSp>
        <p:nvCxnSpPr>
          <p:cNvPr id="62" name="Straight Connector 61"/>
          <p:cNvCxnSpPr>
            <a:stCxn id="38" idx="1"/>
            <a:endCxn id="39" idx="1"/>
          </p:cNvCxnSpPr>
          <p:nvPr/>
        </p:nvCxnSpPr>
        <p:spPr>
          <a:xfrm flipV="1">
            <a:off x="3027698" y="3209228"/>
            <a:ext cx="1428929" cy="306265"/>
          </a:xfrm>
          <a:prstGeom prst="line">
            <a:avLst/>
          </a:prstGeom>
          <a:ln>
            <a:solidFill>
              <a:srgbClr val="C00000"/>
            </a:solidFill>
          </a:ln>
        </p:spPr>
        <p:style>
          <a:lnRef idx="1">
            <a:schemeClr val="accent2"/>
          </a:lnRef>
          <a:fillRef idx="0">
            <a:schemeClr val="accent2"/>
          </a:fillRef>
          <a:effectRef idx="0">
            <a:schemeClr val="accent2"/>
          </a:effectRef>
          <a:fontRef idx="minor">
            <a:schemeClr val="tx1"/>
          </a:fontRef>
        </p:style>
      </p:cxnSp>
      <p:cxnSp>
        <p:nvCxnSpPr>
          <p:cNvPr id="65" name="Straight Connector 64"/>
          <p:cNvCxnSpPr/>
          <p:nvPr/>
        </p:nvCxnSpPr>
        <p:spPr>
          <a:xfrm flipV="1">
            <a:off x="4594550" y="2544417"/>
            <a:ext cx="2680893" cy="645175"/>
          </a:xfrm>
          <a:prstGeom prst="line">
            <a:avLst/>
          </a:prstGeom>
          <a:ln>
            <a:solidFill>
              <a:srgbClr val="C00000"/>
            </a:solidFill>
          </a:ln>
        </p:spPr>
        <p:style>
          <a:lnRef idx="1">
            <a:schemeClr val="accent2"/>
          </a:lnRef>
          <a:fillRef idx="0">
            <a:schemeClr val="accent2"/>
          </a:fillRef>
          <a:effectRef idx="0">
            <a:schemeClr val="accent2"/>
          </a:effectRef>
          <a:fontRef idx="minor">
            <a:schemeClr val="tx1"/>
          </a:fontRef>
        </p:style>
      </p:cxnSp>
      <p:sp>
        <p:nvSpPr>
          <p:cNvPr id="70" name="Rectangle 69"/>
          <p:cNvSpPr/>
          <p:nvPr/>
        </p:nvSpPr>
        <p:spPr>
          <a:xfrm>
            <a:off x="1136608" y="1113868"/>
            <a:ext cx="182880" cy="18288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p:cNvSpPr/>
          <p:nvPr/>
        </p:nvSpPr>
        <p:spPr>
          <a:xfrm>
            <a:off x="1132408" y="1413535"/>
            <a:ext cx="182880" cy="182880"/>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Diamond 71"/>
          <p:cNvSpPr/>
          <p:nvPr/>
        </p:nvSpPr>
        <p:spPr>
          <a:xfrm>
            <a:off x="1136608" y="1703758"/>
            <a:ext cx="182880" cy="182880"/>
          </a:xfrm>
          <a:prstGeom prst="diamond">
            <a:avLst/>
          </a:prstGeom>
          <a:solidFill>
            <a:srgbClr val="C00000"/>
          </a:solidFill>
          <a:ln>
            <a:solidFill>
              <a:srgbClr val="C0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3" name="TextBox 72"/>
          <p:cNvSpPr txBox="1"/>
          <p:nvPr/>
        </p:nvSpPr>
        <p:spPr>
          <a:xfrm>
            <a:off x="3516542" y="1186996"/>
            <a:ext cx="3878682" cy="677108"/>
          </a:xfrm>
          <a:prstGeom prst="rect">
            <a:avLst/>
          </a:prstGeom>
          <a:noFill/>
        </p:spPr>
        <p:txBody>
          <a:bodyPr wrap="square" rtlCol="0">
            <a:spAutoFit/>
          </a:bodyPr>
          <a:lstStyle/>
          <a:p>
            <a:r>
              <a:rPr lang="en-US" dirty="0" smtClean="0"/>
              <a:t>Higher fasting glucose levels indicate increased insulin resistance. </a:t>
            </a:r>
            <a:endParaRPr lang="en-US" dirty="0"/>
          </a:p>
        </p:txBody>
      </p:sp>
      <p:grpSp>
        <p:nvGrpSpPr>
          <p:cNvPr id="77" name="Group 76"/>
          <p:cNvGrpSpPr/>
          <p:nvPr/>
        </p:nvGrpSpPr>
        <p:grpSpPr>
          <a:xfrm>
            <a:off x="1717791" y="2123351"/>
            <a:ext cx="1190659" cy="3546750"/>
            <a:chOff x="1717791" y="2123351"/>
            <a:chExt cx="1190659" cy="3546750"/>
          </a:xfrm>
        </p:grpSpPr>
        <p:cxnSp>
          <p:nvCxnSpPr>
            <p:cNvPr id="74" name="Straight Connector 73"/>
            <p:cNvCxnSpPr/>
            <p:nvPr/>
          </p:nvCxnSpPr>
          <p:spPr>
            <a:xfrm flipV="1">
              <a:off x="2105383" y="2431382"/>
              <a:ext cx="0" cy="3238719"/>
            </a:xfrm>
            <a:prstGeom prst="line">
              <a:avLst/>
            </a:prstGeom>
            <a:ln/>
          </p:spPr>
          <p:style>
            <a:lnRef idx="1">
              <a:schemeClr val="accent2"/>
            </a:lnRef>
            <a:fillRef idx="0">
              <a:schemeClr val="accent2"/>
            </a:fillRef>
            <a:effectRef idx="0">
              <a:schemeClr val="accent2"/>
            </a:effectRef>
            <a:fontRef idx="minor">
              <a:schemeClr val="tx1"/>
            </a:fontRef>
          </p:style>
        </p:cxnSp>
        <p:sp>
          <p:nvSpPr>
            <p:cNvPr id="76" name="TextBox 75"/>
            <p:cNvSpPr txBox="1"/>
            <p:nvPr/>
          </p:nvSpPr>
          <p:spPr>
            <a:xfrm>
              <a:off x="1717791" y="2123351"/>
              <a:ext cx="1190659" cy="276999"/>
            </a:xfrm>
            <a:prstGeom prst="rect">
              <a:avLst/>
            </a:prstGeom>
            <a:noFill/>
          </p:spPr>
          <p:txBody>
            <a:bodyPr wrap="square" rtlCol="0">
              <a:spAutoFit/>
            </a:bodyPr>
            <a:lstStyle/>
            <a:p>
              <a:r>
                <a:rPr lang="en-US" sz="1200" dirty="0" smtClean="0">
                  <a:solidFill>
                    <a:schemeClr val="accent2"/>
                  </a:solidFill>
                </a:rPr>
                <a:t>Glucose given</a:t>
              </a:r>
              <a:endParaRPr lang="en-US" sz="1200" dirty="0">
                <a:solidFill>
                  <a:schemeClr val="accent2"/>
                </a:solidFill>
              </a:endParaRPr>
            </a:p>
          </p:txBody>
        </p:sp>
      </p:grpSp>
      <p:sp>
        <p:nvSpPr>
          <p:cNvPr id="78" name="TextBox 77"/>
          <p:cNvSpPr txBox="1"/>
          <p:nvPr/>
        </p:nvSpPr>
        <p:spPr>
          <a:xfrm>
            <a:off x="5967016" y="2947398"/>
            <a:ext cx="3262546" cy="969496"/>
          </a:xfrm>
          <a:prstGeom prst="rect">
            <a:avLst/>
          </a:prstGeom>
          <a:noFill/>
        </p:spPr>
        <p:txBody>
          <a:bodyPr wrap="square" rtlCol="0">
            <a:spAutoFit/>
          </a:bodyPr>
          <a:lstStyle/>
          <a:p>
            <a:r>
              <a:rPr lang="en-US" dirty="0" smtClean="0"/>
              <a:t>High glucose following a meal indicates poor insulin output from the pancreas.</a:t>
            </a:r>
            <a:endParaRPr lang="en-US" dirty="0"/>
          </a:p>
        </p:txBody>
      </p:sp>
      <p:cxnSp>
        <p:nvCxnSpPr>
          <p:cNvPr id="83" name="Straight Arrow Connector 82"/>
          <p:cNvCxnSpPr>
            <a:stCxn id="78" idx="0"/>
          </p:cNvCxnSpPr>
          <p:nvPr/>
        </p:nvCxnSpPr>
        <p:spPr>
          <a:xfrm flipH="1" flipV="1">
            <a:off x="7131944" y="2656302"/>
            <a:ext cx="466345" cy="29109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90" name="TextBox 89"/>
          <p:cNvSpPr txBox="1"/>
          <p:nvPr/>
        </p:nvSpPr>
        <p:spPr>
          <a:xfrm>
            <a:off x="1675210" y="5958453"/>
            <a:ext cx="757338" cy="276999"/>
          </a:xfrm>
          <a:prstGeom prst="rect">
            <a:avLst/>
          </a:prstGeom>
          <a:noFill/>
        </p:spPr>
        <p:txBody>
          <a:bodyPr wrap="square" rtlCol="0">
            <a:spAutoFit/>
          </a:bodyPr>
          <a:lstStyle/>
          <a:p>
            <a:r>
              <a:rPr lang="en-US" sz="1200" dirty="0" smtClean="0"/>
              <a:t>Fasting</a:t>
            </a:r>
            <a:endParaRPr lang="en-US" sz="1200" dirty="0"/>
          </a:p>
        </p:txBody>
      </p:sp>
    </p:spTree>
    <p:extLst>
      <p:ext uri="{BB962C8B-B14F-4D97-AF65-F5344CB8AC3E}">
        <p14:creationId xmlns:p14="http://schemas.microsoft.com/office/powerpoint/2010/main" val="2512060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41"/>
                                        </p:tgtEl>
                                        <p:attrNameLst>
                                          <p:attrName>style.visibility</p:attrName>
                                        </p:attrNameLst>
                                      </p:cBhvr>
                                      <p:to>
                                        <p:strVal val="visible"/>
                                      </p:to>
                                    </p:set>
                                    <p:animEffect transition="in" filter="fade">
                                      <p:cBhvr>
                                        <p:cTn id="11" dur="500"/>
                                        <p:tgtEl>
                                          <p:spTgt spid="41"/>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32"/>
                                        </p:tgtEl>
                                        <p:attrNameLst>
                                          <p:attrName>style.visibility</p:attrName>
                                        </p:attrNameLst>
                                      </p:cBhvr>
                                      <p:to>
                                        <p:strVal val="visible"/>
                                      </p:to>
                                    </p:set>
                                    <p:animEffect transition="in" filter="fade">
                                      <p:cBhvr>
                                        <p:cTn id="14" dur="500"/>
                                        <p:tgtEl>
                                          <p:spTgt spid="32"/>
                                        </p:tgtEl>
                                      </p:cBhvr>
                                    </p:animEffect>
                                  </p:childTnLst>
                                </p:cTn>
                              </p:par>
                              <p:par>
                                <p:cTn id="15" presetID="10" presetClass="entr" presetSubtype="0" fill="hold" nodeType="withEffect">
                                  <p:stCondLst>
                                    <p:cond delay="0"/>
                                  </p:stCondLst>
                                  <p:childTnLst>
                                    <p:set>
                                      <p:cBhvr>
                                        <p:cTn id="16" dur="1" fill="hold">
                                          <p:stCondLst>
                                            <p:cond delay="0"/>
                                          </p:stCondLst>
                                        </p:cTn>
                                        <p:tgtEl>
                                          <p:spTgt spid="42"/>
                                        </p:tgtEl>
                                        <p:attrNameLst>
                                          <p:attrName>style.visibility</p:attrName>
                                        </p:attrNameLst>
                                      </p:cBhvr>
                                      <p:to>
                                        <p:strVal val="visible"/>
                                      </p:to>
                                    </p:set>
                                    <p:animEffect transition="in" filter="fade">
                                      <p:cBhvr>
                                        <p:cTn id="17" dur="500"/>
                                        <p:tgtEl>
                                          <p:spTgt spid="42"/>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3"/>
                                        </p:tgtEl>
                                        <p:attrNameLst>
                                          <p:attrName>style.visibility</p:attrName>
                                        </p:attrNameLst>
                                      </p:cBhvr>
                                      <p:to>
                                        <p:strVal val="visible"/>
                                      </p:to>
                                    </p:set>
                                    <p:animEffect transition="in" filter="fade">
                                      <p:cBhvr>
                                        <p:cTn id="20" dur="500"/>
                                        <p:tgtEl>
                                          <p:spTgt spid="33"/>
                                        </p:tgtEl>
                                      </p:cBhvr>
                                    </p:animEffect>
                                  </p:childTnLst>
                                </p:cTn>
                              </p:par>
                              <p:par>
                                <p:cTn id="21" presetID="10" presetClass="entr" presetSubtype="0" fill="hold" nodeType="withEffect">
                                  <p:stCondLst>
                                    <p:cond delay="0"/>
                                  </p:stCondLst>
                                  <p:childTnLst>
                                    <p:set>
                                      <p:cBhvr>
                                        <p:cTn id="22" dur="1" fill="hold">
                                          <p:stCondLst>
                                            <p:cond delay="0"/>
                                          </p:stCondLst>
                                        </p:cTn>
                                        <p:tgtEl>
                                          <p:spTgt spid="45"/>
                                        </p:tgtEl>
                                        <p:attrNameLst>
                                          <p:attrName>style.visibility</p:attrName>
                                        </p:attrNameLst>
                                      </p:cBhvr>
                                      <p:to>
                                        <p:strVal val="visible"/>
                                      </p:to>
                                    </p:set>
                                    <p:animEffect transition="in" filter="fade">
                                      <p:cBhvr>
                                        <p:cTn id="23" dur="500"/>
                                        <p:tgtEl>
                                          <p:spTgt spid="45"/>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fade">
                                      <p:cBhvr>
                                        <p:cTn id="26" dur="500"/>
                                        <p:tgtEl>
                                          <p:spTgt spid="34"/>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53"/>
                                        </p:tgtEl>
                                        <p:attrNameLst>
                                          <p:attrName>style.visibility</p:attrName>
                                        </p:attrNameLst>
                                      </p:cBhvr>
                                      <p:to>
                                        <p:strVal val="visible"/>
                                      </p:to>
                                    </p:set>
                                    <p:animEffect transition="in" filter="fade">
                                      <p:cBhvr>
                                        <p:cTn id="31" dur="500"/>
                                        <p:tgtEl>
                                          <p:spTgt spid="53"/>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5"/>
                                        </p:tgtEl>
                                        <p:attrNameLst>
                                          <p:attrName>style.visibility</p:attrName>
                                        </p:attrNameLst>
                                      </p:cBhvr>
                                      <p:to>
                                        <p:strVal val="visible"/>
                                      </p:to>
                                    </p:set>
                                    <p:animEffect transition="in" filter="fade">
                                      <p:cBhvr>
                                        <p:cTn id="34" dur="500"/>
                                        <p:tgtEl>
                                          <p:spTgt spid="35"/>
                                        </p:tgtEl>
                                      </p:cBhvr>
                                    </p:animEffect>
                                  </p:childTnLst>
                                </p:cTn>
                              </p:par>
                              <p:par>
                                <p:cTn id="35" presetID="10" presetClass="entr" presetSubtype="0" fill="hold" nodeType="withEffect">
                                  <p:stCondLst>
                                    <p:cond delay="0"/>
                                  </p:stCondLst>
                                  <p:childTnLst>
                                    <p:set>
                                      <p:cBhvr>
                                        <p:cTn id="36" dur="1" fill="hold">
                                          <p:stCondLst>
                                            <p:cond delay="0"/>
                                          </p:stCondLst>
                                        </p:cTn>
                                        <p:tgtEl>
                                          <p:spTgt spid="54"/>
                                        </p:tgtEl>
                                        <p:attrNameLst>
                                          <p:attrName>style.visibility</p:attrName>
                                        </p:attrNameLst>
                                      </p:cBhvr>
                                      <p:to>
                                        <p:strVal val="visible"/>
                                      </p:to>
                                    </p:set>
                                    <p:animEffect transition="in" filter="fade">
                                      <p:cBhvr>
                                        <p:cTn id="37" dur="500"/>
                                        <p:tgtEl>
                                          <p:spTgt spid="54"/>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6"/>
                                        </p:tgtEl>
                                        <p:attrNameLst>
                                          <p:attrName>style.visibility</p:attrName>
                                        </p:attrNameLst>
                                      </p:cBhvr>
                                      <p:to>
                                        <p:strVal val="visible"/>
                                      </p:to>
                                    </p:set>
                                    <p:animEffect transition="in" filter="fade">
                                      <p:cBhvr>
                                        <p:cTn id="40" dur="500"/>
                                        <p:tgtEl>
                                          <p:spTgt spid="36"/>
                                        </p:tgtEl>
                                      </p:cBhvr>
                                    </p:animEffect>
                                  </p:childTnLst>
                                </p:cTn>
                              </p:par>
                              <p:par>
                                <p:cTn id="41" presetID="10" presetClass="entr" presetSubtype="0" fill="hold" nodeType="withEffect">
                                  <p:stCondLst>
                                    <p:cond delay="0"/>
                                  </p:stCondLst>
                                  <p:childTnLst>
                                    <p:set>
                                      <p:cBhvr>
                                        <p:cTn id="42" dur="1" fill="hold">
                                          <p:stCondLst>
                                            <p:cond delay="0"/>
                                          </p:stCondLst>
                                        </p:cTn>
                                        <p:tgtEl>
                                          <p:spTgt spid="58"/>
                                        </p:tgtEl>
                                        <p:attrNameLst>
                                          <p:attrName>style.visibility</p:attrName>
                                        </p:attrNameLst>
                                      </p:cBhvr>
                                      <p:to>
                                        <p:strVal val="visible"/>
                                      </p:to>
                                    </p:set>
                                    <p:animEffect transition="in" filter="fade">
                                      <p:cBhvr>
                                        <p:cTn id="43" dur="500"/>
                                        <p:tgtEl>
                                          <p:spTgt spid="58"/>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7"/>
                                        </p:tgtEl>
                                        <p:attrNameLst>
                                          <p:attrName>style.visibility</p:attrName>
                                        </p:attrNameLst>
                                      </p:cBhvr>
                                      <p:to>
                                        <p:strVal val="visible"/>
                                      </p:to>
                                    </p:set>
                                    <p:animEffect transition="in" filter="fade">
                                      <p:cBhvr>
                                        <p:cTn id="46" dur="500"/>
                                        <p:tgtEl>
                                          <p:spTgt spid="37"/>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60"/>
                                        </p:tgtEl>
                                        <p:attrNameLst>
                                          <p:attrName>style.visibility</p:attrName>
                                        </p:attrNameLst>
                                      </p:cBhvr>
                                      <p:to>
                                        <p:strVal val="visible"/>
                                      </p:to>
                                    </p:set>
                                    <p:animEffect transition="in" filter="fade">
                                      <p:cBhvr>
                                        <p:cTn id="51" dur="500"/>
                                        <p:tgtEl>
                                          <p:spTgt spid="60"/>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38"/>
                                        </p:tgtEl>
                                        <p:attrNameLst>
                                          <p:attrName>style.visibility</p:attrName>
                                        </p:attrNameLst>
                                      </p:cBhvr>
                                      <p:to>
                                        <p:strVal val="visible"/>
                                      </p:to>
                                    </p:set>
                                    <p:animEffect transition="in" filter="fade">
                                      <p:cBhvr>
                                        <p:cTn id="54" dur="500"/>
                                        <p:tgtEl>
                                          <p:spTgt spid="38"/>
                                        </p:tgtEl>
                                      </p:cBhvr>
                                    </p:animEffect>
                                  </p:childTnLst>
                                </p:cTn>
                              </p:par>
                              <p:par>
                                <p:cTn id="55" presetID="10" presetClass="entr" presetSubtype="0" fill="hold" nodeType="withEffect">
                                  <p:stCondLst>
                                    <p:cond delay="0"/>
                                  </p:stCondLst>
                                  <p:childTnLst>
                                    <p:set>
                                      <p:cBhvr>
                                        <p:cTn id="56" dur="1" fill="hold">
                                          <p:stCondLst>
                                            <p:cond delay="0"/>
                                          </p:stCondLst>
                                        </p:cTn>
                                        <p:tgtEl>
                                          <p:spTgt spid="62"/>
                                        </p:tgtEl>
                                        <p:attrNameLst>
                                          <p:attrName>style.visibility</p:attrName>
                                        </p:attrNameLst>
                                      </p:cBhvr>
                                      <p:to>
                                        <p:strVal val="visible"/>
                                      </p:to>
                                    </p:set>
                                    <p:animEffect transition="in" filter="fade">
                                      <p:cBhvr>
                                        <p:cTn id="57" dur="500"/>
                                        <p:tgtEl>
                                          <p:spTgt spid="62"/>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39"/>
                                        </p:tgtEl>
                                        <p:attrNameLst>
                                          <p:attrName>style.visibility</p:attrName>
                                        </p:attrNameLst>
                                      </p:cBhvr>
                                      <p:to>
                                        <p:strVal val="visible"/>
                                      </p:to>
                                    </p:set>
                                    <p:animEffect transition="in" filter="fade">
                                      <p:cBhvr>
                                        <p:cTn id="60" dur="500"/>
                                        <p:tgtEl>
                                          <p:spTgt spid="39"/>
                                        </p:tgtEl>
                                      </p:cBhvr>
                                    </p:animEffect>
                                  </p:childTnLst>
                                </p:cTn>
                              </p:par>
                              <p:par>
                                <p:cTn id="61" presetID="10" presetClass="entr" presetSubtype="0" fill="hold" nodeType="withEffect">
                                  <p:stCondLst>
                                    <p:cond delay="0"/>
                                  </p:stCondLst>
                                  <p:childTnLst>
                                    <p:set>
                                      <p:cBhvr>
                                        <p:cTn id="62" dur="1" fill="hold">
                                          <p:stCondLst>
                                            <p:cond delay="0"/>
                                          </p:stCondLst>
                                        </p:cTn>
                                        <p:tgtEl>
                                          <p:spTgt spid="65"/>
                                        </p:tgtEl>
                                        <p:attrNameLst>
                                          <p:attrName>style.visibility</p:attrName>
                                        </p:attrNameLst>
                                      </p:cBhvr>
                                      <p:to>
                                        <p:strVal val="visible"/>
                                      </p:to>
                                    </p:set>
                                    <p:animEffect transition="in" filter="fade">
                                      <p:cBhvr>
                                        <p:cTn id="63" dur="500"/>
                                        <p:tgtEl>
                                          <p:spTgt spid="65"/>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40"/>
                                        </p:tgtEl>
                                        <p:attrNameLst>
                                          <p:attrName>style.visibility</p:attrName>
                                        </p:attrNameLst>
                                      </p:cBhvr>
                                      <p:to>
                                        <p:strVal val="visible"/>
                                      </p:to>
                                    </p:set>
                                    <p:animEffect transition="in" filter="fade">
                                      <p:cBhvr>
                                        <p:cTn id="66" dur="500"/>
                                        <p:tgtEl>
                                          <p:spTgt spid="40"/>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nodeType="clickEffect">
                                  <p:stCondLst>
                                    <p:cond delay="0"/>
                                  </p:stCondLst>
                                  <p:childTnLst>
                                    <p:set>
                                      <p:cBhvr>
                                        <p:cTn id="70" dur="1" fill="hold">
                                          <p:stCondLst>
                                            <p:cond delay="0"/>
                                          </p:stCondLst>
                                        </p:cTn>
                                        <p:tgtEl>
                                          <p:spTgt spid="83"/>
                                        </p:tgtEl>
                                        <p:attrNameLst>
                                          <p:attrName>style.visibility</p:attrName>
                                        </p:attrNameLst>
                                      </p:cBhvr>
                                      <p:to>
                                        <p:strVal val="visible"/>
                                      </p:to>
                                    </p:set>
                                    <p:animEffect transition="in" filter="fade">
                                      <p:cBhvr>
                                        <p:cTn id="71" dur="500"/>
                                        <p:tgtEl>
                                          <p:spTgt spid="83"/>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78"/>
                                        </p:tgtEl>
                                        <p:attrNameLst>
                                          <p:attrName>style.visibility</p:attrName>
                                        </p:attrNameLst>
                                      </p:cBhvr>
                                      <p:to>
                                        <p:strVal val="visible"/>
                                      </p:to>
                                    </p:set>
                                    <p:animEffect transition="in" filter="fade">
                                      <p:cBhvr>
                                        <p:cTn id="74" dur="5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animBg="1"/>
      <p:bldP spid="34" grpId="0" animBg="1"/>
      <p:bldP spid="35" grpId="0" animBg="1"/>
      <p:bldP spid="36" grpId="0" animBg="1"/>
      <p:bldP spid="37" grpId="0" animBg="1"/>
      <p:bldP spid="38" grpId="0" animBg="1"/>
      <p:bldP spid="39" grpId="0" animBg="1"/>
      <p:bldP spid="40" grpId="0" animBg="1"/>
      <p:bldP spid="7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794601" y="258921"/>
            <a:ext cx="5166519" cy="591026"/>
          </a:xfrm>
          <a:prstGeom prst="rect">
            <a:avLst/>
          </a:prstGeom>
          <a:noFill/>
        </p:spPr>
        <p:txBody>
          <a:bodyPr wrap="square" lIns="97630" tIns="48815" rIns="97630" bIns="48815" rtlCol="0">
            <a:spAutoFit/>
          </a:bodyPr>
          <a:lstStyle/>
          <a:p>
            <a:pPr algn="r"/>
            <a:r>
              <a:rPr lang="en-US" sz="3200" dirty="0" smtClean="0"/>
              <a:t>What happens if…</a:t>
            </a:r>
            <a:endParaRPr lang="en-US" sz="3200" dirty="0"/>
          </a:p>
        </p:txBody>
      </p:sp>
      <p:cxnSp>
        <p:nvCxnSpPr>
          <p:cNvPr id="10" name="Straight Connector 9"/>
          <p:cNvCxnSpPr/>
          <p:nvPr/>
        </p:nvCxnSpPr>
        <p:spPr>
          <a:xfrm>
            <a:off x="3581241" y="125258"/>
            <a:ext cx="0" cy="881772"/>
          </a:xfrm>
          <a:prstGeom prst="line">
            <a:avLst/>
          </a:prstGeom>
          <a:ln w="28575">
            <a:solidFill>
              <a:srgbClr val="2B656C"/>
            </a:solidFill>
          </a:ln>
        </p:spPr>
        <p:style>
          <a:lnRef idx="1">
            <a:schemeClr val="accent2"/>
          </a:lnRef>
          <a:fillRef idx="0">
            <a:schemeClr val="accent2"/>
          </a:fillRef>
          <a:effectRef idx="0">
            <a:schemeClr val="accent2"/>
          </a:effectRef>
          <a:fontRef idx="minor">
            <a:schemeClr val="tx1"/>
          </a:fontRef>
        </p:style>
      </p:cxnSp>
      <p:sp>
        <p:nvSpPr>
          <p:cNvPr id="2" name="TextBox 1"/>
          <p:cNvSpPr txBox="1"/>
          <p:nvPr/>
        </p:nvSpPr>
        <p:spPr>
          <a:xfrm>
            <a:off x="555466" y="1007030"/>
            <a:ext cx="8289907" cy="6463308"/>
          </a:xfrm>
          <a:prstGeom prst="rect">
            <a:avLst/>
          </a:prstGeom>
          <a:noFill/>
        </p:spPr>
        <p:txBody>
          <a:bodyPr wrap="square" rtlCol="0">
            <a:spAutoFit/>
          </a:bodyPr>
          <a:lstStyle/>
          <a:p>
            <a:endParaRPr lang="en-US" sz="1200" b="1" dirty="0"/>
          </a:p>
          <a:p>
            <a:r>
              <a:rPr lang="en-US" dirty="0" smtClean="0"/>
              <a:t>Using what you’ve learned, predict what would happen in the following situations:</a:t>
            </a:r>
          </a:p>
          <a:p>
            <a:endParaRPr lang="en-US" sz="1200" dirty="0"/>
          </a:p>
          <a:p>
            <a:r>
              <a:rPr lang="en-US" b="1" dirty="0" smtClean="0"/>
              <a:t>ONE:  </a:t>
            </a:r>
            <a:r>
              <a:rPr lang="en-US" dirty="0" smtClean="0"/>
              <a:t>The </a:t>
            </a:r>
            <a:r>
              <a:rPr lang="el-GR" dirty="0"/>
              <a:t>β</a:t>
            </a:r>
            <a:r>
              <a:rPr lang="en-US" dirty="0"/>
              <a:t> cells in the pancreas </a:t>
            </a:r>
            <a:r>
              <a:rPr lang="en-US" dirty="0" smtClean="0"/>
              <a:t>can only produce a very small amount of insulin.</a:t>
            </a:r>
          </a:p>
          <a:p>
            <a:r>
              <a:rPr lang="en-US" sz="1200" dirty="0"/>
              <a:t> </a:t>
            </a:r>
            <a:r>
              <a:rPr lang="en-US" sz="1200" dirty="0" smtClean="0"/>
              <a:t>  </a:t>
            </a:r>
          </a:p>
          <a:p>
            <a:r>
              <a:rPr lang="en-US" i="1" dirty="0" smtClean="0"/>
              <a:t>Without adequate insulin, glucose cannot enter the cells and glucose levels continue to rise in the blood.</a:t>
            </a:r>
          </a:p>
          <a:p>
            <a:r>
              <a:rPr lang="en-US" i="1" dirty="0" smtClean="0"/>
              <a:t>  </a:t>
            </a:r>
          </a:p>
          <a:p>
            <a:r>
              <a:rPr lang="en-US" dirty="0" smtClean="0"/>
              <a:t>Excess glucose in the blood binds to proteins, cells and tissues and they no longer work the way they should. This can lead to:</a:t>
            </a:r>
          </a:p>
          <a:p>
            <a:endParaRPr lang="en-US" sz="1200" dirty="0" smtClean="0"/>
          </a:p>
          <a:p>
            <a:pPr marL="342900" indent="-342900">
              <a:buFont typeface="Arial" panose="020B0604020202020204" pitchFamily="34" charset="0"/>
              <a:buChar char="•"/>
            </a:pPr>
            <a:r>
              <a:rPr lang="en-US" dirty="0" smtClean="0"/>
              <a:t>Constant thirst and urination, as the kidneys work hard to get rid of excess glucose. When not treated, this can lead to kidney failure.</a:t>
            </a:r>
          </a:p>
          <a:p>
            <a:endParaRPr lang="en-US" sz="800" dirty="0" smtClean="0"/>
          </a:p>
          <a:p>
            <a:pPr marL="342900" indent="-342900">
              <a:buFont typeface="Arial" panose="020B0604020202020204" pitchFamily="34" charset="0"/>
              <a:buChar char="•"/>
            </a:pPr>
            <a:r>
              <a:rPr lang="en-US" dirty="0" smtClean="0"/>
              <a:t>Blindness, as the small blood vessels in the back of the eye become broken.</a:t>
            </a:r>
          </a:p>
          <a:p>
            <a:endParaRPr lang="en-US" sz="800" dirty="0" smtClean="0"/>
          </a:p>
          <a:p>
            <a:pPr marL="342900" indent="-342900">
              <a:buFont typeface="Arial" panose="020B0604020202020204" pitchFamily="34" charset="0"/>
              <a:buChar char="•"/>
            </a:pPr>
            <a:r>
              <a:rPr lang="en-US" dirty="0" smtClean="0"/>
              <a:t>Infection in the toes, legs and feet, caused by </a:t>
            </a:r>
            <a:r>
              <a:rPr lang="en-US" dirty="0"/>
              <a:t>poor </a:t>
            </a:r>
            <a:r>
              <a:rPr lang="en-US" dirty="0" smtClean="0"/>
              <a:t>circulation and a lack of feeling due to nerve damage.</a:t>
            </a:r>
          </a:p>
          <a:p>
            <a:pPr marL="342900" indent="-342900">
              <a:buFont typeface="Arial" panose="020B0604020202020204" pitchFamily="34" charset="0"/>
              <a:buChar char="•"/>
            </a:pPr>
            <a:endParaRPr lang="en-US" sz="800" dirty="0" smtClean="0"/>
          </a:p>
          <a:p>
            <a:pPr marL="342900" indent="-342900">
              <a:buFont typeface="Arial" panose="020B0604020202020204" pitchFamily="34" charset="0"/>
              <a:buChar char="•"/>
            </a:pPr>
            <a:r>
              <a:rPr lang="en-US" dirty="0" smtClean="0"/>
              <a:t>Heart failure as large blood vessels become clogged and small blood vessels become fragile and leaky.</a:t>
            </a:r>
          </a:p>
          <a:p>
            <a:pPr marL="342900" indent="-342900">
              <a:buFont typeface="Arial" panose="020B0604020202020204" pitchFamily="34" charset="0"/>
              <a:buChar char="•"/>
            </a:pPr>
            <a:endParaRPr lang="en-US" dirty="0"/>
          </a:p>
          <a:p>
            <a:r>
              <a:rPr lang="en-US" dirty="0" smtClean="0"/>
              <a:t> </a:t>
            </a:r>
          </a:p>
          <a:p>
            <a:endParaRPr lang="en-US" b="1" dirty="0"/>
          </a:p>
          <a:p>
            <a:endParaRPr lang="en-US" dirty="0"/>
          </a:p>
        </p:txBody>
      </p:sp>
      <p:pic>
        <p:nvPicPr>
          <p:cNvPr id="9" name="Picture 2" descr="C:\Users\jcgriz\AppData\Local\Microsoft\Windows\Temporary Internet Files\Content.Outlook\ND2AF8RG\GSEO 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3204" y="202649"/>
            <a:ext cx="2911798" cy="703622"/>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835" y="6635276"/>
            <a:ext cx="10082172" cy="159336"/>
          </a:xfrm>
          <a:prstGeom prst="rect">
            <a:avLst/>
          </a:prstGeom>
        </p:spPr>
      </p:pic>
    </p:spTree>
    <p:extLst>
      <p:ext uri="{BB962C8B-B14F-4D97-AF65-F5344CB8AC3E}">
        <p14:creationId xmlns:p14="http://schemas.microsoft.com/office/powerpoint/2010/main" val="1415843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Effect transition="in" filter="fade">
                                      <p:cBhvr>
                                        <p:cTn id="11" dur="500"/>
                                        <p:tgtEl>
                                          <p:spTgt spid="2">
                                            <p:txEl>
                                              <p:pRg st="7" end="7"/>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2">
                                            <p:txEl>
                                              <p:pRg st="9" end="9"/>
                                            </p:txEl>
                                          </p:spTgt>
                                        </p:tgtEl>
                                        <p:attrNameLst>
                                          <p:attrName>style.visibility</p:attrName>
                                        </p:attrNameLst>
                                      </p:cBhvr>
                                      <p:to>
                                        <p:strVal val="visible"/>
                                      </p:to>
                                    </p:set>
                                    <p:animEffect transition="in" filter="fade">
                                      <p:cBhvr>
                                        <p:cTn id="14" dur="500"/>
                                        <p:tgtEl>
                                          <p:spTgt spid="2">
                                            <p:txEl>
                                              <p:pRg st="9" end="9"/>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2">
                                            <p:txEl>
                                              <p:pRg st="11" end="11"/>
                                            </p:txEl>
                                          </p:spTgt>
                                        </p:tgtEl>
                                        <p:attrNameLst>
                                          <p:attrName>style.visibility</p:attrName>
                                        </p:attrNameLst>
                                      </p:cBhvr>
                                      <p:to>
                                        <p:strVal val="visible"/>
                                      </p:to>
                                    </p:set>
                                    <p:animEffect transition="in" filter="fade">
                                      <p:cBhvr>
                                        <p:cTn id="19" dur="500"/>
                                        <p:tgtEl>
                                          <p:spTgt spid="2">
                                            <p:txEl>
                                              <p:pRg st="11" end="1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2">
                                            <p:txEl>
                                              <p:pRg st="13" end="13"/>
                                            </p:txEl>
                                          </p:spTgt>
                                        </p:tgtEl>
                                        <p:attrNameLst>
                                          <p:attrName>style.visibility</p:attrName>
                                        </p:attrNameLst>
                                      </p:cBhvr>
                                      <p:to>
                                        <p:strVal val="visible"/>
                                      </p:to>
                                    </p:set>
                                    <p:animEffect transition="in" filter="fade">
                                      <p:cBhvr>
                                        <p:cTn id="24" dur="500"/>
                                        <p:tgtEl>
                                          <p:spTgt spid="2">
                                            <p:txEl>
                                              <p:pRg st="13" end="1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2">
                                            <p:txEl>
                                              <p:pRg st="15" end="15"/>
                                            </p:txEl>
                                          </p:spTgt>
                                        </p:tgtEl>
                                        <p:attrNameLst>
                                          <p:attrName>style.visibility</p:attrName>
                                        </p:attrNameLst>
                                      </p:cBhvr>
                                      <p:to>
                                        <p:strVal val="visible"/>
                                      </p:to>
                                    </p:set>
                                    <p:animEffect transition="in" filter="fade">
                                      <p:cBhvr>
                                        <p:cTn id="29" dur="500"/>
                                        <p:tgtEl>
                                          <p:spTgt spid="2">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794601" y="258921"/>
            <a:ext cx="5166519" cy="591026"/>
          </a:xfrm>
          <a:prstGeom prst="rect">
            <a:avLst/>
          </a:prstGeom>
          <a:noFill/>
        </p:spPr>
        <p:txBody>
          <a:bodyPr wrap="square" lIns="97630" tIns="48815" rIns="97630" bIns="48815" rtlCol="0">
            <a:spAutoFit/>
          </a:bodyPr>
          <a:lstStyle/>
          <a:p>
            <a:pPr algn="r"/>
            <a:r>
              <a:rPr lang="en-US" sz="3200" dirty="0" smtClean="0"/>
              <a:t>Meet the players</a:t>
            </a:r>
            <a:endParaRPr lang="en-US" sz="3200" dirty="0"/>
          </a:p>
        </p:txBody>
      </p:sp>
      <p:cxnSp>
        <p:nvCxnSpPr>
          <p:cNvPr id="10" name="Straight Connector 9"/>
          <p:cNvCxnSpPr/>
          <p:nvPr/>
        </p:nvCxnSpPr>
        <p:spPr>
          <a:xfrm>
            <a:off x="3581241" y="125258"/>
            <a:ext cx="0" cy="881772"/>
          </a:xfrm>
          <a:prstGeom prst="line">
            <a:avLst/>
          </a:prstGeom>
          <a:ln w="28575">
            <a:solidFill>
              <a:srgbClr val="2B656C"/>
            </a:solidFill>
          </a:ln>
        </p:spPr>
        <p:style>
          <a:lnRef idx="1">
            <a:schemeClr val="accent2"/>
          </a:lnRef>
          <a:fillRef idx="0">
            <a:schemeClr val="accent2"/>
          </a:fillRef>
          <a:effectRef idx="0">
            <a:schemeClr val="accent2"/>
          </a:effectRef>
          <a:fontRef idx="minor">
            <a:schemeClr val="tx1"/>
          </a:fontRef>
        </p:style>
      </p:cxnSp>
      <p:sp>
        <p:nvSpPr>
          <p:cNvPr id="2" name="TextBox 1"/>
          <p:cNvSpPr txBox="1"/>
          <p:nvPr/>
        </p:nvSpPr>
        <p:spPr>
          <a:xfrm>
            <a:off x="296986" y="1059269"/>
            <a:ext cx="8664134" cy="1846659"/>
          </a:xfrm>
          <a:prstGeom prst="rect">
            <a:avLst/>
          </a:prstGeom>
          <a:noFill/>
        </p:spPr>
        <p:txBody>
          <a:bodyPr wrap="square" rtlCol="0">
            <a:spAutoFit/>
          </a:bodyPr>
          <a:lstStyle/>
          <a:p>
            <a:r>
              <a:rPr lang="en-US" sz="2800" b="1" dirty="0" smtClean="0"/>
              <a:t>Who’s who of diabetes:</a:t>
            </a:r>
          </a:p>
          <a:p>
            <a:endParaRPr lang="en-US" sz="1000" b="1" dirty="0" smtClean="0"/>
          </a:p>
          <a:p>
            <a:r>
              <a:rPr lang="en-US" sz="2800" b="1" dirty="0" smtClean="0"/>
              <a:t>Glucose</a:t>
            </a:r>
            <a:r>
              <a:rPr lang="en-US" sz="2800" b="1" dirty="0"/>
              <a:t>!</a:t>
            </a:r>
            <a:r>
              <a:rPr lang="en-US" sz="2800" dirty="0" smtClean="0"/>
              <a:t> </a:t>
            </a:r>
            <a:r>
              <a:rPr lang="en-US" dirty="0" smtClean="0"/>
              <a:t>Many of the foods we eat are broken down during digestion to this simple sugar.  Glucose is carried to every cell in our body by the blood stream, where it is used as </a:t>
            </a:r>
            <a:r>
              <a:rPr lang="en-US" dirty="0"/>
              <a:t>the source of energy for our bodies</a:t>
            </a:r>
            <a:r>
              <a:rPr lang="en-US" dirty="0" smtClean="0"/>
              <a:t>.</a:t>
            </a:r>
            <a:endParaRPr lang="en-US" sz="1000" dirty="0"/>
          </a:p>
          <a:p>
            <a:endParaRPr lang="en-US" sz="1000" dirty="0"/>
          </a:p>
        </p:txBody>
      </p:sp>
      <p:sp>
        <p:nvSpPr>
          <p:cNvPr id="4" name="TextBox 3"/>
          <p:cNvSpPr txBox="1"/>
          <p:nvPr/>
        </p:nvSpPr>
        <p:spPr>
          <a:xfrm>
            <a:off x="3581241" y="3173723"/>
            <a:ext cx="2669109" cy="738664"/>
          </a:xfrm>
          <a:prstGeom prst="rect">
            <a:avLst/>
          </a:prstGeom>
          <a:noFill/>
        </p:spPr>
        <p:txBody>
          <a:bodyPr wrap="square" rtlCol="0">
            <a:spAutoFit/>
          </a:bodyPr>
          <a:lstStyle/>
          <a:p>
            <a:r>
              <a:rPr lang="en-US" sz="1400" dirty="0" smtClean="0"/>
              <a:t>In our model</a:t>
            </a:r>
            <a:r>
              <a:rPr lang="en-US" sz="1400" dirty="0"/>
              <a:t>, </a:t>
            </a:r>
            <a:r>
              <a:rPr lang="en-US" sz="1400" dirty="0" smtClean="0"/>
              <a:t>the 6-sided glucose sugar is represented by a round rotelle pasta piece.</a:t>
            </a:r>
            <a:endParaRPr lang="en-US" sz="1400" dirty="0"/>
          </a:p>
        </p:txBody>
      </p:sp>
      <p:pic>
        <p:nvPicPr>
          <p:cNvPr id="29" name="Picture 2" descr="C:\Users\jcgriz\AppData\Local\Microsoft\Windows\Temporary Internet Files\Content.Outlook\ND2AF8RG\GSEO 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3540" y="182269"/>
            <a:ext cx="2911798" cy="703622"/>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2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835" y="6629400"/>
            <a:ext cx="10082172" cy="159336"/>
          </a:xfrm>
          <a:prstGeom prst="rect">
            <a:avLst/>
          </a:prstGeom>
        </p:spPr>
      </p:pic>
      <p:grpSp>
        <p:nvGrpSpPr>
          <p:cNvPr id="47" name="Group 46"/>
          <p:cNvGrpSpPr/>
          <p:nvPr/>
        </p:nvGrpSpPr>
        <p:grpSpPr>
          <a:xfrm>
            <a:off x="2497583" y="3003064"/>
            <a:ext cx="1005840" cy="1005840"/>
            <a:chOff x="2730843" y="3534032"/>
            <a:chExt cx="1005840" cy="1005840"/>
          </a:xfrm>
        </p:grpSpPr>
        <p:cxnSp>
          <p:nvCxnSpPr>
            <p:cNvPr id="12" name="Straight Connector 11"/>
            <p:cNvCxnSpPr/>
            <p:nvPr/>
          </p:nvCxnSpPr>
          <p:spPr>
            <a:xfrm flipH="1">
              <a:off x="2804494" y="3779811"/>
              <a:ext cx="858539" cy="514279"/>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31" name="Straight Connector 30"/>
            <p:cNvCxnSpPr>
              <a:stCxn id="3" idx="0"/>
              <a:endCxn id="3" idx="4"/>
            </p:cNvCxnSpPr>
            <p:nvPr/>
          </p:nvCxnSpPr>
          <p:spPr>
            <a:xfrm>
              <a:off x="3233763" y="3534032"/>
              <a:ext cx="0" cy="1005840"/>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32" name="Straight Connector 31"/>
            <p:cNvCxnSpPr/>
            <p:nvPr/>
          </p:nvCxnSpPr>
          <p:spPr>
            <a:xfrm>
              <a:off x="2804494" y="3779811"/>
              <a:ext cx="858538" cy="514279"/>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3" name="Oval 2"/>
            <p:cNvSpPr/>
            <p:nvPr/>
          </p:nvSpPr>
          <p:spPr>
            <a:xfrm>
              <a:off x="2730843" y="3534032"/>
              <a:ext cx="1005840" cy="1005840"/>
            </a:xfrm>
            <a:prstGeom prst="ellipse">
              <a:avLst/>
            </a:prstGeom>
            <a:noFill/>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6" name="Oval 5"/>
            <p:cNvSpPr/>
            <p:nvPr/>
          </p:nvSpPr>
          <p:spPr>
            <a:xfrm>
              <a:off x="3116376" y="3922651"/>
              <a:ext cx="228600" cy="228600"/>
            </a:xfrm>
            <a:prstGeom prst="ellipse">
              <a:avLst/>
            </a:prstGeom>
            <a:solidFill>
              <a:schemeClr val="bg1"/>
            </a:solidFill>
            <a:ln w="5715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sp>
        <p:nvSpPr>
          <p:cNvPr id="49" name="TextBox 48"/>
          <p:cNvSpPr txBox="1"/>
          <p:nvPr/>
        </p:nvSpPr>
        <p:spPr>
          <a:xfrm>
            <a:off x="449386" y="4571046"/>
            <a:ext cx="8373338" cy="677108"/>
          </a:xfrm>
          <a:prstGeom prst="rect">
            <a:avLst/>
          </a:prstGeom>
          <a:noFill/>
        </p:spPr>
        <p:txBody>
          <a:bodyPr wrap="square" rtlCol="0">
            <a:spAutoFit/>
          </a:bodyPr>
          <a:lstStyle/>
          <a:p>
            <a:r>
              <a:rPr lang="en-US" dirty="0" smtClean="0"/>
              <a:t>The stored form of glucose is called </a:t>
            </a:r>
            <a:r>
              <a:rPr lang="en-US" b="1" i="1" dirty="0" smtClean="0"/>
              <a:t>glycogen</a:t>
            </a:r>
            <a:r>
              <a:rPr lang="en-US" dirty="0" smtClean="0"/>
              <a:t>. Glycogen is made up of many connected units of glucose.</a:t>
            </a:r>
            <a:endParaRPr lang="en-US" sz="1000" dirty="0"/>
          </a:p>
        </p:txBody>
      </p:sp>
      <p:grpSp>
        <p:nvGrpSpPr>
          <p:cNvPr id="114" name="Group 113"/>
          <p:cNvGrpSpPr/>
          <p:nvPr/>
        </p:nvGrpSpPr>
        <p:grpSpPr>
          <a:xfrm>
            <a:off x="1606158" y="5400041"/>
            <a:ext cx="5853080" cy="785553"/>
            <a:chOff x="1812895" y="5366140"/>
            <a:chExt cx="5853080" cy="785553"/>
          </a:xfrm>
        </p:grpSpPr>
        <p:grpSp>
          <p:nvGrpSpPr>
            <p:cNvPr id="60" name="Group 59"/>
            <p:cNvGrpSpPr/>
            <p:nvPr/>
          </p:nvGrpSpPr>
          <p:grpSpPr>
            <a:xfrm>
              <a:off x="1812895" y="5450112"/>
              <a:ext cx="640080" cy="640080"/>
              <a:chOff x="2730843" y="3534032"/>
              <a:chExt cx="1005840" cy="1005840"/>
            </a:xfrm>
          </p:grpSpPr>
          <p:cxnSp>
            <p:nvCxnSpPr>
              <p:cNvPr id="61" name="Straight Connector 60"/>
              <p:cNvCxnSpPr/>
              <p:nvPr/>
            </p:nvCxnSpPr>
            <p:spPr>
              <a:xfrm flipH="1">
                <a:off x="2804494" y="3779811"/>
                <a:ext cx="858539" cy="514279"/>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62" name="Straight Connector 61"/>
              <p:cNvCxnSpPr>
                <a:stCxn id="64" idx="0"/>
                <a:endCxn id="64" idx="4"/>
              </p:cNvCxnSpPr>
              <p:nvPr/>
            </p:nvCxnSpPr>
            <p:spPr>
              <a:xfrm>
                <a:off x="3233763" y="3534032"/>
                <a:ext cx="0" cy="1005840"/>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63" name="Straight Connector 62"/>
              <p:cNvCxnSpPr/>
              <p:nvPr/>
            </p:nvCxnSpPr>
            <p:spPr>
              <a:xfrm>
                <a:off x="2804494" y="3779811"/>
                <a:ext cx="858538" cy="514279"/>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64" name="Oval 63"/>
              <p:cNvSpPr/>
              <p:nvPr/>
            </p:nvSpPr>
            <p:spPr>
              <a:xfrm>
                <a:off x="2730843" y="3534032"/>
                <a:ext cx="1005840" cy="1005840"/>
              </a:xfrm>
              <a:prstGeom prst="ellipse">
                <a:avLst/>
              </a:prstGeom>
              <a:noFill/>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65" name="Oval 64"/>
              <p:cNvSpPr/>
              <p:nvPr/>
            </p:nvSpPr>
            <p:spPr>
              <a:xfrm>
                <a:off x="3116376" y="3922651"/>
                <a:ext cx="228600" cy="228600"/>
              </a:xfrm>
              <a:prstGeom prst="ellipse">
                <a:avLst/>
              </a:prstGeom>
              <a:solidFill>
                <a:schemeClr val="bg1"/>
              </a:solidFill>
              <a:ln w="5715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grpSp>
          <p:nvGrpSpPr>
            <p:cNvPr id="66" name="Group 65"/>
            <p:cNvGrpSpPr/>
            <p:nvPr/>
          </p:nvGrpSpPr>
          <p:grpSpPr>
            <a:xfrm>
              <a:off x="2458981" y="5438877"/>
              <a:ext cx="640080" cy="640080"/>
              <a:chOff x="2730843" y="3534032"/>
              <a:chExt cx="1005840" cy="1005840"/>
            </a:xfrm>
          </p:grpSpPr>
          <p:cxnSp>
            <p:nvCxnSpPr>
              <p:cNvPr id="67" name="Straight Connector 66"/>
              <p:cNvCxnSpPr/>
              <p:nvPr/>
            </p:nvCxnSpPr>
            <p:spPr>
              <a:xfrm flipH="1">
                <a:off x="2804494" y="3779811"/>
                <a:ext cx="858539" cy="514279"/>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68" name="Straight Connector 67"/>
              <p:cNvCxnSpPr>
                <a:stCxn id="70" idx="0"/>
                <a:endCxn id="70" idx="4"/>
              </p:cNvCxnSpPr>
              <p:nvPr/>
            </p:nvCxnSpPr>
            <p:spPr>
              <a:xfrm>
                <a:off x="3233763" y="3534032"/>
                <a:ext cx="0" cy="1005840"/>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69" name="Straight Connector 68"/>
              <p:cNvCxnSpPr/>
              <p:nvPr/>
            </p:nvCxnSpPr>
            <p:spPr>
              <a:xfrm>
                <a:off x="2804494" y="3779811"/>
                <a:ext cx="858538" cy="514279"/>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70" name="Oval 69"/>
              <p:cNvSpPr/>
              <p:nvPr/>
            </p:nvSpPr>
            <p:spPr>
              <a:xfrm>
                <a:off x="2730843" y="3534032"/>
                <a:ext cx="1005840" cy="1005840"/>
              </a:xfrm>
              <a:prstGeom prst="ellipse">
                <a:avLst/>
              </a:prstGeom>
              <a:noFill/>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71" name="Oval 70"/>
              <p:cNvSpPr/>
              <p:nvPr/>
            </p:nvSpPr>
            <p:spPr>
              <a:xfrm>
                <a:off x="3116376" y="3922651"/>
                <a:ext cx="228600" cy="228600"/>
              </a:xfrm>
              <a:prstGeom prst="ellipse">
                <a:avLst/>
              </a:prstGeom>
              <a:solidFill>
                <a:schemeClr val="bg1"/>
              </a:solidFill>
              <a:ln w="5715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grpSp>
          <p:nvGrpSpPr>
            <p:cNvPr id="72" name="Group 71"/>
            <p:cNvGrpSpPr/>
            <p:nvPr/>
          </p:nvGrpSpPr>
          <p:grpSpPr>
            <a:xfrm>
              <a:off x="3142164" y="5511613"/>
              <a:ext cx="640080" cy="640080"/>
              <a:chOff x="2730843" y="3534032"/>
              <a:chExt cx="1005840" cy="1005840"/>
            </a:xfrm>
          </p:grpSpPr>
          <p:cxnSp>
            <p:nvCxnSpPr>
              <p:cNvPr id="73" name="Straight Connector 72"/>
              <p:cNvCxnSpPr/>
              <p:nvPr/>
            </p:nvCxnSpPr>
            <p:spPr>
              <a:xfrm flipH="1">
                <a:off x="2804494" y="3779811"/>
                <a:ext cx="858539" cy="514279"/>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74" name="Straight Connector 73"/>
              <p:cNvCxnSpPr>
                <a:stCxn id="76" idx="0"/>
                <a:endCxn id="76" idx="4"/>
              </p:cNvCxnSpPr>
              <p:nvPr/>
            </p:nvCxnSpPr>
            <p:spPr>
              <a:xfrm>
                <a:off x="3233763" y="3534032"/>
                <a:ext cx="0" cy="1005840"/>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75" name="Straight Connector 74"/>
              <p:cNvCxnSpPr/>
              <p:nvPr/>
            </p:nvCxnSpPr>
            <p:spPr>
              <a:xfrm>
                <a:off x="2804494" y="3779811"/>
                <a:ext cx="858538" cy="514279"/>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76" name="Oval 75"/>
              <p:cNvSpPr/>
              <p:nvPr/>
            </p:nvSpPr>
            <p:spPr>
              <a:xfrm>
                <a:off x="2730843" y="3534032"/>
                <a:ext cx="1005840" cy="1005840"/>
              </a:xfrm>
              <a:prstGeom prst="ellipse">
                <a:avLst/>
              </a:prstGeom>
              <a:noFill/>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77" name="Oval 76"/>
              <p:cNvSpPr/>
              <p:nvPr/>
            </p:nvSpPr>
            <p:spPr>
              <a:xfrm>
                <a:off x="3116376" y="3922651"/>
                <a:ext cx="228600" cy="228600"/>
              </a:xfrm>
              <a:prstGeom prst="ellipse">
                <a:avLst/>
              </a:prstGeom>
              <a:solidFill>
                <a:schemeClr val="bg1"/>
              </a:solidFill>
              <a:ln w="5715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grpSp>
          <p:nvGrpSpPr>
            <p:cNvPr id="78" name="Group 77"/>
            <p:cNvGrpSpPr/>
            <p:nvPr/>
          </p:nvGrpSpPr>
          <p:grpSpPr>
            <a:xfrm>
              <a:off x="3798057" y="5400041"/>
              <a:ext cx="640080" cy="640080"/>
              <a:chOff x="2730843" y="3534032"/>
              <a:chExt cx="1005840" cy="1005840"/>
            </a:xfrm>
          </p:grpSpPr>
          <p:cxnSp>
            <p:nvCxnSpPr>
              <p:cNvPr id="79" name="Straight Connector 78"/>
              <p:cNvCxnSpPr/>
              <p:nvPr/>
            </p:nvCxnSpPr>
            <p:spPr>
              <a:xfrm flipH="1">
                <a:off x="2804494" y="3779811"/>
                <a:ext cx="858539" cy="514279"/>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80" name="Straight Connector 79"/>
              <p:cNvCxnSpPr>
                <a:stCxn id="82" idx="0"/>
                <a:endCxn id="82" idx="4"/>
              </p:cNvCxnSpPr>
              <p:nvPr/>
            </p:nvCxnSpPr>
            <p:spPr>
              <a:xfrm>
                <a:off x="3233763" y="3534032"/>
                <a:ext cx="0" cy="1005840"/>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81" name="Straight Connector 80"/>
              <p:cNvCxnSpPr/>
              <p:nvPr/>
            </p:nvCxnSpPr>
            <p:spPr>
              <a:xfrm>
                <a:off x="2804494" y="3779811"/>
                <a:ext cx="858538" cy="514279"/>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82" name="Oval 81"/>
              <p:cNvSpPr/>
              <p:nvPr/>
            </p:nvSpPr>
            <p:spPr>
              <a:xfrm>
                <a:off x="2730843" y="3534032"/>
                <a:ext cx="1005840" cy="1005840"/>
              </a:xfrm>
              <a:prstGeom prst="ellipse">
                <a:avLst/>
              </a:prstGeom>
              <a:noFill/>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83" name="Oval 82"/>
              <p:cNvSpPr/>
              <p:nvPr/>
            </p:nvSpPr>
            <p:spPr>
              <a:xfrm>
                <a:off x="3116376" y="3922651"/>
                <a:ext cx="228600" cy="228600"/>
              </a:xfrm>
              <a:prstGeom prst="ellipse">
                <a:avLst/>
              </a:prstGeom>
              <a:solidFill>
                <a:schemeClr val="bg1"/>
              </a:solidFill>
              <a:ln w="5715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grpSp>
          <p:nvGrpSpPr>
            <p:cNvPr id="84" name="Group 83"/>
            <p:cNvGrpSpPr/>
            <p:nvPr/>
          </p:nvGrpSpPr>
          <p:grpSpPr>
            <a:xfrm>
              <a:off x="4425942" y="5450112"/>
              <a:ext cx="640080" cy="640080"/>
              <a:chOff x="2730843" y="3534032"/>
              <a:chExt cx="1005840" cy="1005840"/>
            </a:xfrm>
          </p:grpSpPr>
          <p:cxnSp>
            <p:nvCxnSpPr>
              <p:cNvPr id="85" name="Straight Connector 84"/>
              <p:cNvCxnSpPr/>
              <p:nvPr/>
            </p:nvCxnSpPr>
            <p:spPr>
              <a:xfrm flipH="1">
                <a:off x="2804494" y="3779811"/>
                <a:ext cx="858539" cy="514279"/>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86" name="Straight Connector 85"/>
              <p:cNvCxnSpPr>
                <a:stCxn id="88" idx="0"/>
                <a:endCxn id="88" idx="4"/>
              </p:cNvCxnSpPr>
              <p:nvPr/>
            </p:nvCxnSpPr>
            <p:spPr>
              <a:xfrm>
                <a:off x="3233763" y="3534032"/>
                <a:ext cx="0" cy="1005840"/>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87" name="Straight Connector 86"/>
              <p:cNvCxnSpPr/>
              <p:nvPr/>
            </p:nvCxnSpPr>
            <p:spPr>
              <a:xfrm>
                <a:off x="2804494" y="3779811"/>
                <a:ext cx="858538" cy="514279"/>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88" name="Oval 87"/>
              <p:cNvSpPr/>
              <p:nvPr/>
            </p:nvSpPr>
            <p:spPr>
              <a:xfrm>
                <a:off x="2730843" y="3534032"/>
                <a:ext cx="1005840" cy="1005840"/>
              </a:xfrm>
              <a:prstGeom prst="ellipse">
                <a:avLst/>
              </a:prstGeom>
              <a:noFill/>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89" name="Oval 88"/>
              <p:cNvSpPr/>
              <p:nvPr/>
            </p:nvSpPr>
            <p:spPr>
              <a:xfrm>
                <a:off x="3116376" y="3922651"/>
                <a:ext cx="228600" cy="228600"/>
              </a:xfrm>
              <a:prstGeom prst="ellipse">
                <a:avLst/>
              </a:prstGeom>
              <a:solidFill>
                <a:schemeClr val="bg1"/>
              </a:solidFill>
              <a:ln w="5715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grpSp>
          <p:nvGrpSpPr>
            <p:cNvPr id="90" name="Group 89"/>
            <p:cNvGrpSpPr/>
            <p:nvPr/>
          </p:nvGrpSpPr>
          <p:grpSpPr>
            <a:xfrm>
              <a:off x="5066519" y="5366140"/>
              <a:ext cx="640080" cy="640080"/>
              <a:chOff x="2730843" y="3534032"/>
              <a:chExt cx="1005840" cy="1005840"/>
            </a:xfrm>
          </p:grpSpPr>
          <p:cxnSp>
            <p:nvCxnSpPr>
              <p:cNvPr id="91" name="Straight Connector 90"/>
              <p:cNvCxnSpPr/>
              <p:nvPr/>
            </p:nvCxnSpPr>
            <p:spPr>
              <a:xfrm flipH="1">
                <a:off x="2804494" y="3779811"/>
                <a:ext cx="858539" cy="514279"/>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92" name="Straight Connector 91"/>
              <p:cNvCxnSpPr>
                <a:stCxn id="94" idx="0"/>
                <a:endCxn id="94" idx="4"/>
              </p:cNvCxnSpPr>
              <p:nvPr/>
            </p:nvCxnSpPr>
            <p:spPr>
              <a:xfrm>
                <a:off x="3233763" y="3534032"/>
                <a:ext cx="0" cy="1005840"/>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93" name="Straight Connector 92"/>
              <p:cNvCxnSpPr/>
              <p:nvPr/>
            </p:nvCxnSpPr>
            <p:spPr>
              <a:xfrm>
                <a:off x="2804494" y="3779811"/>
                <a:ext cx="858538" cy="514279"/>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94" name="Oval 93"/>
              <p:cNvSpPr/>
              <p:nvPr/>
            </p:nvSpPr>
            <p:spPr>
              <a:xfrm>
                <a:off x="2730843" y="3534032"/>
                <a:ext cx="1005840" cy="1005840"/>
              </a:xfrm>
              <a:prstGeom prst="ellipse">
                <a:avLst/>
              </a:prstGeom>
              <a:noFill/>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95" name="Oval 94"/>
              <p:cNvSpPr/>
              <p:nvPr/>
            </p:nvSpPr>
            <p:spPr>
              <a:xfrm>
                <a:off x="3116376" y="3922651"/>
                <a:ext cx="228600" cy="228600"/>
              </a:xfrm>
              <a:prstGeom prst="ellipse">
                <a:avLst/>
              </a:prstGeom>
              <a:solidFill>
                <a:schemeClr val="bg1"/>
              </a:solidFill>
              <a:ln w="5715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grpSp>
          <p:nvGrpSpPr>
            <p:cNvPr id="96" name="Group 95"/>
            <p:cNvGrpSpPr/>
            <p:nvPr/>
          </p:nvGrpSpPr>
          <p:grpSpPr>
            <a:xfrm>
              <a:off x="5712937" y="5377375"/>
              <a:ext cx="640080" cy="640080"/>
              <a:chOff x="2730843" y="3534032"/>
              <a:chExt cx="1005840" cy="1005840"/>
            </a:xfrm>
          </p:grpSpPr>
          <p:cxnSp>
            <p:nvCxnSpPr>
              <p:cNvPr id="97" name="Straight Connector 96"/>
              <p:cNvCxnSpPr/>
              <p:nvPr/>
            </p:nvCxnSpPr>
            <p:spPr>
              <a:xfrm flipH="1">
                <a:off x="2804494" y="3779811"/>
                <a:ext cx="858539" cy="514279"/>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98" name="Straight Connector 97"/>
              <p:cNvCxnSpPr>
                <a:stCxn id="100" idx="0"/>
                <a:endCxn id="100" idx="4"/>
              </p:cNvCxnSpPr>
              <p:nvPr/>
            </p:nvCxnSpPr>
            <p:spPr>
              <a:xfrm>
                <a:off x="3233763" y="3534032"/>
                <a:ext cx="0" cy="1005840"/>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99" name="Straight Connector 98"/>
              <p:cNvCxnSpPr/>
              <p:nvPr/>
            </p:nvCxnSpPr>
            <p:spPr>
              <a:xfrm>
                <a:off x="2804494" y="3779811"/>
                <a:ext cx="858538" cy="514279"/>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100" name="Oval 99"/>
              <p:cNvSpPr/>
              <p:nvPr/>
            </p:nvSpPr>
            <p:spPr>
              <a:xfrm>
                <a:off x="2730843" y="3534032"/>
                <a:ext cx="1005840" cy="1005840"/>
              </a:xfrm>
              <a:prstGeom prst="ellipse">
                <a:avLst/>
              </a:prstGeom>
              <a:noFill/>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101" name="Oval 100"/>
              <p:cNvSpPr/>
              <p:nvPr/>
            </p:nvSpPr>
            <p:spPr>
              <a:xfrm>
                <a:off x="3116376" y="3922651"/>
                <a:ext cx="228600" cy="228600"/>
              </a:xfrm>
              <a:prstGeom prst="ellipse">
                <a:avLst/>
              </a:prstGeom>
              <a:solidFill>
                <a:schemeClr val="bg1"/>
              </a:solidFill>
              <a:ln w="5715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grpSp>
          <p:nvGrpSpPr>
            <p:cNvPr id="102" name="Group 101"/>
            <p:cNvGrpSpPr/>
            <p:nvPr/>
          </p:nvGrpSpPr>
          <p:grpSpPr>
            <a:xfrm>
              <a:off x="6353017" y="5400041"/>
              <a:ext cx="640080" cy="640080"/>
              <a:chOff x="2730843" y="3534032"/>
              <a:chExt cx="1005840" cy="1005840"/>
            </a:xfrm>
          </p:grpSpPr>
          <p:cxnSp>
            <p:nvCxnSpPr>
              <p:cNvPr id="103" name="Straight Connector 102"/>
              <p:cNvCxnSpPr/>
              <p:nvPr/>
            </p:nvCxnSpPr>
            <p:spPr>
              <a:xfrm flipH="1">
                <a:off x="2804494" y="3779811"/>
                <a:ext cx="858539" cy="514279"/>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104" name="Straight Connector 103"/>
              <p:cNvCxnSpPr>
                <a:stCxn id="106" idx="0"/>
                <a:endCxn id="106" idx="4"/>
              </p:cNvCxnSpPr>
              <p:nvPr/>
            </p:nvCxnSpPr>
            <p:spPr>
              <a:xfrm>
                <a:off x="3233763" y="3534032"/>
                <a:ext cx="0" cy="1005840"/>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105" name="Straight Connector 104"/>
              <p:cNvCxnSpPr/>
              <p:nvPr/>
            </p:nvCxnSpPr>
            <p:spPr>
              <a:xfrm>
                <a:off x="2804494" y="3779811"/>
                <a:ext cx="858538" cy="514279"/>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106" name="Oval 105"/>
              <p:cNvSpPr/>
              <p:nvPr/>
            </p:nvSpPr>
            <p:spPr>
              <a:xfrm>
                <a:off x="2730843" y="3534032"/>
                <a:ext cx="1005840" cy="1005840"/>
              </a:xfrm>
              <a:prstGeom prst="ellipse">
                <a:avLst/>
              </a:prstGeom>
              <a:noFill/>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107" name="Oval 106"/>
              <p:cNvSpPr/>
              <p:nvPr/>
            </p:nvSpPr>
            <p:spPr>
              <a:xfrm>
                <a:off x="3116376" y="3922651"/>
                <a:ext cx="228600" cy="228600"/>
              </a:xfrm>
              <a:prstGeom prst="ellipse">
                <a:avLst/>
              </a:prstGeom>
              <a:solidFill>
                <a:schemeClr val="bg1"/>
              </a:solidFill>
              <a:ln w="5715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grpSp>
          <p:nvGrpSpPr>
            <p:cNvPr id="108" name="Group 107"/>
            <p:cNvGrpSpPr/>
            <p:nvPr/>
          </p:nvGrpSpPr>
          <p:grpSpPr>
            <a:xfrm>
              <a:off x="7025895" y="5430466"/>
              <a:ext cx="640080" cy="640080"/>
              <a:chOff x="2730843" y="3534032"/>
              <a:chExt cx="1005840" cy="1005840"/>
            </a:xfrm>
          </p:grpSpPr>
          <p:cxnSp>
            <p:nvCxnSpPr>
              <p:cNvPr id="109" name="Straight Connector 108"/>
              <p:cNvCxnSpPr/>
              <p:nvPr/>
            </p:nvCxnSpPr>
            <p:spPr>
              <a:xfrm flipH="1">
                <a:off x="2804494" y="3779811"/>
                <a:ext cx="858539" cy="514279"/>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110" name="Straight Connector 109"/>
              <p:cNvCxnSpPr>
                <a:stCxn id="112" idx="0"/>
                <a:endCxn id="112" idx="4"/>
              </p:cNvCxnSpPr>
              <p:nvPr/>
            </p:nvCxnSpPr>
            <p:spPr>
              <a:xfrm>
                <a:off x="3233763" y="3534032"/>
                <a:ext cx="0" cy="1005840"/>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111" name="Straight Connector 110"/>
              <p:cNvCxnSpPr/>
              <p:nvPr/>
            </p:nvCxnSpPr>
            <p:spPr>
              <a:xfrm>
                <a:off x="2804494" y="3779811"/>
                <a:ext cx="858538" cy="514279"/>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112" name="Oval 111"/>
              <p:cNvSpPr/>
              <p:nvPr/>
            </p:nvSpPr>
            <p:spPr>
              <a:xfrm>
                <a:off x="2730843" y="3534032"/>
                <a:ext cx="1005840" cy="1005840"/>
              </a:xfrm>
              <a:prstGeom prst="ellipse">
                <a:avLst/>
              </a:prstGeom>
              <a:noFill/>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113" name="Oval 112"/>
              <p:cNvSpPr/>
              <p:nvPr/>
            </p:nvSpPr>
            <p:spPr>
              <a:xfrm>
                <a:off x="3116376" y="3922651"/>
                <a:ext cx="228600" cy="228600"/>
              </a:xfrm>
              <a:prstGeom prst="ellipse">
                <a:avLst/>
              </a:prstGeom>
              <a:solidFill>
                <a:schemeClr val="bg1"/>
              </a:solidFill>
              <a:ln w="5715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grpSp>
    </p:spTree>
    <p:extLst>
      <p:ext uri="{BB962C8B-B14F-4D97-AF65-F5344CB8AC3E}">
        <p14:creationId xmlns:p14="http://schemas.microsoft.com/office/powerpoint/2010/main" val="2344447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47"/>
                                        </p:tgtEl>
                                        <p:attrNameLst>
                                          <p:attrName>style.visibility</p:attrName>
                                        </p:attrNameLst>
                                      </p:cBhvr>
                                      <p:to>
                                        <p:strVal val="visible"/>
                                      </p:to>
                                    </p:set>
                                    <p:animEffect transition="in" filter="fade">
                                      <p:cBhvr>
                                        <p:cTn id="13" dur="500"/>
                                        <p:tgtEl>
                                          <p:spTgt spid="47"/>
                                        </p:tgtEl>
                                      </p:cBhvr>
                                    </p:animEffect>
                                    <p:anim calcmode="lin" valueType="num">
                                      <p:cBhvr>
                                        <p:cTn id="14" dur="500" fill="hold"/>
                                        <p:tgtEl>
                                          <p:spTgt spid="47"/>
                                        </p:tgtEl>
                                        <p:attrNameLst>
                                          <p:attrName>ppt_x</p:attrName>
                                        </p:attrNameLst>
                                      </p:cBhvr>
                                      <p:tavLst>
                                        <p:tav tm="0">
                                          <p:val>
                                            <p:strVal val="#ppt_x"/>
                                          </p:val>
                                        </p:tav>
                                        <p:tav tm="100000">
                                          <p:val>
                                            <p:strVal val="#ppt_x"/>
                                          </p:val>
                                        </p:tav>
                                      </p:tavLst>
                                    </p:anim>
                                    <p:anim calcmode="lin" valueType="num">
                                      <p:cBhvr>
                                        <p:cTn id="15" dur="500" fill="hold"/>
                                        <p:tgtEl>
                                          <p:spTgt spid="47"/>
                                        </p:tgtEl>
                                        <p:attrNameLst>
                                          <p:attrName>ppt_y</p:attrName>
                                        </p:attrNameLst>
                                      </p:cBhvr>
                                      <p:tavLst>
                                        <p:tav tm="0">
                                          <p:val>
                                            <p:strVal val="#ppt_y+.1"/>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ppt_x"/>
                                          </p:val>
                                        </p:tav>
                                        <p:tav tm="100000">
                                          <p:val>
                                            <p:strVal val="#ppt_x"/>
                                          </p:val>
                                        </p:tav>
                                      </p:tavLst>
                                    </p:anim>
                                    <p:anim calcmode="lin" valueType="num">
                                      <p:cBhvr additive="base">
                                        <p:cTn id="1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49">
                                            <p:txEl>
                                              <p:pRg st="0" end="0"/>
                                            </p:txEl>
                                          </p:spTgt>
                                        </p:tgtEl>
                                        <p:attrNameLst>
                                          <p:attrName>style.visibility</p:attrName>
                                        </p:attrNameLst>
                                      </p:cBhvr>
                                      <p:to>
                                        <p:strVal val="visible"/>
                                      </p:to>
                                    </p:set>
                                    <p:anim calcmode="lin" valueType="num">
                                      <p:cBhvr additive="base">
                                        <p:cTn id="24" dur="500" fill="hold"/>
                                        <p:tgtEl>
                                          <p:spTgt spid="49">
                                            <p:txEl>
                                              <p:pRg st="0" end="0"/>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49">
                                            <p:txEl>
                                              <p:pRg st="0" end="0"/>
                                            </p:txEl>
                                          </p:spTgt>
                                        </p:tgtEl>
                                        <p:attrNameLst>
                                          <p:attrName>ppt_y</p:attrName>
                                        </p:attrNameLst>
                                      </p:cBhvr>
                                      <p:tavLst>
                                        <p:tav tm="0">
                                          <p:val>
                                            <p:strVal val="1+#ppt_h/2"/>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114"/>
                                        </p:tgtEl>
                                        <p:attrNameLst>
                                          <p:attrName>style.visibility</p:attrName>
                                        </p:attrNameLst>
                                      </p:cBhvr>
                                      <p:to>
                                        <p:strVal val="visible"/>
                                      </p:to>
                                    </p:set>
                                    <p:animEffect transition="in" filter="fade">
                                      <p:cBhvr>
                                        <p:cTn id="28" dur="500"/>
                                        <p:tgtEl>
                                          <p:spTgt spid="114"/>
                                        </p:tgtEl>
                                      </p:cBhvr>
                                    </p:animEffect>
                                    <p:anim calcmode="lin" valueType="num">
                                      <p:cBhvr>
                                        <p:cTn id="29" dur="500" fill="hold"/>
                                        <p:tgtEl>
                                          <p:spTgt spid="114"/>
                                        </p:tgtEl>
                                        <p:attrNameLst>
                                          <p:attrName>ppt_x</p:attrName>
                                        </p:attrNameLst>
                                      </p:cBhvr>
                                      <p:tavLst>
                                        <p:tav tm="0">
                                          <p:val>
                                            <p:strVal val="#ppt_x"/>
                                          </p:val>
                                        </p:tav>
                                        <p:tav tm="100000">
                                          <p:val>
                                            <p:strVal val="#ppt_x"/>
                                          </p:val>
                                        </p:tav>
                                      </p:tavLst>
                                    </p:anim>
                                    <p:anim calcmode="lin" valueType="num">
                                      <p:cBhvr>
                                        <p:cTn id="30" dur="500" fill="hold"/>
                                        <p:tgtEl>
                                          <p:spTgt spid="1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794601" y="258921"/>
            <a:ext cx="5166519" cy="591026"/>
          </a:xfrm>
          <a:prstGeom prst="rect">
            <a:avLst/>
          </a:prstGeom>
          <a:noFill/>
        </p:spPr>
        <p:txBody>
          <a:bodyPr wrap="square" lIns="97630" tIns="48815" rIns="97630" bIns="48815" rtlCol="0">
            <a:spAutoFit/>
          </a:bodyPr>
          <a:lstStyle/>
          <a:p>
            <a:pPr algn="r"/>
            <a:r>
              <a:rPr lang="en-US" sz="3200" dirty="0" smtClean="0"/>
              <a:t>What happens if…</a:t>
            </a:r>
            <a:endParaRPr lang="en-US" sz="3200" dirty="0"/>
          </a:p>
        </p:txBody>
      </p:sp>
      <p:cxnSp>
        <p:nvCxnSpPr>
          <p:cNvPr id="10" name="Straight Connector 9"/>
          <p:cNvCxnSpPr/>
          <p:nvPr/>
        </p:nvCxnSpPr>
        <p:spPr>
          <a:xfrm>
            <a:off x="3581241" y="125258"/>
            <a:ext cx="0" cy="881772"/>
          </a:xfrm>
          <a:prstGeom prst="line">
            <a:avLst/>
          </a:prstGeom>
          <a:ln w="28575">
            <a:solidFill>
              <a:srgbClr val="2B656C"/>
            </a:solidFill>
          </a:ln>
        </p:spPr>
        <p:style>
          <a:lnRef idx="1">
            <a:schemeClr val="accent2"/>
          </a:lnRef>
          <a:fillRef idx="0">
            <a:schemeClr val="accent2"/>
          </a:fillRef>
          <a:effectRef idx="0">
            <a:schemeClr val="accent2"/>
          </a:effectRef>
          <a:fontRef idx="minor">
            <a:schemeClr val="tx1"/>
          </a:fontRef>
        </p:style>
      </p:cxnSp>
      <p:sp>
        <p:nvSpPr>
          <p:cNvPr id="2" name="TextBox 1"/>
          <p:cNvSpPr txBox="1"/>
          <p:nvPr/>
        </p:nvSpPr>
        <p:spPr>
          <a:xfrm>
            <a:off x="555466" y="1007030"/>
            <a:ext cx="8289907" cy="6755696"/>
          </a:xfrm>
          <a:prstGeom prst="rect">
            <a:avLst/>
          </a:prstGeom>
          <a:noFill/>
        </p:spPr>
        <p:txBody>
          <a:bodyPr wrap="square" rtlCol="0">
            <a:spAutoFit/>
          </a:bodyPr>
          <a:lstStyle/>
          <a:p>
            <a:endParaRPr lang="en-US" sz="1200" b="1" dirty="0"/>
          </a:p>
          <a:p>
            <a:r>
              <a:rPr lang="en-US" dirty="0" smtClean="0"/>
              <a:t>Using what you’ve learned, predict what would happen in the following situations:</a:t>
            </a:r>
          </a:p>
          <a:p>
            <a:endParaRPr lang="en-US" sz="1200" dirty="0"/>
          </a:p>
          <a:p>
            <a:r>
              <a:rPr lang="en-US" b="1" dirty="0" smtClean="0"/>
              <a:t>TWO:  </a:t>
            </a:r>
            <a:r>
              <a:rPr lang="en-US" dirty="0" smtClean="0"/>
              <a:t>You go from a sedentary lifestyle to one that includes daily exercise. </a:t>
            </a:r>
          </a:p>
          <a:p>
            <a:r>
              <a:rPr lang="en-US" i="1" dirty="0" smtClean="0"/>
              <a:t>(Hint: </a:t>
            </a:r>
            <a:r>
              <a:rPr lang="en-US" dirty="0" smtClean="0"/>
              <a:t>Muscles can take in about five times as much glucose as liver and fat can. Muscles also burn glucose for energy.) </a:t>
            </a:r>
          </a:p>
          <a:p>
            <a:r>
              <a:rPr lang="en-US" sz="1200" dirty="0"/>
              <a:t> </a:t>
            </a:r>
            <a:r>
              <a:rPr lang="en-US" sz="1200" dirty="0" smtClean="0"/>
              <a:t>  </a:t>
            </a:r>
          </a:p>
          <a:p>
            <a:r>
              <a:rPr lang="en-US" i="1" dirty="0" smtClean="0"/>
              <a:t>Regular activity can lower blood glucose levels. Muscles can use their own stored glycogen as energy, as well as taking in glucose from the blood.  When glucose levels are low, the liver can also release stored glycogen as glucose for the muscles to use. </a:t>
            </a:r>
          </a:p>
          <a:p>
            <a:r>
              <a:rPr lang="en-US" sz="1200" i="1" dirty="0" smtClean="0"/>
              <a:t>  </a:t>
            </a:r>
          </a:p>
          <a:p>
            <a:r>
              <a:rPr lang="en-US" dirty="0" smtClean="0"/>
              <a:t>Exercise lowers blood glucose levels in the following ways:</a:t>
            </a:r>
          </a:p>
          <a:p>
            <a:endParaRPr lang="en-US" sz="1200" dirty="0" smtClean="0"/>
          </a:p>
          <a:p>
            <a:pPr marL="342900" indent="-342900">
              <a:buFont typeface="Arial" panose="020B0604020202020204" pitchFamily="34" charset="0"/>
              <a:buChar char="•"/>
            </a:pPr>
            <a:r>
              <a:rPr lang="en-US" dirty="0" smtClean="0"/>
              <a:t>Building muscle provides more mass to store and use blood glucose.</a:t>
            </a:r>
          </a:p>
          <a:p>
            <a:endParaRPr lang="en-US" sz="800" dirty="0" smtClean="0"/>
          </a:p>
          <a:p>
            <a:pPr marL="342900" indent="-342900">
              <a:buFont typeface="Arial" panose="020B0604020202020204" pitchFamily="34" charset="0"/>
              <a:buChar char="•"/>
            </a:pPr>
            <a:r>
              <a:rPr lang="en-US" dirty="0" smtClean="0"/>
              <a:t>When you are active, cells become more sensitive to insulin so it can work more efficiently; in other words, insulin resistance decreases.</a:t>
            </a:r>
          </a:p>
          <a:p>
            <a:endParaRPr lang="en-US" sz="800" dirty="0" smtClean="0"/>
          </a:p>
          <a:p>
            <a:pPr marL="342900" indent="-342900">
              <a:buFont typeface="Arial" panose="020B0604020202020204" pitchFamily="34" charset="0"/>
              <a:buChar char="•"/>
            </a:pPr>
            <a:r>
              <a:rPr lang="en-US" dirty="0" smtClean="0"/>
              <a:t>Burning calories through exercise also helps maintain or decrease weight, which are important factors in type 2 diabetes.</a:t>
            </a:r>
          </a:p>
          <a:p>
            <a:pPr marL="342900" indent="-342900">
              <a:buFont typeface="Arial" panose="020B0604020202020204" pitchFamily="34" charset="0"/>
              <a:buChar char="•"/>
            </a:pPr>
            <a:endParaRPr lang="en-US" sz="800" dirty="0" smtClean="0"/>
          </a:p>
          <a:p>
            <a:pPr marL="342900" indent="-342900">
              <a:buFont typeface="Arial" panose="020B0604020202020204" pitchFamily="34" charset="0"/>
              <a:buChar char="•"/>
            </a:pPr>
            <a:endParaRPr lang="en-US" dirty="0"/>
          </a:p>
          <a:p>
            <a:r>
              <a:rPr lang="en-US" dirty="0" smtClean="0"/>
              <a:t> </a:t>
            </a:r>
          </a:p>
          <a:p>
            <a:endParaRPr lang="en-US" b="1" dirty="0"/>
          </a:p>
          <a:p>
            <a:endParaRPr lang="en-US" dirty="0"/>
          </a:p>
        </p:txBody>
      </p:sp>
      <p:pic>
        <p:nvPicPr>
          <p:cNvPr id="9" name="Picture 2" descr="C:\Users\jcgriz\AppData\Local\Microsoft\Windows\Temporary Internet Files\Content.Outlook\ND2AF8RG\GSEO 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3204" y="202649"/>
            <a:ext cx="2911798" cy="703622"/>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835" y="6635276"/>
            <a:ext cx="10082172" cy="159336"/>
          </a:xfrm>
          <a:prstGeom prst="rect">
            <a:avLst/>
          </a:prstGeom>
        </p:spPr>
      </p:pic>
    </p:spTree>
    <p:extLst>
      <p:ext uri="{BB962C8B-B14F-4D97-AF65-F5344CB8AC3E}">
        <p14:creationId xmlns:p14="http://schemas.microsoft.com/office/powerpoint/2010/main" val="3024783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2">
                                            <p:txEl>
                                              <p:pRg st="8" end="8"/>
                                            </p:txEl>
                                          </p:spTgt>
                                        </p:tgtEl>
                                        <p:attrNameLst>
                                          <p:attrName>style.visibility</p:attrName>
                                        </p:attrNameLst>
                                      </p:cBhvr>
                                      <p:to>
                                        <p:strVal val="visible"/>
                                      </p:to>
                                    </p:set>
                                    <p:animEffect transition="in" filter="fade">
                                      <p:cBhvr>
                                        <p:cTn id="11" dur="500"/>
                                        <p:tgtEl>
                                          <p:spTgt spid="2">
                                            <p:txEl>
                                              <p:pRg st="8" end="8"/>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2">
                                            <p:txEl>
                                              <p:pRg st="10" end="10"/>
                                            </p:txEl>
                                          </p:spTgt>
                                        </p:tgtEl>
                                        <p:attrNameLst>
                                          <p:attrName>style.visibility</p:attrName>
                                        </p:attrNameLst>
                                      </p:cBhvr>
                                      <p:to>
                                        <p:strVal val="visible"/>
                                      </p:to>
                                    </p:set>
                                    <p:animEffect transition="in" filter="fade">
                                      <p:cBhvr>
                                        <p:cTn id="14" dur="500"/>
                                        <p:tgtEl>
                                          <p:spTgt spid="2">
                                            <p:txEl>
                                              <p:pRg st="10" end="1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2">
                                            <p:txEl>
                                              <p:pRg st="12" end="12"/>
                                            </p:txEl>
                                          </p:spTgt>
                                        </p:tgtEl>
                                        <p:attrNameLst>
                                          <p:attrName>style.visibility</p:attrName>
                                        </p:attrNameLst>
                                      </p:cBhvr>
                                      <p:to>
                                        <p:strVal val="visible"/>
                                      </p:to>
                                    </p:set>
                                    <p:animEffect transition="in" filter="fade">
                                      <p:cBhvr>
                                        <p:cTn id="19" dur="500"/>
                                        <p:tgtEl>
                                          <p:spTgt spid="2">
                                            <p:txEl>
                                              <p:pRg st="12" end="1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2">
                                            <p:txEl>
                                              <p:pRg st="14" end="14"/>
                                            </p:txEl>
                                          </p:spTgt>
                                        </p:tgtEl>
                                        <p:attrNameLst>
                                          <p:attrName>style.visibility</p:attrName>
                                        </p:attrNameLst>
                                      </p:cBhvr>
                                      <p:to>
                                        <p:strVal val="visible"/>
                                      </p:to>
                                    </p:set>
                                    <p:animEffect transition="in" filter="fade">
                                      <p:cBhvr>
                                        <p:cTn id="24" dur="500"/>
                                        <p:tgtEl>
                                          <p:spTgt spid="2">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794601" y="258921"/>
            <a:ext cx="5166519" cy="591026"/>
          </a:xfrm>
          <a:prstGeom prst="rect">
            <a:avLst/>
          </a:prstGeom>
          <a:noFill/>
        </p:spPr>
        <p:txBody>
          <a:bodyPr wrap="square" lIns="97630" tIns="48815" rIns="97630" bIns="48815" rtlCol="0">
            <a:spAutoFit/>
          </a:bodyPr>
          <a:lstStyle/>
          <a:p>
            <a:pPr algn="r"/>
            <a:r>
              <a:rPr lang="en-US" sz="3200" dirty="0" smtClean="0"/>
              <a:t>What happens if…</a:t>
            </a:r>
            <a:endParaRPr lang="en-US" sz="3200" dirty="0"/>
          </a:p>
        </p:txBody>
      </p:sp>
      <p:cxnSp>
        <p:nvCxnSpPr>
          <p:cNvPr id="10" name="Straight Connector 9"/>
          <p:cNvCxnSpPr/>
          <p:nvPr/>
        </p:nvCxnSpPr>
        <p:spPr>
          <a:xfrm>
            <a:off x="3581241" y="125258"/>
            <a:ext cx="0" cy="881772"/>
          </a:xfrm>
          <a:prstGeom prst="line">
            <a:avLst/>
          </a:prstGeom>
          <a:ln w="28575">
            <a:solidFill>
              <a:srgbClr val="2B656C"/>
            </a:solidFill>
          </a:ln>
        </p:spPr>
        <p:style>
          <a:lnRef idx="1">
            <a:schemeClr val="accent2"/>
          </a:lnRef>
          <a:fillRef idx="0">
            <a:schemeClr val="accent2"/>
          </a:fillRef>
          <a:effectRef idx="0">
            <a:schemeClr val="accent2"/>
          </a:effectRef>
          <a:fontRef idx="minor">
            <a:schemeClr val="tx1"/>
          </a:fontRef>
        </p:style>
      </p:cxnSp>
      <p:sp>
        <p:nvSpPr>
          <p:cNvPr id="2" name="TextBox 1"/>
          <p:cNvSpPr txBox="1"/>
          <p:nvPr/>
        </p:nvSpPr>
        <p:spPr>
          <a:xfrm>
            <a:off x="555466" y="1007030"/>
            <a:ext cx="8289907" cy="6355586"/>
          </a:xfrm>
          <a:prstGeom prst="rect">
            <a:avLst/>
          </a:prstGeom>
          <a:noFill/>
        </p:spPr>
        <p:txBody>
          <a:bodyPr wrap="square" rtlCol="0">
            <a:spAutoFit/>
          </a:bodyPr>
          <a:lstStyle/>
          <a:p>
            <a:endParaRPr lang="en-US" sz="1200" b="1" dirty="0"/>
          </a:p>
          <a:p>
            <a:r>
              <a:rPr lang="en-US" dirty="0" smtClean="0"/>
              <a:t>Using what you’ve learned, predict what would happen in the following situations:</a:t>
            </a:r>
          </a:p>
          <a:p>
            <a:endParaRPr lang="en-US" sz="1200" dirty="0"/>
          </a:p>
          <a:p>
            <a:r>
              <a:rPr lang="en-US" b="1" dirty="0" smtClean="0"/>
              <a:t>THREE:  </a:t>
            </a:r>
            <a:r>
              <a:rPr lang="en-US" dirty="0" smtClean="0"/>
              <a:t>You have been diagnosed with type 2 diabetes and have been prescribed the drug Metformin. </a:t>
            </a:r>
            <a:r>
              <a:rPr lang="en-US" dirty="0"/>
              <a:t> </a:t>
            </a:r>
            <a:r>
              <a:rPr lang="en-US" i="1" dirty="0" smtClean="0"/>
              <a:t>(Hint: Metformin acts to lower glucose production in the liver, and increase insulin sensitivity in the muscles.)</a:t>
            </a:r>
          </a:p>
          <a:p>
            <a:r>
              <a:rPr lang="en-US" sz="1200" dirty="0"/>
              <a:t> </a:t>
            </a:r>
            <a:r>
              <a:rPr lang="en-US" sz="1200" dirty="0" smtClean="0"/>
              <a:t>  </a:t>
            </a:r>
          </a:p>
          <a:p>
            <a:r>
              <a:rPr lang="en-US" i="1" dirty="0" smtClean="0"/>
              <a:t>By lowering glucose production in the liver, glucose released by the liver won’t add to already high levels of blood glucose. In addition, the muscles will be able to better utilize the insulin in the blood--sort of like removing some of the sticky notes from the insulin receptors.   </a:t>
            </a:r>
          </a:p>
          <a:p>
            <a:r>
              <a:rPr lang="en-US" sz="1200" i="1" dirty="0" smtClean="0"/>
              <a:t>  </a:t>
            </a:r>
          </a:p>
          <a:p>
            <a:r>
              <a:rPr lang="en-US" dirty="0" smtClean="0"/>
              <a:t>Other drug treatments for type 2 diabetes include:</a:t>
            </a:r>
          </a:p>
          <a:p>
            <a:endParaRPr lang="en-US" sz="1200" dirty="0" smtClean="0"/>
          </a:p>
          <a:p>
            <a:pPr marL="342900" indent="-342900">
              <a:buFont typeface="Arial" panose="020B0604020202020204" pitchFamily="34" charset="0"/>
              <a:buChar char="•"/>
            </a:pPr>
            <a:r>
              <a:rPr lang="en-US" dirty="0" smtClean="0"/>
              <a:t>Insulin injections when the </a:t>
            </a:r>
            <a:r>
              <a:rPr lang="el-GR" dirty="0"/>
              <a:t>β</a:t>
            </a:r>
            <a:r>
              <a:rPr lang="en-US" dirty="0"/>
              <a:t> cells </a:t>
            </a:r>
            <a:r>
              <a:rPr lang="en-US" dirty="0" smtClean="0"/>
              <a:t>can no longer produce enough insulin.</a:t>
            </a:r>
          </a:p>
          <a:p>
            <a:endParaRPr lang="en-US" sz="800" dirty="0" smtClean="0"/>
          </a:p>
          <a:p>
            <a:pPr marL="342900" indent="-342900">
              <a:buFont typeface="Arial" panose="020B0604020202020204" pitchFamily="34" charset="0"/>
              <a:buChar char="•"/>
            </a:pPr>
            <a:r>
              <a:rPr lang="en-US" dirty="0" smtClean="0"/>
              <a:t>Drugs that increase insulin production in the remaining functional </a:t>
            </a:r>
            <a:r>
              <a:rPr lang="el-GR" dirty="0"/>
              <a:t>β</a:t>
            </a:r>
            <a:r>
              <a:rPr lang="en-US" dirty="0"/>
              <a:t> </a:t>
            </a:r>
            <a:r>
              <a:rPr lang="en-US" dirty="0" smtClean="0"/>
              <a:t>cells.</a:t>
            </a:r>
          </a:p>
          <a:p>
            <a:endParaRPr lang="en-US" sz="800" dirty="0" smtClean="0"/>
          </a:p>
          <a:p>
            <a:pPr marL="342900" indent="-342900">
              <a:buFont typeface="Arial" panose="020B0604020202020204" pitchFamily="34" charset="0"/>
              <a:buChar char="•"/>
            </a:pPr>
            <a:r>
              <a:rPr lang="en-US" dirty="0" smtClean="0"/>
              <a:t>Drugs that slow the digestion of starches to glucose and/or slow the emptying of the stomach in order to lessen sudden spikes of glucose in the blood.</a:t>
            </a:r>
          </a:p>
          <a:p>
            <a:pPr marL="342900" indent="-342900">
              <a:buFont typeface="Arial" panose="020B0604020202020204" pitchFamily="34" charset="0"/>
              <a:buChar char="•"/>
            </a:pPr>
            <a:endParaRPr lang="en-US" sz="800" dirty="0" smtClean="0"/>
          </a:p>
          <a:p>
            <a:pPr marL="342900" indent="-342900">
              <a:buFont typeface="Arial" panose="020B0604020202020204" pitchFamily="34" charset="0"/>
              <a:buChar char="•"/>
            </a:pPr>
            <a:endParaRPr lang="en-US" dirty="0"/>
          </a:p>
          <a:p>
            <a:r>
              <a:rPr lang="en-US" dirty="0" smtClean="0"/>
              <a:t> </a:t>
            </a:r>
          </a:p>
          <a:p>
            <a:endParaRPr lang="en-US" b="1" dirty="0"/>
          </a:p>
          <a:p>
            <a:endParaRPr lang="en-US" dirty="0"/>
          </a:p>
        </p:txBody>
      </p:sp>
      <p:pic>
        <p:nvPicPr>
          <p:cNvPr id="9" name="Picture 2" descr="C:\Users\jcgriz\AppData\Local\Microsoft\Windows\Temporary Internet Files\Content.Outlook\ND2AF8RG\GSEO 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3204" y="202649"/>
            <a:ext cx="2911798" cy="703622"/>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835" y="6635276"/>
            <a:ext cx="10082172" cy="159336"/>
          </a:xfrm>
          <a:prstGeom prst="rect">
            <a:avLst/>
          </a:prstGeom>
        </p:spPr>
      </p:pic>
    </p:spTree>
    <p:extLst>
      <p:ext uri="{BB962C8B-B14F-4D97-AF65-F5344CB8AC3E}">
        <p14:creationId xmlns:p14="http://schemas.microsoft.com/office/powerpoint/2010/main" val="1836434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Effect transition="in" filter="fade">
                                      <p:cBhvr>
                                        <p:cTn id="11" dur="500"/>
                                        <p:tgtEl>
                                          <p:spTgt spid="2">
                                            <p:txEl>
                                              <p:pRg st="7" end="7"/>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2">
                                            <p:txEl>
                                              <p:pRg st="9" end="9"/>
                                            </p:txEl>
                                          </p:spTgt>
                                        </p:tgtEl>
                                        <p:attrNameLst>
                                          <p:attrName>style.visibility</p:attrName>
                                        </p:attrNameLst>
                                      </p:cBhvr>
                                      <p:to>
                                        <p:strVal val="visible"/>
                                      </p:to>
                                    </p:set>
                                    <p:animEffect transition="in" filter="fade">
                                      <p:cBhvr>
                                        <p:cTn id="14" dur="500"/>
                                        <p:tgtEl>
                                          <p:spTgt spid="2">
                                            <p:txEl>
                                              <p:pRg st="9" end="9"/>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2">
                                            <p:txEl>
                                              <p:pRg st="11" end="11"/>
                                            </p:txEl>
                                          </p:spTgt>
                                        </p:tgtEl>
                                        <p:attrNameLst>
                                          <p:attrName>style.visibility</p:attrName>
                                        </p:attrNameLst>
                                      </p:cBhvr>
                                      <p:to>
                                        <p:strVal val="visible"/>
                                      </p:to>
                                    </p:set>
                                    <p:animEffect transition="in" filter="fade">
                                      <p:cBhvr>
                                        <p:cTn id="19" dur="500"/>
                                        <p:tgtEl>
                                          <p:spTgt spid="2">
                                            <p:txEl>
                                              <p:pRg st="11" end="1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2">
                                            <p:txEl>
                                              <p:pRg st="13" end="13"/>
                                            </p:txEl>
                                          </p:spTgt>
                                        </p:tgtEl>
                                        <p:attrNameLst>
                                          <p:attrName>style.visibility</p:attrName>
                                        </p:attrNameLst>
                                      </p:cBhvr>
                                      <p:to>
                                        <p:strVal val="visible"/>
                                      </p:to>
                                    </p:set>
                                    <p:animEffect transition="in" filter="fade">
                                      <p:cBhvr>
                                        <p:cTn id="24" dur="500"/>
                                        <p:tgtEl>
                                          <p:spTgt spid="2">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Group 35"/>
          <p:cNvGrpSpPr/>
          <p:nvPr/>
        </p:nvGrpSpPr>
        <p:grpSpPr>
          <a:xfrm>
            <a:off x="6654571" y="1693960"/>
            <a:ext cx="857504" cy="644174"/>
            <a:chOff x="6616118" y="2062665"/>
            <a:chExt cx="857504" cy="644174"/>
          </a:xfrm>
        </p:grpSpPr>
        <p:pic>
          <p:nvPicPr>
            <p:cNvPr id="32" name="Picture 3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181933">
              <a:off x="6616118" y="2062665"/>
              <a:ext cx="857504" cy="6441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pic>
        <p:sp>
          <p:nvSpPr>
            <p:cNvPr id="33" name="Multiply 32"/>
            <p:cNvSpPr/>
            <p:nvPr/>
          </p:nvSpPr>
          <p:spPr>
            <a:xfrm>
              <a:off x="6953430" y="2149792"/>
              <a:ext cx="182880" cy="182880"/>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Multiply 33"/>
            <p:cNvSpPr/>
            <p:nvPr/>
          </p:nvSpPr>
          <p:spPr>
            <a:xfrm>
              <a:off x="6676813" y="2292331"/>
              <a:ext cx="182880" cy="182880"/>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p:cNvSpPr txBox="1"/>
          <p:nvPr/>
        </p:nvSpPr>
        <p:spPr>
          <a:xfrm>
            <a:off x="3794601" y="258921"/>
            <a:ext cx="5166519" cy="529471"/>
          </a:xfrm>
          <a:prstGeom prst="rect">
            <a:avLst/>
          </a:prstGeom>
          <a:noFill/>
        </p:spPr>
        <p:txBody>
          <a:bodyPr wrap="square" lIns="97630" tIns="48815" rIns="97630" bIns="48815" rtlCol="0">
            <a:spAutoFit/>
          </a:bodyPr>
          <a:lstStyle/>
          <a:p>
            <a:pPr algn="r"/>
            <a:r>
              <a:rPr lang="en-US" sz="2800" dirty="0" smtClean="0"/>
              <a:t>Contributions to type 2 diabetes</a:t>
            </a:r>
            <a:endParaRPr lang="en-US" sz="2800" dirty="0"/>
          </a:p>
        </p:txBody>
      </p:sp>
      <p:cxnSp>
        <p:nvCxnSpPr>
          <p:cNvPr id="10" name="Straight Connector 9"/>
          <p:cNvCxnSpPr/>
          <p:nvPr/>
        </p:nvCxnSpPr>
        <p:spPr>
          <a:xfrm>
            <a:off x="3581241" y="125258"/>
            <a:ext cx="0" cy="881772"/>
          </a:xfrm>
          <a:prstGeom prst="line">
            <a:avLst/>
          </a:prstGeom>
          <a:ln w="28575">
            <a:solidFill>
              <a:srgbClr val="2B656C"/>
            </a:solidFill>
          </a:ln>
        </p:spPr>
        <p:style>
          <a:lnRef idx="1">
            <a:schemeClr val="accent2"/>
          </a:lnRef>
          <a:fillRef idx="0">
            <a:schemeClr val="accent2"/>
          </a:fillRef>
          <a:effectRef idx="0">
            <a:schemeClr val="accent2"/>
          </a:effectRef>
          <a:fontRef idx="minor">
            <a:schemeClr val="tx1"/>
          </a:fontRef>
        </p:style>
      </p:cxnSp>
      <p:pic>
        <p:nvPicPr>
          <p:cNvPr id="9" name="Picture 2" descr="C:\Users\jcgriz\AppData\Local\Microsoft\Windows\Temporary Internet Files\Content.Outlook\ND2AF8RG\GSEO logo.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3204" y="202649"/>
            <a:ext cx="2911798" cy="703622"/>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835" y="6635276"/>
            <a:ext cx="10082172" cy="159336"/>
          </a:xfrm>
          <a:prstGeom prst="rect">
            <a:avLst/>
          </a:prstGeom>
        </p:spPr>
      </p:pic>
      <p:sp>
        <p:nvSpPr>
          <p:cNvPr id="4" name="TextBox 3"/>
          <p:cNvSpPr txBox="1"/>
          <p:nvPr/>
        </p:nvSpPr>
        <p:spPr>
          <a:xfrm>
            <a:off x="1194294" y="1076993"/>
            <a:ext cx="2063316" cy="630942"/>
          </a:xfrm>
          <a:prstGeom prst="rect">
            <a:avLst/>
          </a:prstGeom>
          <a:noFill/>
        </p:spPr>
        <p:txBody>
          <a:bodyPr wrap="square" rtlCol="0">
            <a:spAutoFit/>
          </a:bodyPr>
          <a:lstStyle/>
          <a:p>
            <a:pPr algn="ctr"/>
            <a:r>
              <a:rPr lang="en-US" b="1" dirty="0" smtClean="0"/>
              <a:t>Insulin Resistance</a:t>
            </a:r>
          </a:p>
          <a:p>
            <a:pPr algn="ctr"/>
            <a:r>
              <a:rPr lang="en-US" sz="1600" dirty="0"/>
              <a:t>i</a:t>
            </a:r>
            <a:r>
              <a:rPr lang="en-US" sz="1600" dirty="0" smtClean="0"/>
              <a:t>n organs and tissues</a:t>
            </a:r>
            <a:endParaRPr lang="en-US" sz="1600" dirty="0"/>
          </a:p>
        </p:txBody>
      </p:sp>
      <p:sp>
        <p:nvSpPr>
          <p:cNvPr id="26" name="TextBox 25"/>
          <p:cNvSpPr txBox="1"/>
          <p:nvPr/>
        </p:nvSpPr>
        <p:spPr>
          <a:xfrm>
            <a:off x="5390866" y="1086347"/>
            <a:ext cx="3289109" cy="630942"/>
          </a:xfrm>
          <a:prstGeom prst="rect">
            <a:avLst/>
          </a:prstGeom>
          <a:noFill/>
        </p:spPr>
        <p:txBody>
          <a:bodyPr wrap="square" rtlCol="0">
            <a:spAutoFit/>
          </a:bodyPr>
          <a:lstStyle/>
          <a:p>
            <a:pPr algn="ctr"/>
            <a:r>
              <a:rPr lang="en-US" b="1" dirty="0" smtClean="0"/>
              <a:t>Decreased Insulin Production</a:t>
            </a:r>
          </a:p>
          <a:p>
            <a:pPr algn="ctr"/>
            <a:r>
              <a:rPr lang="en-US" sz="1600" dirty="0" smtClean="0"/>
              <a:t>in the pancreas</a:t>
            </a:r>
            <a:endParaRPr lang="en-US" sz="1600" dirty="0"/>
          </a:p>
        </p:txBody>
      </p:sp>
      <p:sp>
        <p:nvSpPr>
          <p:cNvPr id="5" name="Plus 4"/>
          <p:cNvSpPr/>
          <p:nvPr/>
        </p:nvSpPr>
        <p:spPr>
          <a:xfrm>
            <a:off x="4078851" y="1095056"/>
            <a:ext cx="914400" cy="914400"/>
          </a:xfrm>
          <a:prstGeom prst="mathPlus">
            <a:avLst/>
          </a:prstGeom>
          <a:solidFill>
            <a:schemeClr val="accent2">
              <a:lumMod val="75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Arrow Connector 37"/>
          <p:cNvCxnSpPr/>
          <p:nvPr/>
        </p:nvCxnSpPr>
        <p:spPr>
          <a:xfrm>
            <a:off x="2899954" y="1923626"/>
            <a:ext cx="894647" cy="722789"/>
          </a:xfrm>
          <a:prstGeom prst="straightConnector1">
            <a:avLst/>
          </a:prstGeom>
          <a:ln w="57150">
            <a:headEnd type="triangle"/>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p:cNvCxnSpPr/>
          <p:nvPr/>
        </p:nvCxnSpPr>
        <p:spPr>
          <a:xfrm flipH="1">
            <a:off x="5266668" y="1951661"/>
            <a:ext cx="961465" cy="694754"/>
          </a:xfrm>
          <a:prstGeom prst="straightConnector1">
            <a:avLst/>
          </a:prstGeom>
          <a:ln w="57150">
            <a:headEnd type="triangle"/>
            <a:tailEnd type="triangle"/>
          </a:ln>
        </p:spPr>
        <p:style>
          <a:lnRef idx="1">
            <a:schemeClr val="dk1"/>
          </a:lnRef>
          <a:fillRef idx="0">
            <a:schemeClr val="dk1"/>
          </a:fillRef>
          <a:effectRef idx="0">
            <a:schemeClr val="dk1"/>
          </a:effectRef>
          <a:fontRef idx="minor">
            <a:schemeClr val="tx1"/>
          </a:fontRef>
        </p:style>
      </p:cxnSp>
      <p:sp>
        <p:nvSpPr>
          <p:cNvPr id="45" name="TextBox 44"/>
          <p:cNvSpPr txBox="1"/>
          <p:nvPr/>
        </p:nvSpPr>
        <p:spPr>
          <a:xfrm>
            <a:off x="2426564" y="2794922"/>
            <a:ext cx="4494531" cy="1569660"/>
          </a:xfrm>
          <a:prstGeom prst="rect">
            <a:avLst/>
          </a:prstGeom>
          <a:solidFill>
            <a:srgbClr val="49AAB7"/>
          </a:solidFill>
        </p:spPr>
        <p:txBody>
          <a:bodyPr wrap="square" rtlCol="0">
            <a:spAutoFit/>
          </a:bodyPr>
          <a:lstStyle/>
          <a:p>
            <a:pPr algn="ctr"/>
            <a:r>
              <a:rPr lang="en-US" sz="3200" dirty="0" smtClean="0">
                <a:solidFill>
                  <a:schemeClr val="bg1"/>
                </a:solidFill>
              </a:rPr>
              <a:t>Elevated Blood Sugar</a:t>
            </a:r>
          </a:p>
          <a:p>
            <a:pPr algn="ctr"/>
            <a:r>
              <a:rPr lang="en-US" sz="3200" dirty="0" smtClean="0">
                <a:solidFill>
                  <a:schemeClr val="bg1"/>
                </a:solidFill>
              </a:rPr>
              <a:t>=</a:t>
            </a:r>
          </a:p>
          <a:p>
            <a:pPr algn="ctr"/>
            <a:r>
              <a:rPr lang="en-US" sz="3200" dirty="0" smtClean="0">
                <a:solidFill>
                  <a:schemeClr val="bg1"/>
                </a:solidFill>
              </a:rPr>
              <a:t>PREDIABETES</a:t>
            </a:r>
          </a:p>
        </p:txBody>
      </p:sp>
      <p:sp>
        <p:nvSpPr>
          <p:cNvPr id="50" name="Down Arrow 49"/>
          <p:cNvSpPr/>
          <p:nvPr/>
        </p:nvSpPr>
        <p:spPr>
          <a:xfrm>
            <a:off x="4336156" y="4437101"/>
            <a:ext cx="460926" cy="757201"/>
          </a:xfrm>
          <a:prstGeom prst="downArrow">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959202" y="5300866"/>
            <a:ext cx="5295244" cy="830997"/>
          </a:xfrm>
          <a:prstGeom prst="rect">
            <a:avLst/>
          </a:prstGeom>
          <a:solidFill>
            <a:srgbClr val="2B656C"/>
          </a:solidFill>
        </p:spPr>
        <p:txBody>
          <a:bodyPr wrap="square" rtlCol="0">
            <a:spAutoFit/>
          </a:bodyPr>
          <a:lstStyle/>
          <a:p>
            <a:pPr algn="ctr"/>
            <a:r>
              <a:rPr lang="en-US" sz="4800" dirty="0" smtClean="0">
                <a:solidFill>
                  <a:schemeClr val="bg1"/>
                </a:solidFill>
              </a:rPr>
              <a:t>TYPE 2 DIABETES</a:t>
            </a:r>
            <a:endParaRPr lang="en-US" sz="4800" dirty="0">
              <a:solidFill>
                <a:schemeClr val="bg1"/>
              </a:solidFill>
            </a:endParaRPr>
          </a:p>
        </p:txBody>
      </p:sp>
      <p:grpSp>
        <p:nvGrpSpPr>
          <p:cNvPr id="2" name="Group 1"/>
          <p:cNvGrpSpPr/>
          <p:nvPr/>
        </p:nvGrpSpPr>
        <p:grpSpPr>
          <a:xfrm>
            <a:off x="1544037" y="1715636"/>
            <a:ext cx="1105767" cy="496661"/>
            <a:chOff x="1091169" y="1715636"/>
            <a:chExt cx="1105767" cy="496661"/>
          </a:xfrm>
        </p:grpSpPr>
        <p:pic>
          <p:nvPicPr>
            <p:cNvPr id="37" name="Picture 36"/>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91169" y="1715636"/>
              <a:ext cx="754581" cy="49666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pic>
        <p:grpSp>
          <p:nvGrpSpPr>
            <p:cNvPr id="53" name="Group 52"/>
            <p:cNvGrpSpPr/>
            <p:nvPr/>
          </p:nvGrpSpPr>
          <p:grpSpPr>
            <a:xfrm rot="2535825">
              <a:off x="1730681" y="1786610"/>
              <a:ext cx="466255" cy="400926"/>
              <a:chOff x="1630680" y="2012812"/>
              <a:chExt cx="762000" cy="642620"/>
            </a:xfrm>
          </p:grpSpPr>
          <p:grpSp>
            <p:nvGrpSpPr>
              <p:cNvPr id="27" name="Group 26"/>
              <p:cNvGrpSpPr>
                <a:grpSpLocks/>
              </p:cNvGrpSpPr>
              <p:nvPr/>
            </p:nvGrpSpPr>
            <p:grpSpPr bwMode="auto">
              <a:xfrm rot="17188029">
                <a:off x="1690370" y="1953122"/>
                <a:ext cx="642620" cy="762000"/>
                <a:chOff x="5340" y="5094"/>
                <a:chExt cx="1012" cy="1200"/>
              </a:xfrm>
            </p:grpSpPr>
            <p:cxnSp>
              <p:nvCxnSpPr>
                <p:cNvPr id="28" name="AutoShape 110"/>
                <p:cNvCxnSpPr>
                  <a:cxnSpLocks noChangeShapeType="1"/>
                </p:cNvCxnSpPr>
                <p:nvPr/>
              </p:nvCxnSpPr>
              <p:spPr bwMode="auto">
                <a:xfrm>
                  <a:off x="5370" y="5428"/>
                  <a:ext cx="466" cy="698"/>
                </a:xfrm>
                <a:prstGeom prst="straightConnector1">
                  <a:avLst/>
                </a:prstGeom>
                <a:noFill/>
                <a:ln w="57150">
                  <a:solidFill>
                    <a:srgbClr val="000000"/>
                  </a:solidFill>
                  <a:round/>
                  <a:headEnd/>
                  <a:tailEnd/>
                </a:ln>
                <a:extLst>
                  <a:ext uri="{909E8E84-426E-40DD-AFC4-6F175D3DCCD1}">
                    <a14:hiddenFill xmlns:a14="http://schemas.microsoft.com/office/drawing/2010/main">
                      <a:noFill/>
                    </a14:hiddenFill>
                  </a:ext>
                </a:extLst>
              </p:spPr>
            </p:cxnSp>
            <p:cxnSp>
              <p:nvCxnSpPr>
                <p:cNvPr id="29" name="AutoShape 111"/>
                <p:cNvCxnSpPr>
                  <a:cxnSpLocks noChangeShapeType="1"/>
                </p:cNvCxnSpPr>
                <p:nvPr/>
              </p:nvCxnSpPr>
              <p:spPr bwMode="auto">
                <a:xfrm>
                  <a:off x="5340" y="5420"/>
                  <a:ext cx="561" cy="184"/>
                </a:xfrm>
                <a:prstGeom prst="straightConnector1">
                  <a:avLst/>
                </a:prstGeom>
                <a:noFill/>
                <a:ln w="57150">
                  <a:solidFill>
                    <a:srgbClr val="000000"/>
                  </a:solidFill>
                  <a:round/>
                  <a:headEnd/>
                  <a:tailEnd/>
                </a:ln>
                <a:extLst>
                  <a:ext uri="{909E8E84-426E-40DD-AFC4-6F175D3DCCD1}">
                    <a14:hiddenFill xmlns:a14="http://schemas.microsoft.com/office/drawing/2010/main">
                      <a:noFill/>
                    </a14:hiddenFill>
                  </a:ext>
                </a:extLst>
              </p:spPr>
            </p:cxnSp>
            <p:cxnSp>
              <p:nvCxnSpPr>
                <p:cNvPr id="30" name="AutoShape 112"/>
                <p:cNvCxnSpPr>
                  <a:cxnSpLocks noChangeShapeType="1"/>
                </p:cNvCxnSpPr>
                <p:nvPr/>
              </p:nvCxnSpPr>
              <p:spPr bwMode="auto">
                <a:xfrm>
                  <a:off x="5886" y="5596"/>
                  <a:ext cx="466" cy="698"/>
                </a:xfrm>
                <a:prstGeom prst="straightConnector1">
                  <a:avLst/>
                </a:prstGeom>
                <a:noFill/>
                <a:ln w="57150">
                  <a:solidFill>
                    <a:srgbClr val="000000"/>
                  </a:solidFill>
                  <a:round/>
                  <a:headEnd/>
                  <a:tailEnd/>
                </a:ln>
                <a:extLst>
                  <a:ext uri="{909E8E84-426E-40DD-AFC4-6F175D3DCCD1}">
                    <a14:hiddenFill xmlns:a14="http://schemas.microsoft.com/office/drawing/2010/main">
                      <a:noFill/>
                    </a14:hiddenFill>
                  </a:ext>
                </a:extLst>
              </p:spPr>
            </p:cxnSp>
            <p:cxnSp>
              <p:nvCxnSpPr>
                <p:cNvPr id="31" name="AutoShape 113"/>
                <p:cNvCxnSpPr>
                  <a:cxnSpLocks noChangeShapeType="1"/>
                </p:cNvCxnSpPr>
                <p:nvPr/>
              </p:nvCxnSpPr>
              <p:spPr bwMode="auto">
                <a:xfrm flipH="1" flipV="1">
                  <a:off x="5475" y="5094"/>
                  <a:ext cx="185" cy="417"/>
                </a:xfrm>
                <a:prstGeom prst="straightConnector1">
                  <a:avLst/>
                </a:prstGeom>
                <a:noFill/>
                <a:ln w="57150">
                  <a:solidFill>
                    <a:srgbClr val="000000"/>
                  </a:solidFill>
                  <a:round/>
                  <a:headEnd/>
                  <a:tailEnd/>
                </a:ln>
                <a:extLst>
                  <a:ext uri="{909E8E84-426E-40DD-AFC4-6F175D3DCCD1}">
                    <a14:hiddenFill xmlns:a14="http://schemas.microsoft.com/office/drawing/2010/main">
                      <a:noFill/>
                    </a14:hiddenFill>
                  </a:ext>
                </a:extLst>
              </p:spPr>
            </p:cxnSp>
          </p:grpSp>
          <p:sp>
            <p:nvSpPr>
              <p:cNvPr id="35" name="Multiply 34"/>
              <p:cNvSpPr/>
              <p:nvPr/>
            </p:nvSpPr>
            <p:spPr>
              <a:xfrm>
                <a:off x="1866762" y="2192699"/>
                <a:ext cx="365760" cy="365760"/>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1384152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6"/>
                                        </p:tgtEl>
                                        <p:attrNameLst>
                                          <p:attrName>style.visibility</p:attrName>
                                        </p:attrNameLst>
                                      </p:cBhvr>
                                      <p:to>
                                        <p:strVal val="visible"/>
                                      </p:to>
                                    </p:set>
                                    <p:animEffect transition="in" filter="fade">
                                      <p:cBhvr>
                                        <p:cTn id="14" dur="500"/>
                                        <p:tgtEl>
                                          <p:spTgt spid="26"/>
                                        </p:tgtEl>
                                      </p:cBhvr>
                                    </p:animEffect>
                                  </p:childTnLst>
                                </p:cTn>
                              </p:par>
                              <p:par>
                                <p:cTn id="15" presetID="10" presetClass="entr" presetSubtype="0" fill="hold" nodeType="with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fade">
                                      <p:cBhvr>
                                        <p:cTn id="17" dur="500"/>
                                        <p:tgtEl>
                                          <p:spTgt spid="36"/>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1000"/>
                                        <p:tgtEl>
                                          <p:spTgt spid="5"/>
                                        </p:tgtEl>
                                      </p:cBhvr>
                                    </p:animEffect>
                                    <p:anim calcmode="lin" valueType="num">
                                      <p:cBhvr>
                                        <p:cTn id="23" dur="1000" fill="hold"/>
                                        <p:tgtEl>
                                          <p:spTgt spid="5"/>
                                        </p:tgtEl>
                                        <p:attrNameLst>
                                          <p:attrName>ppt_x</p:attrName>
                                        </p:attrNameLst>
                                      </p:cBhvr>
                                      <p:tavLst>
                                        <p:tav tm="0">
                                          <p:val>
                                            <p:strVal val="#ppt_x"/>
                                          </p:val>
                                        </p:tav>
                                        <p:tav tm="100000">
                                          <p:val>
                                            <p:strVal val="#ppt_x"/>
                                          </p:val>
                                        </p:tav>
                                      </p:tavLst>
                                    </p:anim>
                                    <p:anim calcmode="lin" valueType="num">
                                      <p:cBhvr>
                                        <p:cTn id="24" dur="1000" fill="hold"/>
                                        <p:tgtEl>
                                          <p:spTgt spid="5"/>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fade">
                                      <p:cBhvr>
                                        <p:cTn id="27" dur="1000"/>
                                        <p:tgtEl>
                                          <p:spTgt spid="38"/>
                                        </p:tgtEl>
                                      </p:cBhvr>
                                    </p:animEffect>
                                    <p:anim calcmode="lin" valueType="num">
                                      <p:cBhvr>
                                        <p:cTn id="28" dur="1000" fill="hold"/>
                                        <p:tgtEl>
                                          <p:spTgt spid="38"/>
                                        </p:tgtEl>
                                        <p:attrNameLst>
                                          <p:attrName>ppt_x</p:attrName>
                                        </p:attrNameLst>
                                      </p:cBhvr>
                                      <p:tavLst>
                                        <p:tav tm="0">
                                          <p:val>
                                            <p:strVal val="#ppt_x"/>
                                          </p:val>
                                        </p:tav>
                                        <p:tav tm="100000">
                                          <p:val>
                                            <p:strVal val="#ppt_x"/>
                                          </p:val>
                                        </p:tav>
                                      </p:tavLst>
                                    </p:anim>
                                    <p:anim calcmode="lin" valueType="num">
                                      <p:cBhvr>
                                        <p:cTn id="29" dur="1000" fill="hold"/>
                                        <p:tgtEl>
                                          <p:spTgt spid="38"/>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fade">
                                      <p:cBhvr>
                                        <p:cTn id="32" dur="1000"/>
                                        <p:tgtEl>
                                          <p:spTgt spid="39"/>
                                        </p:tgtEl>
                                      </p:cBhvr>
                                    </p:animEffect>
                                    <p:anim calcmode="lin" valueType="num">
                                      <p:cBhvr>
                                        <p:cTn id="33" dur="1000" fill="hold"/>
                                        <p:tgtEl>
                                          <p:spTgt spid="39"/>
                                        </p:tgtEl>
                                        <p:attrNameLst>
                                          <p:attrName>ppt_x</p:attrName>
                                        </p:attrNameLst>
                                      </p:cBhvr>
                                      <p:tavLst>
                                        <p:tav tm="0">
                                          <p:val>
                                            <p:strVal val="#ppt_x"/>
                                          </p:val>
                                        </p:tav>
                                        <p:tav tm="100000">
                                          <p:val>
                                            <p:strVal val="#ppt_x"/>
                                          </p:val>
                                        </p:tav>
                                      </p:tavLst>
                                    </p:anim>
                                    <p:anim calcmode="lin" valueType="num">
                                      <p:cBhvr>
                                        <p:cTn id="34" dur="1000" fill="hold"/>
                                        <p:tgtEl>
                                          <p:spTgt spid="39"/>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45"/>
                                        </p:tgtEl>
                                        <p:attrNameLst>
                                          <p:attrName>style.visibility</p:attrName>
                                        </p:attrNameLst>
                                      </p:cBhvr>
                                      <p:to>
                                        <p:strVal val="visible"/>
                                      </p:to>
                                    </p:set>
                                    <p:animEffect transition="in" filter="fade">
                                      <p:cBhvr>
                                        <p:cTn id="37" dur="1000"/>
                                        <p:tgtEl>
                                          <p:spTgt spid="45"/>
                                        </p:tgtEl>
                                      </p:cBhvr>
                                    </p:animEffect>
                                    <p:anim calcmode="lin" valueType="num">
                                      <p:cBhvr>
                                        <p:cTn id="38" dur="1000" fill="hold"/>
                                        <p:tgtEl>
                                          <p:spTgt spid="45"/>
                                        </p:tgtEl>
                                        <p:attrNameLst>
                                          <p:attrName>ppt_x</p:attrName>
                                        </p:attrNameLst>
                                      </p:cBhvr>
                                      <p:tavLst>
                                        <p:tav tm="0">
                                          <p:val>
                                            <p:strVal val="#ppt_x"/>
                                          </p:val>
                                        </p:tav>
                                        <p:tav tm="100000">
                                          <p:val>
                                            <p:strVal val="#ppt_x"/>
                                          </p:val>
                                        </p:tav>
                                      </p:tavLst>
                                    </p:anim>
                                    <p:anim calcmode="lin" valueType="num">
                                      <p:cBhvr>
                                        <p:cTn id="39"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50"/>
                                        </p:tgtEl>
                                        <p:attrNameLst>
                                          <p:attrName>style.visibility</p:attrName>
                                        </p:attrNameLst>
                                      </p:cBhvr>
                                      <p:to>
                                        <p:strVal val="visible"/>
                                      </p:to>
                                    </p:set>
                                    <p:animEffect transition="in" filter="barn(inVertical)">
                                      <p:cBhvr>
                                        <p:cTn id="44" dur="500"/>
                                        <p:tgtEl>
                                          <p:spTgt spid="50"/>
                                        </p:tgtEl>
                                      </p:cBhvr>
                                    </p:animEffect>
                                  </p:childTnLst>
                                </p:cTn>
                              </p:par>
                              <p:par>
                                <p:cTn id="45" presetID="16" presetClass="entr" presetSubtype="21" fill="hold" grpId="0" nodeType="withEffect">
                                  <p:stCondLst>
                                    <p:cond delay="0"/>
                                  </p:stCondLst>
                                  <p:childTnLst>
                                    <p:set>
                                      <p:cBhvr>
                                        <p:cTn id="46" dur="1" fill="hold">
                                          <p:stCondLst>
                                            <p:cond delay="0"/>
                                          </p:stCondLst>
                                        </p:cTn>
                                        <p:tgtEl>
                                          <p:spTgt spid="52"/>
                                        </p:tgtEl>
                                        <p:attrNameLst>
                                          <p:attrName>style.visibility</p:attrName>
                                        </p:attrNameLst>
                                      </p:cBhvr>
                                      <p:to>
                                        <p:strVal val="visible"/>
                                      </p:to>
                                    </p:set>
                                    <p:animEffect transition="in" filter="barn(inVertical)">
                                      <p:cBhvr>
                                        <p:cTn id="47"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6" grpId="0"/>
      <p:bldP spid="5" grpId="0" animBg="1"/>
      <p:bldP spid="45" grpId="0" animBg="1"/>
      <p:bldP spid="50" grpId="0" animBg="1"/>
      <p:bldP spid="5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794601" y="258921"/>
            <a:ext cx="5166519" cy="591026"/>
          </a:xfrm>
          <a:prstGeom prst="rect">
            <a:avLst/>
          </a:prstGeom>
          <a:noFill/>
        </p:spPr>
        <p:txBody>
          <a:bodyPr wrap="square" lIns="97630" tIns="48815" rIns="97630" bIns="48815" rtlCol="0">
            <a:spAutoFit/>
          </a:bodyPr>
          <a:lstStyle/>
          <a:p>
            <a:pPr algn="r"/>
            <a:r>
              <a:rPr lang="en-US" sz="3200" dirty="0" smtClean="0"/>
              <a:t>Meet the players</a:t>
            </a:r>
            <a:endParaRPr lang="en-US" sz="3200" dirty="0"/>
          </a:p>
        </p:txBody>
      </p:sp>
      <p:cxnSp>
        <p:nvCxnSpPr>
          <p:cNvPr id="10" name="Straight Connector 9"/>
          <p:cNvCxnSpPr/>
          <p:nvPr/>
        </p:nvCxnSpPr>
        <p:spPr>
          <a:xfrm>
            <a:off x="3581241" y="125258"/>
            <a:ext cx="0" cy="881772"/>
          </a:xfrm>
          <a:prstGeom prst="line">
            <a:avLst/>
          </a:prstGeom>
          <a:ln w="28575">
            <a:solidFill>
              <a:srgbClr val="2B656C"/>
            </a:solidFill>
          </a:ln>
        </p:spPr>
        <p:style>
          <a:lnRef idx="1">
            <a:schemeClr val="accent2"/>
          </a:lnRef>
          <a:fillRef idx="0">
            <a:schemeClr val="accent2"/>
          </a:fillRef>
          <a:effectRef idx="0">
            <a:schemeClr val="accent2"/>
          </a:effectRef>
          <a:fontRef idx="minor">
            <a:schemeClr val="tx1"/>
          </a:fontRef>
        </p:style>
      </p:cxnSp>
      <p:sp>
        <p:nvSpPr>
          <p:cNvPr id="2" name="TextBox 1"/>
          <p:cNvSpPr txBox="1"/>
          <p:nvPr/>
        </p:nvSpPr>
        <p:spPr>
          <a:xfrm>
            <a:off x="296986" y="1059269"/>
            <a:ext cx="8664134" cy="2723823"/>
          </a:xfrm>
          <a:prstGeom prst="rect">
            <a:avLst/>
          </a:prstGeom>
          <a:noFill/>
        </p:spPr>
        <p:txBody>
          <a:bodyPr wrap="square" rtlCol="0">
            <a:spAutoFit/>
          </a:bodyPr>
          <a:lstStyle/>
          <a:p>
            <a:r>
              <a:rPr lang="en-US" sz="2800" b="1" dirty="0" smtClean="0"/>
              <a:t>Who’s who of diabetes:</a:t>
            </a:r>
          </a:p>
          <a:p>
            <a:endParaRPr lang="en-US" sz="1000" b="1" dirty="0" smtClean="0"/>
          </a:p>
          <a:p>
            <a:endParaRPr lang="en-US" sz="1000" dirty="0"/>
          </a:p>
          <a:p>
            <a:r>
              <a:rPr lang="en-US" sz="2800" b="1" dirty="0" smtClean="0">
                <a:solidFill>
                  <a:srgbClr val="F6960A"/>
                </a:solidFill>
              </a:rPr>
              <a:t>Insulin</a:t>
            </a:r>
            <a:r>
              <a:rPr lang="en-US" sz="2800" b="1" dirty="0">
                <a:solidFill>
                  <a:srgbClr val="F6960A"/>
                </a:solidFill>
              </a:rPr>
              <a:t>!</a:t>
            </a:r>
            <a:r>
              <a:rPr lang="en-US" sz="2800" b="1" dirty="0" smtClean="0">
                <a:solidFill>
                  <a:srgbClr val="F6960A"/>
                </a:solidFill>
              </a:rPr>
              <a:t> </a:t>
            </a:r>
            <a:r>
              <a:rPr lang="en-US" dirty="0" smtClean="0"/>
              <a:t>This hormone is released into the blood when blood glucose levels are </a:t>
            </a:r>
            <a:r>
              <a:rPr lang="en-US" b="1" dirty="0" smtClean="0"/>
              <a:t>high</a:t>
            </a:r>
            <a:r>
              <a:rPr lang="en-US" dirty="0" smtClean="0"/>
              <a:t>. It enables glucose to be transported into the cell in some tissues. </a:t>
            </a:r>
          </a:p>
          <a:p>
            <a:endParaRPr lang="en-US" dirty="0"/>
          </a:p>
          <a:p>
            <a:endParaRPr lang="en-US" dirty="0" smtClean="0"/>
          </a:p>
          <a:p>
            <a:endParaRPr lang="en-US" dirty="0"/>
          </a:p>
          <a:p>
            <a:endParaRPr lang="en-US" dirty="0"/>
          </a:p>
        </p:txBody>
      </p:sp>
      <p:sp>
        <p:nvSpPr>
          <p:cNvPr id="16" name="TextBox 15"/>
          <p:cNvSpPr txBox="1"/>
          <p:nvPr/>
        </p:nvSpPr>
        <p:spPr>
          <a:xfrm>
            <a:off x="3742256" y="2954047"/>
            <a:ext cx="2931551" cy="523220"/>
          </a:xfrm>
          <a:prstGeom prst="rect">
            <a:avLst/>
          </a:prstGeom>
          <a:noFill/>
        </p:spPr>
        <p:txBody>
          <a:bodyPr wrap="square" rtlCol="0">
            <a:spAutoFit/>
          </a:bodyPr>
          <a:lstStyle/>
          <a:p>
            <a:r>
              <a:rPr lang="en-US" sz="1400" dirty="0" smtClean="0"/>
              <a:t>In our model, insulin is represented by a piece of penne pasta (I-shaped)</a:t>
            </a:r>
            <a:endParaRPr lang="en-US" sz="1400" dirty="0"/>
          </a:p>
        </p:txBody>
      </p:sp>
      <p:sp>
        <p:nvSpPr>
          <p:cNvPr id="3" name="TextBox 2"/>
          <p:cNvSpPr txBox="1"/>
          <p:nvPr/>
        </p:nvSpPr>
        <p:spPr>
          <a:xfrm>
            <a:off x="305068" y="4114800"/>
            <a:ext cx="8656052" cy="815608"/>
          </a:xfrm>
          <a:prstGeom prst="rect">
            <a:avLst/>
          </a:prstGeom>
          <a:noFill/>
        </p:spPr>
        <p:txBody>
          <a:bodyPr wrap="square" rtlCol="0">
            <a:spAutoFit/>
          </a:bodyPr>
          <a:lstStyle/>
          <a:p>
            <a:r>
              <a:rPr lang="en-US" sz="2800" b="1" dirty="0" smtClean="0">
                <a:solidFill>
                  <a:srgbClr val="F6960A"/>
                </a:solidFill>
              </a:rPr>
              <a:t>Glucagon! </a:t>
            </a:r>
            <a:r>
              <a:rPr lang="en-US" dirty="0" smtClean="0"/>
              <a:t>This </a:t>
            </a:r>
            <a:r>
              <a:rPr lang="en-US" dirty="0"/>
              <a:t>hormone is released into the blood when </a:t>
            </a:r>
            <a:r>
              <a:rPr lang="en-US" dirty="0" smtClean="0"/>
              <a:t>blood glucose </a:t>
            </a:r>
            <a:r>
              <a:rPr lang="en-US" dirty="0"/>
              <a:t>levels are </a:t>
            </a:r>
            <a:r>
              <a:rPr lang="en-US" b="1" dirty="0"/>
              <a:t>low</a:t>
            </a:r>
            <a:r>
              <a:rPr lang="en-US" dirty="0"/>
              <a:t>. It enables glucose to be released from some tissues back into the blood stream.</a:t>
            </a:r>
          </a:p>
        </p:txBody>
      </p:sp>
      <p:sp>
        <p:nvSpPr>
          <p:cNvPr id="4" name="Block Arc 3"/>
          <p:cNvSpPr/>
          <p:nvPr/>
        </p:nvSpPr>
        <p:spPr>
          <a:xfrm rot="16200000">
            <a:off x="3191536" y="5049455"/>
            <a:ext cx="1005840" cy="1005840"/>
          </a:xfrm>
          <a:prstGeom prst="blockArc">
            <a:avLst/>
          </a:prstGeom>
          <a:solidFill>
            <a:srgbClr val="FBBF29"/>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11" name="TextBox 10"/>
          <p:cNvSpPr txBox="1"/>
          <p:nvPr/>
        </p:nvSpPr>
        <p:spPr>
          <a:xfrm>
            <a:off x="3742256" y="5259649"/>
            <a:ext cx="3268144" cy="523220"/>
          </a:xfrm>
          <a:prstGeom prst="rect">
            <a:avLst/>
          </a:prstGeom>
          <a:noFill/>
        </p:spPr>
        <p:txBody>
          <a:bodyPr wrap="square" rtlCol="0">
            <a:spAutoFit/>
          </a:bodyPr>
          <a:lstStyle/>
          <a:p>
            <a:r>
              <a:rPr lang="en-US" sz="1400" dirty="0" smtClean="0"/>
              <a:t>In our model, glucagon is represented by a piece of macaroni pasta (curvy-shaped)</a:t>
            </a:r>
            <a:endParaRPr lang="en-US" sz="1400" dirty="0"/>
          </a:p>
        </p:txBody>
      </p:sp>
      <p:sp>
        <p:nvSpPr>
          <p:cNvPr id="12" name="Flowchart: Data 11"/>
          <p:cNvSpPr/>
          <p:nvPr/>
        </p:nvSpPr>
        <p:spPr>
          <a:xfrm rot="16200000">
            <a:off x="3006857" y="3024069"/>
            <a:ext cx="937979" cy="261221"/>
          </a:xfrm>
          <a:prstGeom prst="flowChartInputOutput">
            <a:avLst/>
          </a:prstGeom>
          <a:solidFill>
            <a:srgbClr val="FBBF29"/>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pic>
        <p:nvPicPr>
          <p:cNvPr id="13" name="Picture 2" descr="C:\Users\jcgriz\AppData\Local\Microsoft\Windows\Temporary Internet Files\Content.Outlook\ND2AF8RG\GSEO 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3540" y="169641"/>
            <a:ext cx="2911798" cy="70362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835" y="6629400"/>
            <a:ext cx="10082172" cy="159336"/>
          </a:xfrm>
          <a:prstGeom prst="rect">
            <a:avLst/>
          </a:prstGeom>
        </p:spPr>
      </p:pic>
    </p:spTree>
    <p:extLst>
      <p:ext uri="{BB962C8B-B14F-4D97-AF65-F5344CB8AC3E}">
        <p14:creationId xmlns:p14="http://schemas.microsoft.com/office/powerpoint/2010/main" val="460701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additive="base">
                                        <p:cTn id="15" dur="500" fill="hold"/>
                                        <p:tgtEl>
                                          <p:spTgt spid="16"/>
                                        </p:tgtEl>
                                        <p:attrNameLst>
                                          <p:attrName>ppt_x</p:attrName>
                                        </p:attrNameLst>
                                      </p:cBhvr>
                                      <p:tavLst>
                                        <p:tav tm="0">
                                          <p:val>
                                            <p:strVal val="#ppt_x"/>
                                          </p:val>
                                        </p:tav>
                                        <p:tav tm="100000">
                                          <p:val>
                                            <p:strVal val="#ppt_x"/>
                                          </p:val>
                                        </p:tav>
                                      </p:tavLst>
                                    </p:anim>
                                    <p:anim calcmode="lin" valueType="num">
                                      <p:cBhvr additive="base">
                                        <p:cTn id="1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500" fill="hold"/>
                                        <p:tgtEl>
                                          <p:spTgt spid="11"/>
                                        </p:tgtEl>
                                        <p:attrNameLst>
                                          <p:attrName>ppt_x</p:attrName>
                                        </p:attrNameLst>
                                      </p:cBhvr>
                                      <p:tavLst>
                                        <p:tav tm="0">
                                          <p:val>
                                            <p:strVal val="#ppt_x"/>
                                          </p:val>
                                        </p:tav>
                                        <p:tav tm="100000">
                                          <p:val>
                                            <p:strVal val="#ppt_x"/>
                                          </p:val>
                                        </p:tav>
                                      </p:tavLst>
                                    </p:anim>
                                    <p:anim calcmode="lin" valueType="num">
                                      <p:cBhvr additive="base">
                                        <p:cTn id="3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4" grpId="0" animBg="1"/>
      <p:bldP spid="11" grpId="0"/>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9700" y="3606692"/>
            <a:ext cx="6107092" cy="2660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3794601" y="258921"/>
            <a:ext cx="5166519" cy="591026"/>
          </a:xfrm>
          <a:prstGeom prst="rect">
            <a:avLst/>
          </a:prstGeom>
          <a:noFill/>
        </p:spPr>
        <p:txBody>
          <a:bodyPr wrap="square" lIns="97630" tIns="48815" rIns="97630" bIns="48815" rtlCol="0">
            <a:spAutoFit/>
          </a:bodyPr>
          <a:lstStyle/>
          <a:p>
            <a:pPr algn="r"/>
            <a:r>
              <a:rPr lang="en-US" sz="3200" dirty="0" smtClean="0"/>
              <a:t>Meet the players</a:t>
            </a:r>
            <a:endParaRPr lang="en-US" sz="3200" dirty="0"/>
          </a:p>
        </p:txBody>
      </p:sp>
      <p:cxnSp>
        <p:nvCxnSpPr>
          <p:cNvPr id="10" name="Straight Connector 9"/>
          <p:cNvCxnSpPr/>
          <p:nvPr/>
        </p:nvCxnSpPr>
        <p:spPr>
          <a:xfrm>
            <a:off x="3581241" y="125258"/>
            <a:ext cx="0" cy="881772"/>
          </a:xfrm>
          <a:prstGeom prst="line">
            <a:avLst/>
          </a:prstGeom>
          <a:ln w="28575">
            <a:solidFill>
              <a:srgbClr val="2B656C"/>
            </a:solidFill>
          </a:ln>
        </p:spPr>
        <p:style>
          <a:lnRef idx="1">
            <a:schemeClr val="accent2"/>
          </a:lnRef>
          <a:fillRef idx="0">
            <a:schemeClr val="accent2"/>
          </a:fillRef>
          <a:effectRef idx="0">
            <a:schemeClr val="accent2"/>
          </a:effectRef>
          <a:fontRef idx="minor">
            <a:schemeClr val="tx1"/>
          </a:fontRef>
        </p:style>
      </p:cxnSp>
      <p:sp>
        <p:nvSpPr>
          <p:cNvPr id="2" name="TextBox 1"/>
          <p:cNvSpPr txBox="1"/>
          <p:nvPr/>
        </p:nvSpPr>
        <p:spPr>
          <a:xfrm>
            <a:off x="305067" y="1175153"/>
            <a:ext cx="8455755" cy="3154710"/>
          </a:xfrm>
          <a:prstGeom prst="rect">
            <a:avLst/>
          </a:prstGeom>
          <a:noFill/>
        </p:spPr>
        <p:txBody>
          <a:bodyPr wrap="square" rtlCol="0">
            <a:spAutoFit/>
          </a:bodyPr>
          <a:lstStyle/>
          <a:p>
            <a:r>
              <a:rPr lang="en-US" sz="2800" b="1" dirty="0" smtClean="0"/>
              <a:t>The body organs:</a:t>
            </a:r>
          </a:p>
          <a:p>
            <a:endParaRPr lang="en-US" sz="1200" b="1" dirty="0" smtClean="0"/>
          </a:p>
          <a:p>
            <a:r>
              <a:rPr lang="en-US" b="1" dirty="0" smtClean="0">
                <a:solidFill>
                  <a:schemeClr val="accent1">
                    <a:lumMod val="75000"/>
                  </a:schemeClr>
                </a:solidFill>
              </a:rPr>
              <a:t>Pancreas:</a:t>
            </a:r>
            <a:r>
              <a:rPr lang="en-US" b="1" dirty="0" smtClean="0"/>
              <a:t> </a:t>
            </a:r>
            <a:r>
              <a:rPr lang="en-US" dirty="0" smtClean="0"/>
              <a:t>One of the major players in glucose homeostasis, the pancreas releases the hormones, </a:t>
            </a:r>
            <a:r>
              <a:rPr lang="en-US" i="1" dirty="0" smtClean="0"/>
              <a:t>insulin</a:t>
            </a:r>
            <a:r>
              <a:rPr lang="en-US" dirty="0" smtClean="0"/>
              <a:t> and </a:t>
            </a:r>
            <a:r>
              <a:rPr lang="en-US" i="1" dirty="0" smtClean="0"/>
              <a:t>glucagon</a:t>
            </a:r>
            <a:r>
              <a:rPr lang="en-US" dirty="0" smtClean="0"/>
              <a:t>, that control blood glucose. The cells in the pancreas that produce insulin are called </a:t>
            </a:r>
            <a:r>
              <a:rPr lang="el-GR" dirty="0" smtClean="0"/>
              <a:t>β</a:t>
            </a:r>
            <a:r>
              <a:rPr lang="en-US" dirty="0" smtClean="0"/>
              <a:t> </a:t>
            </a:r>
            <a:r>
              <a:rPr lang="en-US" dirty="0"/>
              <a:t>(beta) </a:t>
            </a:r>
            <a:r>
              <a:rPr lang="en-US" dirty="0" smtClean="0"/>
              <a:t>cells.  </a:t>
            </a:r>
          </a:p>
          <a:p>
            <a:endParaRPr lang="en-US" b="1" dirty="0"/>
          </a:p>
          <a:p>
            <a:r>
              <a:rPr lang="en-US" b="1" dirty="0" smtClean="0">
                <a:solidFill>
                  <a:schemeClr val="accent6">
                    <a:lumMod val="75000"/>
                  </a:schemeClr>
                </a:solidFill>
              </a:rPr>
              <a:t>Liver:</a:t>
            </a:r>
            <a:r>
              <a:rPr lang="en-US" b="1" dirty="0" smtClean="0"/>
              <a:t> </a:t>
            </a:r>
            <a:r>
              <a:rPr lang="en-US" dirty="0" smtClean="0"/>
              <a:t>This </a:t>
            </a:r>
            <a:r>
              <a:rPr lang="en-US" dirty="0"/>
              <a:t>organ takes up glucose when levels are high and releases glucose when levels are low</a:t>
            </a:r>
            <a:r>
              <a:rPr lang="en-US" dirty="0" smtClean="0"/>
              <a:t>. It </a:t>
            </a:r>
            <a:r>
              <a:rPr lang="en-US" dirty="0"/>
              <a:t>stores </a:t>
            </a:r>
            <a:r>
              <a:rPr lang="en-US" dirty="0" smtClean="0"/>
              <a:t>glucose in chains as glycogen. It is key for glucose regulation.</a:t>
            </a:r>
            <a:endParaRPr lang="en-US" b="1" dirty="0" smtClean="0"/>
          </a:p>
          <a:p>
            <a:endParaRPr lang="en-US" b="1" dirty="0" smtClean="0"/>
          </a:p>
          <a:p>
            <a:endParaRPr lang="en-US" dirty="0"/>
          </a:p>
        </p:txBody>
      </p:sp>
      <p:sp>
        <p:nvSpPr>
          <p:cNvPr id="4" name="Oval 3"/>
          <p:cNvSpPr/>
          <p:nvPr/>
        </p:nvSpPr>
        <p:spPr>
          <a:xfrm>
            <a:off x="5605153" y="4413017"/>
            <a:ext cx="522514" cy="320634"/>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rot="20199439">
            <a:off x="5643956" y="4374496"/>
            <a:ext cx="325069" cy="219592"/>
          </a:xfrm>
          <a:prstGeom prst="ellipse">
            <a:avLst/>
          </a:prstGeom>
          <a:no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5790260" y="4550475"/>
            <a:ext cx="128492" cy="45719"/>
          </a:xfrm>
          <a:custGeom>
            <a:avLst/>
            <a:gdLst>
              <a:gd name="connsiteX0" fmla="*/ 2096 w 757792"/>
              <a:gd name="connsiteY0" fmla="*/ 217766 h 446558"/>
              <a:gd name="connsiteX1" fmla="*/ 80473 w 757792"/>
              <a:gd name="connsiteY1" fmla="*/ 87137 h 446558"/>
              <a:gd name="connsiteX2" fmla="*/ 359148 w 757792"/>
              <a:gd name="connsiteY2" fmla="*/ 43594 h 446558"/>
              <a:gd name="connsiteX3" fmla="*/ 724908 w 757792"/>
              <a:gd name="connsiteY3" fmla="*/ 52 h 446558"/>
              <a:gd name="connsiteX4" fmla="*/ 742325 w 757792"/>
              <a:gd name="connsiteY4" fmla="*/ 34886 h 446558"/>
              <a:gd name="connsiteX5" fmla="*/ 742325 w 757792"/>
              <a:gd name="connsiteY5" fmla="*/ 43594 h 446558"/>
              <a:gd name="connsiteX6" fmla="*/ 698782 w 757792"/>
              <a:gd name="connsiteY6" fmla="*/ 113263 h 446558"/>
              <a:gd name="connsiteX7" fmla="*/ 515902 w 757792"/>
              <a:gd name="connsiteY7" fmla="*/ 200349 h 446558"/>
              <a:gd name="connsiteX8" fmla="*/ 376565 w 757792"/>
              <a:gd name="connsiteY8" fmla="*/ 226474 h 446558"/>
              <a:gd name="connsiteX9" fmla="*/ 263353 w 757792"/>
              <a:gd name="connsiteY9" fmla="*/ 296143 h 446558"/>
              <a:gd name="connsiteX10" fmla="*/ 289479 w 757792"/>
              <a:gd name="connsiteY10" fmla="*/ 313560 h 446558"/>
              <a:gd name="connsiteX11" fmla="*/ 315605 w 757792"/>
              <a:gd name="connsiteY11" fmla="*/ 365812 h 446558"/>
              <a:gd name="connsiteX12" fmla="*/ 254645 w 757792"/>
              <a:gd name="connsiteY12" fmla="*/ 418063 h 446558"/>
              <a:gd name="connsiteX13" fmla="*/ 228519 w 757792"/>
              <a:gd name="connsiteY13" fmla="*/ 444189 h 446558"/>
              <a:gd name="connsiteX14" fmla="*/ 97890 w 757792"/>
              <a:gd name="connsiteY14" fmla="*/ 435480 h 446558"/>
              <a:gd name="connsiteX15" fmla="*/ 28222 w 757792"/>
              <a:gd name="connsiteY15" fmla="*/ 357103 h 446558"/>
              <a:gd name="connsiteX16" fmla="*/ 2096 w 757792"/>
              <a:gd name="connsiteY16" fmla="*/ 217766 h 446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57792" h="446558">
                <a:moveTo>
                  <a:pt x="2096" y="217766"/>
                </a:moveTo>
                <a:cubicBezTo>
                  <a:pt x="10804" y="172772"/>
                  <a:pt x="20964" y="116166"/>
                  <a:pt x="80473" y="87137"/>
                </a:cubicBezTo>
                <a:cubicBezTo>
                  <a:pt x="139982" y="58108"/>
                  <a:pt x="251742" y="58108"/>
                  <a:pt x="359148" y="43594"/>
                </a:cubicBezTo>
                <a:cubicBezTo>
                  <a:pt x="466554" y="29080"/>
                  <a:pt x="661045" y="1503"/>
                  <a:pt x="724908" y="52"/>
                </a:cubicBezTo>
                <a:cubicBezTo>
                  <a:pt x="788771" y="-1399"/>
                  <a:pt x="739422" y="27629"/>
                  <a:pt x="742325" y="34886"/>
                </a:cubicBezTo>
                <a:cubicBezTo>
                  <a:pt x="745228" y="42143"/>
                  <a:pt x="749582" y="30531"/>
                  <a:pt x="742325" y="43594"/>
                </a:cubicBezTo>
                <a:cubicBezTo>
                  <a:pt x="735068" y="56657"/>
                  <a:pt x="736519" y="87137"/>
                  <a:pt x="698782" y="113263"/>
                </a:cubicBezTo>
                <a:cubicBezTo>
                  <a:pt x="661045" y="139389"/>
                  <a:pt x="569605" y="181480"/>
                  <a:pt x="515902" y="200349"/>
                </a:cubicBezTo>
                <a:cubicBezTo>
                  <a:pt x="462199" y="219218"/>
                  <a:pt x="418656" y="210508"/>
                  <a:pt x="376565" y="226474"/>
                </a:cubicBezTo>
                <a:cubicBezTo>
                  <a:pt x="334474" y="242440"/>
                  <a:pt x="277867" y="281629"/>
                  <a:pt x="263353" y="296143"/>
                </a:cubicBezTo>
                <a:cubicBezTo>
                  <a:pt x="248839" y="310657"/>
                  <a:pt x="280770" y="301949"/>
                  <a:pt x="289479" y="313560"/>
                </a:cubicBezTo>
                <a:cubicBezTo>
                  <a:pt x="298188" y="325172"/>
                  <a:pt x="321411" y="348395"/>
                  <a:pt x="315605" y="365812"/>
                </a:cubicBezTo>
                <a:cubicBezTo>
                  <a:pt x="309799" y="383229"/>
                  <a:pt x="269159" y="405000"/>
                  <a:pt x="254645" y="418063"/>
                </a:cubicBezTo>
                <a:cubicBezTo>
                  <a:pt x="240131" y="431126"/>
                  <a:pt x="254645" y="441286"/>
                  <a:pt x="228519" y="444189"/>
                </a:cubicBezTo>
                <a:cubicBezTo>
                  <a:pt x="202393" y="447092"/>
                  <a:pt x="131273" y="449994"/>
                  <a:pt x="97890" y="435480"/>
                </a:cubicBezTo>
                <a:cubicBezTo>
                  <a:pt x="64507" y="420966"/>
                  <a:pt x="42736" y="387583"/>
                  <a:pt x="28222" y="357103"/>
                </a:cubicBezTo>
                <a:cubicBezTo>
                  <a:pt x="13708" y="326623"/>
                  <a:pt x="-6612" y="262760"/>
                  <a:pt x="2096" y="217766"/>
                </a:cubicBezTo>
                <a:close/>
              </a:path>
            </a:pathLst>
          </a:custGeom>
          <a:solidFill>
            <a:schemeClr val="accent5">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jcgriz\AppData\Local\Microsoft\Windows\Temporary Internet Files\Content.Outlook\ND2AF8RG\GSEO 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3541" y="200265"/>
            <a:ext cx="2911798" cy="70362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835" y="6629400"/>
            <a:ext cx="10082172" cy="159336"/>
          </a:xfrm>
          <a:prstGeom prst="rect">
            <a:avLst/>
          </a:prstGeom>
        </p:spPr>
      </p:pic>
    </p:spTree>
    <p:extLst>
      <p:ext uri="{BB962C8B-B14F-4D97-AF65-F5344CB8AC3E}">
        <p14:creationId xmlns:p14="http://schemas.microsoft.com/office/powerpoint/2010/main" val="52678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53" presetClass="entr" presetSubtype="16"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2000" fill="hold"/>
                                        <p:tgtEl>
                                          <p:spTgt spid="9"/>
                                        </p:tgtEl>
                                        <p:attrNameLst>
                                          <p:attrName>ppt_w</p:attrName>
                                        </p:attrNameLst>
                                      </p:cBhvr>
                                      <p:tavLst>
                                        <p:tav tm="0">
                                          <p:val>
                                            <p:fltVal val="0"/>
                                          </p:val>
                                        </p:tav>
                                        <p:tav tm="100000">
                                          <p:val>
                                            <p:strVal val="#ppt_w"/>
                                          </p:val>
                                        </p:tav>
                                      </p:tavLst>
                                    </p:anim>
                                    <p:anim calcmode="lin" valueType="num">
                                      <p:cBhvr>
                                        <p:cTn id="12" dur="2000" fill="hold"/>
                                        <p:tgtEl>
                                          <p:spTgt spid="9"/>
                                        </p:tgtEl>
                                        <p:attrNameLst>
                                          <p:attrName>ppt_h</p:attrName>
                                        </p:attrNameLst>
                                      </p:cBhvr>
                                      <p:tavLst>
                                        <p:tav tm="0">
                                          <p:val>
                                            <p:fltVal val="0"/>
                                          </p:val>
                                        </p:tav>
                                        <p:tav tm="100000">
                                          <p:val>
                                            <p:strVal val="#ppt_h"/>
                                          </p:val>
                                        </p:tav>
                                      </p:tavLst>
                                    </p:anim>
                                    <p:animEffect transition="in" filter="fade">
                                      <p:cBhvr>
                                        <p:cTn id="13" dur="2000"/>
                                        <p:tgtEl>
                                          <p:spTgt spid="9"/>
                                        </p:tgtEl>
                                      </p:cBhvr>
                                    </p:animEffect>
                                  </p:childTnLst>
                                  <p:subTnLst>
                                    <p:set>
                                      <p:cBhvr override="childStyle">
                                        <p:cTn dur="1" fill="hold" display="0" masterRel="nextClick" afterEffect="1"/>
                                        <p:tgtEl>
                                          <p:spTgt spid="9"/>
                                        </p:tgtEl>
                                        <p:attrNameLst>
                                          <p:attrName>style.visibility</p:attrName>
                                        </p:attrNameLst>
                                      </p:cBhvr>
                                      <p:to>
                                        <p:strVal val="hidden"/>
                                      </p:to>
                                    </p:set>
                                  </p:subTnLst>
                                </p:cTn>
                              </p:par>
                              <p:par>
                                <p:cTn id="14" presetID="53" presetClass="entr" presetSubtype="16"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p:cTn id="16" dur="2000" fill="hold"/>
                                        <p:tgtEl>
                                          <p:spTgt spid="4"/>
                                        </p:tgtEl>
                                        <p:attrNameLst>
                                          <p:attrName>ppt_w</p:attrName>
                                        </p:attrNameLst>
                                      </p:cBhvr>
                                      <p:tavLst>
                                        <p:tav tm="0">
                                          <p:val>
                                            <p:fltVal val="0"/>
                                          </p:val>
                                        </p:tav>
                                        <p:tav tm="100000">
                                          <p:val>
                                            <p:strVal val="#ppt_w"/>
                                          </p:val>
                                        </p:tav>
                                      </p:tavLst>
                                    </p:anim>
                                    <p:anim calcmode="lin" valueType="num">
                                      <p:cBhvr>
                                        <p:cTn id="17" dur="2000" fill="hold"/>
                                        <p:tgtEl>
                                          <p:spTgt spid="4"/>
                                        </p:tgtEl>
                                        <p:attrNameLst>
                                          <p:attrName>ppt_h</p:attrName>
                                        </p:attrNameLst>
                                      </p:cBhvr>
                                      <p:tavLst>
                                        <p:tav tm="0">
                                          <p:val>
                                            <p:fltVal val="0"/>
                                          </p:val>
                                        </p:tav>
                                        <p:tav tm="100000">
                                          <p:val>
                                            <p:strVal val="#ppt_h"/>
                                          </p:val>
                                        </p:tav>
                                      </p:tavLst>
                                    </p:anim>
                                    <p:animEffect transition="in" filter="fade">
                                      <p:cBhvr>
                                        <p:cTn id="18" dur="2000"/>
                                        <p:tgtEl>
                                          <p:spTgt spid="4"/>
                                        </p:tgtEl>
                                      </p:cBhvr>
                                    </p:animEffec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5" presetID="21" presetClass="entr" presetSubtype="1"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heel(1)">
                                      <p:cBhvr>
                                        <p:cTn id="2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1"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9700" y="3606692"/>
            <a:ext cx="6107092" cy="2660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3794601" y="258921"/>
            <a:ext cx="5166519" cy="591026"/>
          </a:xfrm>
          <a:prstGeom prst="rect">
            <a:avLst/>
          </a:prstGeom>
          <a:noFill/>
        </p:spPr>
        <p:txBody>
          <a:bodyPr wrap="square" lIns="97630" tIns="48815" rIns="97630" bIns="48815" rtlCol="0">
            <a:spAutoFit/>
          </a:bodyPr>
          <a:lstStyle/>
          <a:p>
            <a:pPr algn="r"/>
            <a:r>
              <a:rPr lang="en-US" sz="3200" dirty="0" smtClean="0"/>
              <a:t>Meet the players</a:t>
            </a:r>
            <a:endParaRPr lang="en-US" sz="3200" dirty="0"/>
          </a:p>
        </p:txBody>
      </p:sp>
      <p:cxnSp>
        <p:nvCxnSpPr>
          <p:cNvPr id="10" name="Straight Connector 9"/>
          <p:cNvCxnSpPr/>
          <p:nvPr/>
        </p:nvCxnSpPr>
        <p:spPr>
          <a:xfrm>
            <a:off x="3581241" y="125258"/>
            <a:ext cx="0" cy="881772"/>
          </a:xfrm>
          <a:prstGeom prst="line">
            <a:avLst/>
          </a:prstGeom>
          <a:ln w="28575">
            <a:solidFill>
              <a:srgbClr val="2B656C"/>
            </a:solidFill>
          </a:ln>
        </p:spPr>
        <p:style>
          <a:lnRef idx="1">
            <a:schemeClr val="accent2"/>
          </a:lnRef>
          <a:fillRef idx="0">
            <a:schemeClr val="accent2"/>
          </a:fillRef>
          <a:effectRef idx="0">
            <a:schemeClr val="accent2"/>
          </a:effectRef>
          <a:fontRef idx="minor">
            <a:schemeClr val="tx1"/>
          </a:fontRef>
        </p:style>
      </p:cxnSp>
      <p:sp>
        <p:nvSpPr>
          <p:cNvPr id="2" name="TextBox 1"/>
          <p:cNvSpPr txBox="1"/>
          <p:nvPr/>
        </p:nvSpPr>
        <p:spPr>
          <a:xfrm>
            <a:off x="296986" y="1059269"/>
            <a:ext cx="8664134" cy="2739211"/>
          </a:xfrm>
          <a:prstGeom prst="rect">
            <a:avLst/>
          </a:prstGeom>
          <a:noFill/>
        </p:spPr>
        <p:txBody>
          <a:bodyPr wrap="square" rtlCol="0">
            <a:spAutoFit/>
          </a:bodyPr>
          <a:lstStyle/>
          <a:p>
            <a:r>
              <a:rPr lang="en-US" sz="2800" b="1" dirty="0" smtClean="0"/>
              <a:t>More body organs:</a:t>
            </a:r>
          </a:p>
          <a:p>
            <a:endParaRPr lang="en-US" sz="1000" b="1" dirty="0" smtClean="0"/>
          </a:p>
          <a:p>
            <a:r>
              <a:rPr lang="en-US" b="1" dirty="0">
                <a:solidFill>
                  <a:schemeClr val="accent2">
                    <a:lumMod val="75000"/>
                  </a:schemeClr>
                </a:solidFill>
              </a:rPr>
              <a:t>Muscles:</a:t>
            </a:r>
            <a:r>
              <a:rPr lang="en-US" dirty="0">
                <a:solidFill>
                  <a:schemeClr val="accent2">
                    <a:lumMod val="75000"/>
                  </a:schemeClr>
                </a:solidFill>
              </a:rPr>
              <a:t> </a:t>
            </a:r>
            <a:r>
              <a:rPr lang="en-US" dirty="0"/>
              <a:t>Our muscles are able to take </a:t>
            </a:r>
            <a:r>
              <a:rPr lang="en-US" dirty="0" smtClean="0"/>
              <a:t>up and </a:t>
            </a:r>
            <a:r>
              <a:rPr lang="en-US" dirty="0"/>
              <a:t>store lots of </a:t>
            </a:r>
            <a:r>
              <a:rPr lang="en-US" dirty="0" smtClean="0"/>
              <a:t>glucose when insulin is present. More muscles mass means more of a reservoir for glucose.</a:t>
            </a:r>
            <a:endParaRPr lang="en-US" dirty="0"/>
          </a:p>
          <a:p>
            <a:endParaRPr lang="en-US" sz="1000" dirty="0"/>
          </a:p>
          <a:p>
            <a:r>
              <a:rPr lang="en-US" b="1" dirty="0">
                <a:solidFill>
                  <a:srgbClr val="FBBF29"/>
                </a:solidFill>
              </a:rPr>
              <a:t>Fat cells:</a:t>
            </a:r>
            <a:r>
              <a:rPr lang="en-US" dirty="0">
                <a:solidFill>
                  <a:srgbClr val="FBBF29"/>
                </a:solidFill>
              </a:rPr>
              <a:t> </a:t>
            </a:r>
            <a:r>
              <a:rPr lang="en-US" dirty="0"/>
              <a:t>Fat cells take up glucose when insulin is </a:t>
            </a:r>
            <a:r>
              <a:rPr lang="en-US" dirty="0" smtClean="0"/>
              <a:t>present. Fat cells use glucose to </a:t>
            </a:r>
            <a:r>
              <a:rPr lang="en-US" dirty="0"/>
              <a:t>make </a:t>
            </a:r>
            <a:r>
              <a:rPr lang="en-US" dirty="0" smtClean="0"/>
              <a:t>more fat</a:t>
            </a:r>
            <a:r>
              <a:rPr lang="en-US" dirty="0"/>
              <a:t>. </a:t>
            </a:r>
          </a:p>
          <a:p>
            <a:endParaRPr lang="en-US" sz="1000" dirty="0"/>
          </a:p>
          <a:p>
            <a:r>
              <a:rPr lang="en-US" b="1" dirty="0">
                <a:solidFill>
                  <a:schemeClr val="bg2">
                    <a:lumMod val="50000"/>
                  </a:schemeClr>
                </a:solidFill>
              </a:rPr>
              <a:t>Brain:</a:t>
            </a:r>
            <a:r>
              <a:rPr lang="en-US" dirty="0">
                <a:solidFill>
                  <a:schemeClr val="bg2">
                    <a:lumMod val="50000"/>
                  </a:schemeClr>
                </a:solidFill>
              </a:rPr>
              <a:t> </a:t>
            </a:r>
            <a:r>
              <a:rPr lang="en-US" dirty="0"/>
              <a:t>The brain takes up glucose</a:t>
            </a:r>
            <a:r>
              <a:rPr lang="en-US" b="1" dirty="0"/>
              <a:t> </a:t>
            </a:r>
            <a:r>
              <a:rPr lang="en-US" dirty="0"/>
              <a:t>whenever it needs energy</a:t>
            </a:r>
            <a:r>
              <a:rPr lang="en-US" dirty="0" smtClean="0"/>
              <a:t>. Glucose is the only fuel the brain can use.</a:t>
            </a:r>
            <a:endParaRPr lang="en-US" dirty="0"/>
          </a:p>
        </p:txBody>
      </p:sp>
      <p:sp>
        <p:nvSpPr>
          <p:cNvPr id="11" name="Cloud 10"/>
          <p:cNvSpPr/>
          <p:nvPr/>
        </p:nvSpPr>
        <p:spPr>
          <a:xfrm>
            <a:off x="5685495" y="4547397"/>
            <a:ext cx="298610" cy="231431"/>
          </a:xfrm>
          <a:prstGeom prst="clou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p:cNvSpPr/>
          <p:nvPr/>
        </p:nvSpPr>
        <p:spPr>
          <a:xfrm>
            <a:off x="6309361" y="3633848"/>
            <a:ext cx="966651" cy="2601563"/>
          </a:xfrm>
          <a:prstGeom prst="ellipse">
            <a:avLst/>
          </a:prstGeom>
          <a:no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2679139" y="3712230"/>
            <a:ext cx="435429" cy="345968"/>
          </a:xfrm>
          <a:prstGeom prst="ellipse">
            <a:avLst/>
          </a:prstGeom>
          <a:noFill/>
          <a:ln w="1905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5445691" y="3981899"/>
            <a:ext cx="799292" cy="1428652"/>
          </a:xfrm>
          <a:prstGeom prst="ellipse">
            <a:avLst/>
          </a:prstGeom>
          <a:noFill/>
          <a:ln w="19050">
            <a:solidFill>
              <a:srgbClr val="FBBF2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BBF29"/>
              </a:solidFill>
            </a:endParaRPr>
          </a:p>
        </p:txBody>
      </p:sp>
      <p:pic>
        <p:nvPicPr>
          <p:cNvPr id="14" name="Picture 2" descr="C:\Users\jcgriz\AppData\Local\Microsoft\Windows\Temporary Internet Files\Content.Outlook\ND2AF8RG\GSEO 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3205" y="216717"/>
            <a:ext cx="2911798" cy="703622"/>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835" y="6629400"/>
            <a:ext cx="10082172" cy="159336"/>
          </a:xfrm>
          <a:prstGeom prst="rect">
            <a:avLst/>
          </a:prstGeom>
        </p:spPr>
      </p:pic>
      <p:sp>
        <p:nvSpPr>
          <p:cNvPr id="4" name="Freeform 3"/>
          <p:cNvSpPr/>
          <p:nvPr/>
        </p:nvSpPr>
        <p:spPr>
          <a:xfrm>
            <a:off x="5604020" y="4778828"/>
            <a:ext cx="60173" cy="478819"/>
          </a:xfrm>
          <a:custGeom>
            <a:avLst/>
            <a:gdLst>
              <a:gd name="connsiteX0" fmla="*/ 34097 w 60173"/>
              <a:gd name="connsiteY0" fmla="*/ 62 h 451983"/>
              <a:gd name="connsiteX1" fmla="*/ 25896 w 60173"/>
              <a:gd name="connsiteY1" fmla="*/ 86171 h 451983"/>
              <a:gd name="connsiteX2" fmla="*/ 29996 w 60173"/>
              <a:gd name="connsiteY2" fmla="*/ 196883 h 451983"/>
              <a:gd name="connsiteX3" fmla="*/ 42297 w 60173"/>
              <a:gd name="connsiteY3" fmla="*/ 323997 h 451983"/>
              <a:gd name="connsiteX4" fmla="*/ 54599 w 60173"/>
              <a:gd name="connsiteY4" fmla="*/ 414207 h 451983"/>
              <a:gd name="connsiteX5" fmla="*/ 58699 w 60173"/>
              <a:gd name="connsiteY5" fmla="*/ 451111 h 451983"/>
              <a:gd name="connsiteX6" fmla="*/ 29996 w 60173"/>
              <a:gd name="connsiteY6" fmla="*/ 381403 h 451983"/>
              <a:gd name="connsiteX7" fmla="*/ 9494 w 60173"/>
              <a:gd name="connsiteY7" fmla="*/ 287093 h 451983"/>
              <a:gd name="connsiteX8" fmla="*/ 1293 w 60173"/>
              <a:gd name="connsiteY8" fmla="*/ 192783 h 451983"/>
              <a:gd name="connsiteX9" fmla="*/ 1293 w 60173"/>
              <a:gd name="connsiteY9" fmla="*/ 73870 h 451983"/>
              <a:gd name="connsiteX10" fmla="*/ 34097 w 60173"/>
              <a:gd name="connsiteY10" fmla="*/ 62 h 451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0173" h="451983">
                <a:moveTo>
                  <a:pt x="34097" y="62"/>
                </a:moveTo>
                <a:cubicBezTo>
                  <a:pt x="38197" y="2112"/>
                  <a:pt x="26579" y="53368"/>
                  <a:pt x="25896" y="86171"/>
                </a:cubicBezTo>
                <a:cubicBezTo>
                  <a:pt x="25213" y="118974"/>
                  <a:pt x="27263" y="157245"/>
                  <a:pt x="29996" y="196883"/>
                </a:cubicBezTo>
                <a:cubicBezTo>
                  <a:pt x="32729" y="236521"/>
                  <a:pt x="38196" y="287776"/>
                  <a:pt x="42297" y="323997"/>
                </a:cubicBezTo>
                <a:cubicBezTo>
                  <a:pt x="46398" y="360218"/>
                  <a:pt x="51865" y="393021"/>
                  <a:pt x="54599" y="414207"/>
                </a:cubicBezTo>
                <a:cubicBezTo>
                  <a:pt x="57333" y="435393"/>
                  <a:pt x="62799" y="456578"/>
                  <a:pt x="58699" y="451111"/>
                </a:cubicBezTo>
                <a:cubicBezTo>
                  <a:pt x="54599" y="445644"/>
                  <a:pt x="38197" y="408739"/>
                  <a:pt x="29996" y="381403"/>
                </a:cubicBezTo>
                <a:cubicBezTo>
                  <a:pt x="21795" y="354067"/>
                  <a:pt x="14278" y="318530"/>
                  <a:pt x="9494" y="287093"/>
                </a:cubicBezTo>
                <a:cubicBezTo>
                  <a:pt x="4710" y="255656"/>
                  <a:pt x="2660" y="228320"/>
                  <a:pt x="1293" y="192783"/>
                </a:cubicBezTo>
                <a:cubicBezTo>
                  <a:pt x="-74" y="157246"/>
                  <a:pt x="-757" y="101206"/>
                  <a:pt x="1293" y="73870"/>
                </a:cubicBezTo>
                <a:cubicBezTo>
                  <a:pt x="3343" y="46534"/>
                  <a:pt x="29997" y="-1988"/>
                  <a:pt x="34097" y="62"/>
                </a:cubicBezTo>
                <a:close/>
              </a:path>
            </a:pathLst>
          </a:custGeom>
          <a:solidFill>
            <a:srgbClr val="FBBF29"/>
          </a:solidFill>
          <a:ln w="3175">
            <a:solidFill>
              <a:srgbClr val="FBBF2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rot="398982" flipH="1" flipV="1">
            <a:off x="5998998" y="4781489"/>
            <a:ext cx="73455" cy="473496"/>
          </a:xfrm>
          <a:custGeom>
            <a:avLst/>
            <a:gdLst>
              <a:gd name="connsiteX0" fmla="*/ 34097 w 60173"/>
              <a:gd name="connsiteY0" fmla="*/ 62 h 451983"/>
              <a:gd name="connsiteX1" fmla="*/ 25896 w 60173"/>
              <a:gd name="connsiteY1" fmla="*/ 86171 h 451983"/>
              <a:gd name="connsiteX2" fmla="*/ 29996 w 60173"/>
              <a:gd name="connsiteY2" fmla="*/ 196883 h 451983"/>
              <a:gd name="connsiteX3" fmla="*/ 42297 w 60173"/>
              <a:gd name="connsiteY3" fmla="*/ 323997 h 451983"/>
              <a:gd name="connsiteX4" fmla="*/ 54599 w 60173"/>
              <a:gd name="connsiteY4" fmla="*/ 414207 h 451983"/>
              <a:gd name="connsiteX5" fmla="*/ 58699 w 60173"/>
              <a:gd name="connsiteY5" fmla="*/ 451111 h 451983"/>
              <a:gd name="connsiteX6" fmla="*/ 29996 w 60173"/>
              <a:gd name="connsiteY6" fmla="*/ 381403 h 451983"/>
              <a:gd name="connsiteX7" fmla="*/ 9494 w 60173"/>
              <a:gd name="connsiteY7" fmla="*/ 287093 h 451983"/>
              <a:gd name="connsiteX8" fmla="*/ 1293 w 60173"/>
              <a:gd name="connsiteY8" fmla="*/ 192783 h 451983"/>
              <a:gd name="connsiteX9" fmla="*/ 1293 w 60173"/>
              <a:gd name="connsiteY9" fmla="*/ 73870 h 451983"/>
              <a:gd name="connsiteX10" fmla="*/ 34097 w 60173"/>
              <a:gd name="connsiteY10" fmla="*/ 62 h 451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0173" h="451983">
                <a:moveTo>
                  <a:pt x="34097" y="62"/>
                </a:moveTo>
                <a:cubicBezTo>
                  <a:pt x="38197" y="2112"/>
                  <a:pt x="26579" y="53368"/>
                  <a:pt x="25896" y="86171"/>
                </a:cubicBezTo>
                <a:cubicBezTo>
                  <a:pt x="25213" y="118974"/>
                  <a:pt x="27263" y="157245"/>
                  <a:pt x="29996" y="196883"/>
                </a:cubicBezTo>
                <a:cubicBezTo>
                  <a:pt x="32729" y="236521"/>
                  <a:pt x="38196" y="287776"/>
                  <a:pt x="42297" y="323997"/>
                </a:cubicBezTo>
                <a:cubicBezTo>
                  <a:pt x="46398" y="360218"/>
                  <a:pt x="51865" y="393021"/>
                  <a:pt x="54599" y="414207"/>
                </a:cubicBezTo>
                <a:cubicBezTo>
                  <a:pt x="57333" y="435393"/>
                  <a:pt x="62799" y="456578"/>
                  <a:pt x="58699" y="451111"/>
                </a:cubicBezTo>
                <a:cubicBezTo>
                  <a:pt x="54599" y="445644"/>
                  <a:pt x="38197" y="408739"/>
                  <a:pt x="29996" y="381403"/>
                </a:cubicBezTo>
                <a:cubicBezTo>
                  <a:pt x="21795" y="354067"/>
                  <a:pt x="14278" y="318530"/>
                  <a:pt x="9494" y="287093"/>
                </a:cubicBezTo>
                <a:cubicBezTo>
                  <a:pt x="4710" y="255656"/>
                  <a:pt x="2660" y="228320"/>
                  <a:pt x="1293" y="192783"/>
                </a:cubicBezTo>
                <a:cubicBezTo>
                  <a:pt x="-74" y="157246"/>
                  <a:pt x="-757" y="101206"/>
                  <a:pt x="1293" y="73870"/>
                </a:cubicBezTo>
                <a:cubicBezTo>
                  <a:pt x="3343" y="46534"/>
                  <a:pt x="29997" y="-1988"/>
                  <a:pt x="34097" y="62"/>
                </a:cubicBezTo>
                <a:close/>
              </a:path>
            </a:pathLst>
          </a:custGeom>
          <a:solidFill>
            <a:srgbClr val="FBBF29"/>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Cloud 19"/>
          <p:cNvSpPr/>
          <p:nvPr/>
        </p:nvSpPr>
        <p:spPr>
          <a:xfrm>
            <a:off x="5533717" y="4232506"/>
            <a:ext cx="84277" cy="316647"/>
          </a:xfrm>
          <a:prstGeom prst="clou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Cloud 20"/>
          <p:cNvSpPr/>
          <p:nvPr/>
        </p:nvSpPr>
        <p:spPr>
          <a:xfrm flipH="1">
            <a:off x="5617994" y="4891181"/>
            <a:ext cx="116592" cy="357609"/>
          </a:xfrm>
          <a:prstGeom prst="cloud">
            <a:avLst/>
          </a:prstGeom>
          <a:solidFill>
            <a:srgbClr val="FFC000"/>
          </a:solidFill>
          <a:ln>
            <a:solidFill>
              <a:srgbClr val="FBBF2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Cloud 21"/>
          <p:cNvSpPr/>
          <p:nvPr/>
        </p:nvSpPr>
        <p:spPr>
          <a:xfrm>
            <a:off x="5961457" y="4905993"/>
            <a:ext cx="74480" cy="357609"/>
          </a:xfrm>
          <a:prstGeom prst="cloud">
            <a:avLst/>
          </a:prstGeom>
          <a:solidFill>
            <a:srgbClr val="FFC000"/>
          </a:solidFill>
          <a:ln>
            <a:solidFill>
              <a:srgbClr val="FBBF2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Cloud 22"/>
          <p:cNvSpPr/>
          <p:nvPr/>
        </p:nvSpPr>
        <p:spPr>
          <a:xfrm flipH="1">
            <a:off x="6040149" y="4196364"/>
            <a:ext cx="101367" cy="359996"/>
          </a:xfrm>
          <a:prstGeom prst="clou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26278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1" presetClass="entr" presetSubtype="1"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20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2">
                                            <p:txEl>
                                              <p:pRg st="4" end="4"/>
                                            </p:txEl>
                                          </p:spTgt>
                                        </p:tgtEl>
                                        <p:attrNameLst>
                                          <p:attrName>style.visibility</p:attrName>
                                        </p:attrNameLst>
                                      </p:cBhvr>
                                      <p:to>
                                        <p:strVal val="visible"/>
                                      </p:to>
                                    </p:set>
                                    <p:anim calcmode="lin" valueType="num">
                                      <p:cBhvr additive="base">
                                        <p:cTn id="16"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8" presetID="1"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childTnLst>
                                </p:cTn>
                              </p:par>
                              <p:par>
                                <p:cTn id="20" presetID="21" presetClass="entr" presetSubtype="1"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heel(1)">
                                      <p:cBhvr>
                                        <p:cTn id="22" dur="2000"/>
                                        <p:tgtEl>
                                          <p:spTgt spid="13"/>
                                        </p:tgtEl>
                                      </p:cBhvr>
                                    </p:animEffect>
                                  </p:childTnLst>
                                </p:cTn>
                              </p:par>
                              <p:par>
                                <p:cTn id="23" presetID="1"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2">
                                            <p:txEl>
                                              <p:pRg st="6" end="6"/>
                                            </p:txEl>
                                          </p:spTgt>
                                        </p:tgtEl>
                                        <p:attrNameLst>
                                          <p:attrName>style.visibility</p:attrName>
                                        </p:attrNameLst>
                                      </p:cBhvr>
                                      <p:to>
                                        <p:strVal val="visible"/>
                                      </p:to>
                                    </p:set>
                                    <p:anim calcmode="lin" valueType="num">
                                      <p:cBhvr additive="base">
                                        <p:cTn id="3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41" presetID="21" presetClass="entr" presetSubtype="1" fill="hold" grpId="0" nodeType="with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wheel(1)">
                                      <p:cBhvr>
                                        <p:cTn id="43"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5" grpId="0" animBg="1"/>
      <p:bldP spid="7" grpId="0" animBg="1"/>
      <p:bldP spid="13" grpId="0" animBg="1"/>
      <p:bldP spid="4" grpId="0" animBg="1"/>
      <p:bldP spid="16" grpId="0" animBg="1"/>
      <p:bldP spid="20" grpId="0" animBg="1"/>
      <p:bldP spid="21" grpId="0" animBg="1"/>
      <p:bldP spid="22" grpId="0" animBg="1"/>
      <p:bldP spid="2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794601" y="258921"/>
            <a:ext cx="5166519" cy="591026"/>
          </a:xfrm>
          <a:prstGeom prst="rect">
            <a:avLst/>
          </a:prstGeom>
          <a:noFill/>
        </p:spPr>
        <p:txBody>
          <a:bodyPr wrap="square" lIns="97630" tIns="48815" rIns="97630" bIns="48815" rtlCol="0">
            <a:spAutoFit/>
          </a:bodyPr>
          <a:lstStyle/>
          <a:p>
            <a:pPr algn="r"/>
            <a:r>
              <a:rPr lang="en-US" sz="3200" dirty="0" smtClean="0"/>
              <a:t>Glucose in balance</a:t>
            </a:r>
            <a:endParaRPr lang="en-US" sz="3200" dirty="0"/>
          </a:p>
        </p:txBody>
      </p:sp>
      <p:cxnSp>
        <p:nvCxnSpPr>
          <p:cNvPr id="10" name="Straight Connector 9"/>
          <p:cNvCxnSpPr/>
          <p:nvPr/>
        </p:nvCxnSpPr>
        <p:spPr>
          <a:xfrm>
            <a:off x="3581241" y="125258"/>
            <a:ext cx="0" cy="881772"/>
          </a:xfrm>
          <a:prstGeom prst="line">
            <a:avLst/>
          </a:prstGeom>
          <a:ln w="28575">
            <a:solidFill>
              <a:srgbClr val="2B656C"/>
            </a:solidFill>
          </a:ln>
        </p:spPr>
        <p:style>
          <a:lnRef idx="1">
            <a:schemeClr val="accent2"/>
          </a:lnRef>
          <a:fillRef idx="0">
            <a:schemeClr val="accent2"/>
          </a:fillRef>
          <a:effectRef idx="0">
            <a:schemeClr val="accent2"/>
          </a:effectRef>
          <a:fontRef idx="minor">
            <a:schemeClr val="tx1"/>
          </a:fontRef>
        </p:style>
      </p:cxnSp>
      <p:sp>
        <p:nvSpPr>
          <p:cNvPr id="21" name="TextBox 20"/>
          <p:cNvSpPr txBox="1"/>
          <p:nvPr/>
        </p:nvSpPr>
        <p:spPr>
          <a:xfrm>
            <a:off x="787728" y="5618747"/>
            <a:ext cx="7886009" cy="677108"/>
          </a:xfrm>
          <a:prstGeom prst="rect">
            <a:avLst/>
          </a:prstGeom>
          <a:noFill/>
        </p:spPr>
        <p:txBody>
          <a:bodyPr wrap="square" rtlCol="0">
            <a:spAutoFit/>
          </a:bodyPr>
          <a:lstStyle/>
          <a:p>
            <a:r>
              <a:rPr lang="en-US" dirty="0" smtClean="0"/>
              <a:t>All of these systems work together to keep our blood glucose level balanced.</a:t>
            </a:r>
          </a:p>
          <a:p>
            <a:r>
              <a:rPr lang="en-US" dirty="0" smtClean="0"/>
              <a:t>For our model, 3 pasta wheels represent a balanced amount of blood glucose.</a:t>
            </a:r>
            <a:endParaRPr lang="en-US" dirty="0"/>
          </a:p>
        </p:txBody>
      </p:sp>
      <p:pic>
        <p:nvPicPr>
          <p:cNvPr id="15" name="Picture 2" descr="C:\Users\jcgriz\AppData\Local\Microsoft\Windows\Temporary Internet Files\Content.Outlook\ND2AF8RG\GSEO 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3204" y="202649"/>
            <a:ext cx="2911798" cy="703622"/>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835" y="6629400"/>
            <a:ext cx="10082172" cy="159336"/>
          </a:xfrm>
          <a:prstGeom prst="rect">
            <a:avLst/>
          </a:prstGeom>
        </p:spPr>
      </p:pic>
      <p:grpSp>
        <p:nvGrpSpPr>
          <p:cNvPr id="39" name="Group 38"/>
          <p:cNvGrpSpPr/>
          <p:nvPr/>
        </p:nvGrpSpPr>
        <p:grpSpPr>
          <a:xfrm rot="395210">
            <a:off x="1156057" y="2356058"/>
            <a:ext cx="7216514" cy="2532231"/>
            <a:chOff x="1019439" y="2292873"/>
            <a:chExt cx="7216514" cy="2532228"/>
          </a:xfrm>
        </p:grpSpPr>
        <p:grpSp>
          <p:nvGrpSpPr>
            <p:cNvPr id="40" name="Group 39"/>
            <p:cNvGrpSpPr/>
            <p:nvPr/>
          </p:nvGrpSpPr>
          <p:grpSpPr>
            <a:xfrm>
              <a:off x="1106900" y="2292873"/>
              <a:ext cx="7129053" cy="2532228"/>
              <a:chOff x="1251284" y="2378476"/>
              <a:chExt cx="7129053" cy="2456926"/>
            </a:xfrm>
          </p:grpSpPr>
          <p:grpSp>
            <p:nvGrpSpPr>
              <p:cNvPr id="59" name="Group 58"/>
              <p:cNvGrpSpPr/>
              <p:nvPr/>
            </p:nvGrpSpPr>
            <p:grpSpPr>
              <a:xfrm>
                <a:off x="1251284" y="3561347"/>
                <a:ext cx="6472989" cy="1274055"/>
                <a:chOff x="1275347" y="3056021"/>
                <a:chExt cx="6472989" cy="1274055"/>
              </a:xfrm>
            </p:grpSpPr>
            <p:sp>
              <p:nvSpPr>
                <p:cNvPr id="61" name="Rectangle 60"/>
                <p:cNvSpPr/>
                <p:nvPr/>
              </p:nvSpPr>
              <p:spPr>
                <a:xfrm>
                  <a:off x="1275347" y="3056021"/>
                  <a:ext cx="6472989" cy="397042"/>
                </a:xfrm>
                <a:prstGeom prst="rect">
                  <a:avLst/>
                </a:prstGeom>
                <a:solidFill>
                  <a:srgbClr val="2B65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Isosceles Triangle 61"/>
                <p:cNvSpPr/>
                <p:nvPr/>
              </p:nvSpPr>
              <p:spPr>
                <a:xfrm rot="21204790">
                  <a:off x="3963048" y="3463802"/>
                  <a:ext cx="1106906" cy="866274"/>
                </a:xfrm>
                <a:prstGeom prst="triangle">
                  <a:avLst/>
                </a:prstGeom>
                <a:solidFill>
                  <a:srgbClr val="2B65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0" name="Pentagon 59"/>
              <p:cNvSpPr/>
              <p:nvPr/>
            </p:nvSpPr>
            <p:spPr>
              <a:xfrm>
                <a:off x="6376742" y="2378476"/>
                <a:ext cx="2003595" cy="1186824"/>
              </a:xfrm>
              <a:prstGeom prst="homePlate">
                <a:avLst>
                  <a:gd name="adj" fmla="val 65879"/>
                </a:avLst>
              </a:prstGeom>
              <a:solidFill>
                <a:schemeClr val="bg2">
                  <a:lumMod val="5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Balanced Blood Glucose</a:t>
                </a:r>
                <a:endParaRPr lang="en-US" dirty="0"/>
              </a:p>
            </p:txBody>
          </p:sp>
        </p:grpSp>
        <p:grpSp>
          <p:nvGrpSpPr>
            <p:cNvPr id="42" name="Group 41"/>
            <p:cNvGrpSpPr/>
            <p:nvPr/>
          </p:nvGrpSpPr>
          <p:grpSpPr>
            <a:xfrm>
              <a:off x="1674621" y="2838614"/>
              <a:ext cx="640080" cy="640080"/>
              <a:chOff x="2730843" y="3534032"/>
              <a:chExt cx="1005840" cy="1005840"/>
            </a:xfrm>
          </p:grpSpPr>
          <p:cxnSp>
            <p:nvCxnSpPr>
              <p:cNvPr id="49" name="Straight Connector 48"/>
              <p:cNvCxnSpPr/>
              <p:nvPr/>
            </p:nvCxnSpPr>
            <p:spPr>
              <a:xfrm flipH="1">
                <a:off x="2804494" y="3779811"/>
                <a:ext cx="858539" cy="514279"/>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50" name="Straight Connector 49"/>
              <p:cNvCxnSpPr>
                <a:stCxn id="52" idx="0"/>
                <a:endCxn id="52" idx="4"/>
              </p:cNvCxnSpPr>
              <p:nvPr/>
            </p:nvCxnSpPr>
            <p:spPr>
              <a:xfrm>
                <a:off x="3233763" y="3534032"/>
                <a:ext cx="0" cy="1005840"/>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51" name="Straight Connector 50"/>
              <p:cNvCxnSpPr/>
              <p:nvPr/>
            </p:nvCxnSpPr>
            <p:spPr>
              <a:xfrm>
                <a:off x="2804494" y="3779811"/>
                <a:ext cx="858538" cy="514279"/>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52" name="Oval 51"/>
              <p:cNvSpPr/>
              <p:nvPr/>
            </p:nvSpPr>
            <p:spPr>
              <a:xfrm>
                <a:off x="2730843" y="3534032"/>
                <a:ext cx="1005840" cy="1005840"/>
              </a:xfrm>
              <a:prstGeom prst="ellipse">
                <a:avLst/>
              </a:prstGeom>
              <a:noFill/>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53" name="Oval 52"/>
              <p:cNvSpPr/>
              <p:nvPr/>
            </p:nvSpPr>
            <p:spPr>
              <a:xfrm>
                <a:off x="3116376" y="3935145"/>
                <a:ext cx="228600" cy="228600"/>
              </a:xfrm>
              <a:prstGeom prst="ellipse">
                <a:avLst/>
              </a:prstGeom>
              <a:solidFill>
                <a:schemeClr val="bg1"/>
              </a:solidFill>
              <a:ln w="5715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grpSp>
          <p:nvGrpSpPr>
            <p:cNvPr id="43" name="Group 42"/>
            <p:cNvGrpSpPr/>
            <p:nvPr/>
          </p:nvGrpSpPr>
          <p:grpSpPr>
            <a:xfrm>
              <a:off x="1019439" y="2846564"/>
              <a:ext cx="640080" cy="640080"/>
              <a:chOff x="2730843" y="3534032"/>
              <a:chExt cx="1005840" cy="1005840"/>
            </a:xfrm>
          </p:grpSpPr>
          <p:cxnSp>
            <p:nvCxnSpPr>
              <p:cNvPr id="44" name="Straight Connector 43"/>
              <p:cNvCxnSpPr/>
              <p:nvPr/>
            </p:nvCxnSpPr>
            <p:spPr>
              <a:xfrm flipH="1">
                <a:off x="2804494" y="3779811"/>
                <a:ext cx="858539" cy="514279"/>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45" name="Straight Connector 44"/>
              <p:cNvCxnSpPr>
                <a:stCxn id="47" idx="0"/>
                <a:endCxn id="47" idx="4"/>
              </p:cNvCxnSpPr>
              <p:nvPr/>
            </p:nvCxnSpPr>
            <p:spPr>
              <a:xfrm>
                <a:off x="3233763" y="3534032"/>
                <a:ext cx="0" cy="1005840"/>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46" name="Straight Connector 45"/>
              <p:cNvCxnSpPr/>
              <p:nvPr/>
            </p:nvCxnSpPr>
            <p:spPr>
              <a:xfrm>
                <a:off x="2804494" y="3779811"/>
                <a:ext cx="858538" cy="514279"/>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47" name="Oval 46"/>
              <p:cNvSpPr/>
              <p:nvPr/>
            </p:nvSpPr>
            <p:spPr>
              <a:xfrm>
                <a:off x="2730843" y="3534032"/>
                <a:ext cx="1005840" cy="1005840"/>
              </a:xfrm>
              <a:prstGeom prst="ellipse">
                <a:avLst/>
              </a:prstGeom>
              <a:noFill/>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48" name="Oval 47"/>
              <p:cNvSpPr/>
              <p:nvPr/>
            </p:nvSpPr>
            <p:spPr>
              <a:xfrm>
                <a:off x="3116376" y="3935145"/>
                <a:ext cx="228600" cy="228600"/>
              </a:xfrm>
              <a:prstGeom prst="ellipse">
                <a:avLst/>
              </a:prstGeom>
              <a:solidFill>
                <a:schemeClr val="bg1"/>
              </a:solidFill>
              <a:ln w="5715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grpSp>
      <p:grpSp>
        <p:nvGrpSpPr>
          <p:cNvPr id="63" name="Group 62"/>
          <p:cNvGrpSpPr/>
          <p:nvPr/>
        </p:nvGrpSpPr>
        <p:grpSpPr>
          <a:xfrm>
            <a:off x="1091863" y="2259965"/>
            <a:ext cx="7216514" cy="2578861"/>
            <a:chOff x="1019439" y="2246240"/>
            <a:chExt cx="7216514" cy="2578861"/>
          </a:xfrm>
        </p:grpSpPr>
        <p:grpSp>
          <p:nvGrpSpPr>
            <p:cNvPr id="64" name="Group 63"/>
            <p:cNvGrpSpPr/>
            <p:nvPr/>
          </p:nvGrpSpPr>
          <p:grpSpPr>
            <a:xfrm>
              <a:off x="1106900" y="2292873"/>
              <a:ext cx="7129053" cy="2532228"/>
              <a:chOff x="1251284" y="2378476"/>
              <a:chExt cx="7129053" cy="2456926"/>
            </a:xfrm>
          </p:grpSpPr>
          <p:grpSp>
            <p:nvGrpSpPr>
              <p:cNvPr id="83" name="Group 82"/>
              <p:cNvGrpSpPr/>
              <p:nvPr/>
            </p:nvGrpSpPr>
            <p:grpSpPr>
              <a:xfrm>
                <a:off x="1251284" y="3561347"/>
                <a:ext cx="6472989" cy="1274055"/>
                <a:chOff x="1275347" y="3056021"/>
                <a:chExt cx="6472989" cy="1274055"/>
              </a:xfrm>
            </p:grpSpPr>
            <p:sp>
              <p:nvSpPr>
                <p:cNvPr id="85" name="Rectangle 84"/>
                <p:cNvSpPr/>
                <p:nvPr/>
              </p:nvSpPr>
              <p:spPr>
                <a:xfrm>
                  <a:off x="1275347" y="3056021"/>
                  <a:ext cx="6472989" cy="397042"/>
                </a:xfrm>
                <a:prstGeom prst="rect">
                  <a:avLst/>
                </a:prstGeom>
                <a:solidFill>
                  <a:srgbClr val="2B65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Isosceles Triangle 85"/>
                <p:cNvSpPr/>
                <p:nvPr/>
              </p:nvSpPr>
              <p:spPr>
                <a:xfrm>
                  <a:off x="3963048" y="3463802"/>
                  <a:ext cx="1106906" cy="866274"/>
                </a:xfrm>
                <a:prstGeom prst="triangle">
                  <a:avLst/>
                </a:prstGeom>
                <a:solidFill>
                  <a:srgbClr val="2B65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4" name="Pentagon 83"/>
              <p:cNvSpPr/>
              <p:nvPr/>
            </p:nvSpPr>
            <p:spPr>
              <a:xfrm>
                <a:off x="6376742" y="2378476"/>
                <a:ext cx="2003595" cy="1186824"/>
              </a:xfrm>
              <a:prstGeom prst="homePlate">
                <a:avLst>
                  <a:gd name="adj" fmla="val 65879"/>
                </a:avLst>
              </a:prstGeom>
              <a:solidFill>
                <a:schemeClr val="bg2">
                  <a:lumMod val="5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Balanced Blood Glucose</a:t>
                </a:r>
                <a:endParaRPr lang="en-US" dirty="0"/>
              </a:p>
            </p:txBody>
          </p:sp>
        </p:grpSp>
        <p:grpSp>
          <p:nvGrpSpPr>
            <p:cNvPr id="65" name="Group 64"/>
            <p:cNvGrpSpPr/>
            <p:nvPr/>
          </p:nvGrpSpPr>
          <p:grpSpPr>
            <a:xfrm>
              <a:off x="1334125" y="2246240"/>
              <a:ext cx="640080" cy="640080"/>
              <a:chOff x="2730843" y="3534032"/>
              <a:chExt cx="1005840" cy="1005840"/>
            </a:xfrm>
          </p:grpSpPr>
          <p:cxnSp>
            <p:nvCxnSpPr>
              <p:cNvPr id="78" name="Straight Connector 77"/>
              <p:cNvCxnSpPr/>
              <p:nvPr/>
            </p:nvCxnSpPr>
            <p:spPr>
              <a:xfrm flipH="1">
                <a:off x="2804494" y="3779811"/>
                <a:ext cx="858539" cy="514279"/>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79" name="Straight Connector 78"/>
              <p:cNvCxnSpPr>
                <a:stCxn id="81" idx="0"/>
                <a:endCxn id="81" idx="4"/>
              </p:cNvCxnSpPr>
              <p:nvPr/>
            </p:nvCxnSpPr>
            <p:spPr>
              <a:xfrm>
                <a:off x="3233763" y="3534032"/>
                <a:ext cx="0" cy="1005840"/>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80" name="Straight Connector 79"/>
              <p:cNvCxnSpPr/>
              <p:nvPr/>
            </p:nvCxnSpPr>
            <p:spPr>
              <a:xfrm>
                <a:off x="2804494" y="3779811"/>
                <a:ext cx="858538" cy="514279"/>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81" name="Oval 80"/>
              <p:cNvSpPr/>
              <p:nvPr/>
            </p:nvSpPr>
            <p:spPr>
              <a:xfrm>
                <a:off x="2730843" y="3534032"/>
                <a:ext cx="1005840" cy="1005840"/>
              </a:xfrm>
              <a:prstGeom prst="ellipse">
                <a:avLst/>
              </a:prstGeom>
              <a:noFill/>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82" name="Oval 81"/>
              <p:cNvSpPr/>
              <p:nvPr/>
            </p:nvSpPr>
            <p:spPr>
              <a:xfrm>
                <a:off x="3116376" y="3935145"/>
                <a:ext cx="228600" cy="228600"/>
              </a:xfrm>
              <a:prstGeom prst="ellipse">
                <a:avLst/>
              </a:prstGeom>
              <a:solidFill>
                <a:schemeClr val="bg1"/>
              </a:solidFill>
              <a:ln w="5715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grpSp>
          <p:nvGrpSpPr>
            <p:cNvPr id="66" name="Group 65"/>
            <p:cNvGrpSpPr/>
            <p:nvPr/>
          </p:nvGrpSpPr>
          <p:grpSpPr>
            <a:xfrm>
              <a:off x="1674621" y="2838614"/>
              <a:ext cx="640080" cy="640080"/>
              <a:chOff x="2730843" y="3534032"/>
              <a:chExt cx="1005840" cy="1005840"/>
            </a:xfrm>
          </p:grpSpPr>
          <p:cxnSp>
            <p:nvCxnSpPr>
              <p:cNvPr id="73" name="Straight Connector 72"/>
              <p:cNvCxnSpPr/>
              <p:nvPr/>
            </p:nvCxnSpPr>
            <p:spPr>
              <a:xfrm flipH="1">
                <a:off x="2804494" y="3779811"/>
                <a:ext cx="858539" cy="514279"/>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74" name="Straight Connector 73"/>
              <p:cNvCxnSpPr>
                <a:stCxn id="76" idx="0"/>
                <a:endCxn id="76" idx="4"/>
              </p:cNvCxnSpPr>
              <p:nvPr/>
            </p:nvCxnSpPr>
            <p:spPr>
              <a:xfrm>
                <a:off x="3233763" y="3534032"/>
                <a:ext cx="0" cy="1005840"/>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75" name="Straight Connector 74"/>
              <p:cNvCxnSpPr/>
              <p:nvPr/>
            </p:nvCxnSpPr>
            <p:spPr>
              <a:xfrm>
                <a:off x="2804494" y="3779811"/>
                <a:ext cx="858538" cy="514279"/>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76" name="Oval 75"/>
              <p:cNvSpPr/>
              <p:nvPr/>
            </p:nvSpPr>
            <p:spPr>
              <a:xfrm>
                <a:off x="2730843" y="3534032"/>
                <a:ext cx="1005840" cy="1005840"/>
              </a:xfrm>
              <a:prstGeom prst="ellipse">
                <a:avLst/>
              </a:prstGeom>
              <a:noFill/>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77" name="Oval 76"/>
              <p:cNvSpPr/>
              <p:nvPr/>
            </p:nvSpPr>
            <p:spPr>
              <a:xfrm>
                <a:off x="3116376" y="3935145"/>
                <a:ext cx="228600" cy="228600"/>
              </a:xfrm>
              <a:prstGeom prst="ellipse">
                <a:avLst/>
              </a:prstGeom>
              <a:solidFill>
                <a:schemeClr val="bg1"/>
              </a:solidFill>
              <a:ln w="5715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grpSp>
          <p:nvGrpSpPr>
            <p:cNvPr id="67" name="Group 66"/>
            <p:cNvGrpSpPr/>
            <p:nvPr/>
          </p:nvGrpSpPr>
          <p:grpSpPr>
            <a:xfrm>
              <a:off x="1019439" y="2846564"/>
              <a:ext cx="640080" cy="640080"/>
              <a:chOff x="2730843" y="3534032"/>
              <a:chExt cx="1005840" cy="1005840"/>
            </a:xfrm>
          </p:grpSpPr>
          <p:cxnSp>
            <p:nvCxnSpPr>
              <p:cNvPr id="68" name="Straight Connector 67"/>
              <p:cNvCxnSpPr/>
              <p:nvPr/>
            </p:nvCxnSpPr>
            <p:spPr>
              <a:xfrm flipH="1">
                <a:off x="2804494" y="3779811"/>
                <a:ext cx="858539" cy="514279"/>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69" name="Straight Connector 68"/>
              <p:cNvCxnSpPr>
                <a:stCxn id="71" idx="0"/>
                <a:endCxn id="71" idx="4"/>
              </p:cNvCxnSpPr>
              <p:nvPr/>
            </p:nvCxnSpPr>
            <p:spPr>
              <a:xfrm>
                <a:off x="3233763" y="3534032"/>
                <a:ext cx="0" cy="1005840"/>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70" name="Straight Connector 69"/>
              <p:cNvCxnSpPr/>
              <p:nvPr/>
            </p:nvCxnSpPr>
            <p:spPr>
              <a:xfrm>
                <a:off x="2804494" y="3779811"/>
                <a:ext cx="858538" cy="514279"/>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71" name="Oval 70"/>
              <p:cNvSpPr/>
              <p:nvPr/>
            </p:nvSpPr>
            <p:spPr>
              <a:xfrm>
                <a:off x="2730843" y="3534032"/>
                <a:ext cx="1005840" cy="1005840"/>
              </a:xfrm>
              <a:prstGeom prst="ellipse">
                <a:avLst/>
              </a:prstGeom>
              <a:noFill/>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72" name="Oval 71"/>
              <p:cNvSpPr/>
              <p:nvPr/>
            </p:nvSpPr>
            <p:spPr>
              <a:xfrm>
                <a:off x="3116376" y="3935145"/>
                <a:ext cx="228600" cy="228600"/>
              </a:xfrm>
              <a:prstGeom prst="ellipse">
                <a:avLst/>
              </a:prstGeom>
              <a:solidFill>
                <a:schemeClr val="bg1"/>
              </a:solidFill>
              <a:ln w="5715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grpSp>
      <p:grpSp>
        <p:nvGrpSpPr>
          <p:cNvPr id="4" name="Group 3"/>
          <p:cNvGrpSpPr/>
          <p:nvPr/>
        </p:nvGrpSpPr>
        <p:grpSpPr>
          <a:xfrm>
            <a:off x="977275" y="2240367"/>
            <a:ext cx="7216514" cy="2578860"/>
            <a:chOff x="964016" y="3649223"/>
            <a:chExt cx="7216514" cy="2578860"/>
          </a:xfrm>
        </p:grpSpPr>
        <p:grpSp>
          <p:nvGrpSpPr>
            <p:cNvPr id="2" name="Group 1"/>
            <p:cNvGrpSpPr/>
            <p:nvPr/>
          </p:nvGrpSpPr>
          <p:grpSpPr>
            <a:xfrm rot="21288229">
              <a:off x="964016" y="3649223"/>
              <a:ext cx="7216514" cy="2578860"/>
              <a:chOff x="1019439" y="2246243"/>
              <a:chExt cx="7216514" cy="2578857"/>
            </a:xfrm>
          </p:grpSpPr>
          <p:grpSp>
            <p:nvGrpSpPr>
              <p:cNvPr id="7" name="Group 6"/>
              <p:cNvGrpSpPr/>
              <p:nvPr/>
            </p:nvGrpSpPr>
            <p:grpSpPr>
              <a:xfrm>
                <a:off x="1106900" y="2292873"/>
                <a:ext cx="7129053" cy="2532227"/>
                <a:chOff x="1251284" y="2378476"/>
                <a:chExt cx="7129053" cy="2456925"/>
              </a:xfrm>
            </p:grpSpPr>
            <p:grpSp>
              <p:nvGrpSpPr>
                <p:cNvPr id="12" name="Group 11"/>
                <p:cNvGrpSpPr/>
                <p:nvPr/>
              </p:nvGrpSpPr>
              <p:grpSpPr>
                <a:xfrm>
                  <a:off x="1251284" y="3561347"/>
                  <a:ext cx="6472989" cy="1274054"/>
                  <a:chOff x="1275347" y="3056021"/>
                  <a:chExt cx="6472989" cy="1274054"/>
                </a:xfrm>
              </p:grpSpPr>
              <p:sp>
                <p:nvSpPr>
                  <p:cNvPr id="13" name="Rectangle 12"/>
                  <p:cNvSpPr/>
                  <p:nvPr/>
                </p:nvSpPr>
                <p:spPr>
                  <a:xfrm>
                    <a:off x="1275347" y="3056021"/>
                    <a:ext cx="6472989" cy="397042"/>
                  </a:xfrm>
                  <a:prstGeom prst="rect">
                    <a:avLst/>
                  </a:prstGeom>
                  <a:solidFill>
                    <a:srgbClr val="2B65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p:cNvSpPr/>
                  <p:nvPr/>
                </p:nvSpPr>
                <p:spPr>
                  <a:xfrm rot="311771">
                    <a:off x="3963048" y="3463801"/>
                    <a:ext cx="1106906" cy="866274"/>
                  </a:xfrm>
                  <a:prstGeom prst="triangle">
                    <a:avLst/>
                  </a:prstGeom>
                  <a:solidFill>
                    <a:srgbClr val="2B65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Pentagon 4"/>
                <p:cNvSpPr/>
                <p:nvPr/>
              </p:nvSpPr>
              <p:spPr>
                <a:xfrm>
                  <a:off x="6376742" y="2378476"/>
                  <a:ext cx="2003595" cy="1186824"/>
                </a:xfrm>
                <a:prstGeom prst="homePlate">
                  <a:avLst>
                    <a:gd name="adj" fmla="val 65879"/>
                  </a:avLst>
                </a:prstGeom>
                <a:solidFill>
                  <a:schemeClr val="bg2">
                    <a:lumMod val="5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Balanced Blood Glucose</a:t>
                  </a:r>
                  <a:endParaRPr lang="en-US" dirty="0"/>
                </a:p>
              </p:txBody>
            </p:sp>
          </p:grpSp>
          <p:grpSp>
            <p:nvGrpSpPr>
              <p:cNvPr id="17" name="Group 16"/>
              <p:cNvGrpSpPr/>
              <p:nvPr/>
            </p:nvGrpSpPr>
            <p:grpSpPr>
              <a:xfrm>
                <a:off x="1334128" y="2246243"/>
                <a:ext cx="640081" cy="640081"/>
                <a:chOff x="2730843" y="3534032"/>
                <a:chExt cx="1005840" cy="1005840"/>
              </a:xfrm>
            </p:grpSpPr>
            <p:cxnSp>
              <p:nvCxnSpPr>
                <p:cNvPr id="18" name="Straight Connector 17"/>
                <p:cNvCxnSpPr/>
                <p:nvPr/>
              </p:nvCxnSpPr>
              <p:spPr>
                <a:xfrm flipH="1">
                  <a:off x="2804494" y="3779811"/>
                  <a:ext cx="858539" cy="514279"/>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19" name="Straight Connector 18"/>
                <p:cNvCxnSpPr>
                  <a:stCxn id="25" idx="0"/>
                  <a:endCxn id="25" idx="4"/>
                </p:cNvCxnSpPr>
                <p:nvPr/>
              </p:nvCxnSpPr>
              <p:spPr>
                <a:xfrm>
                  <a:off x="3233763" y="3534032"/>
                  <a:ext cx="0" cy="1005840"/>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24" name="Straight Connector 23"/>
                <p:cNvCxnSpPr/>
                <p:nvPr/>
              </p:nvCxnSpPr>
              <p:spPr>
                <a:xfrm>
                  <a:off x="2804494" y="3779811"/>
                  <a:ext cx="858538" cy="514279"/>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25" name="Oval 24"/>
                <p:cNvSpPr/>
                <p:nvPr/>
              </p:nvSpPr>
              <p:spPr>
                <a:xfrm>
                  <a:off x="2730843" y="3534032"/>
                  <a:ext cx="1005840" cy="1005840"/>
                </a:xfrm>
                <a:prstGeom prst="ellipse">
                  <a:avLst/>
                </a:prstGeom>
                <a:noFill/>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26" name="Oval 25"/>
                <p:cNvSpPr/>
                <p:nvPr/>
              </p:nvSpPr>
              <p:spPr>
                <a:xfrm>
                  <a:off x="3116376" y="3935145"/>
                  <a:ext cx="228600" cy="228600"/>
                </a:xfrm>
                <a:prstGeom prst="ellipse">
                  <a:avLst/>
                </a:prstGeom>
                <a:solidFill>
                  <a:schemeClr val="bg1"/>
                </a:solidFill>
                <a:ln w="5715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grpSp>
            <p:nvGrpSpPr>
              <p:cNvPr id="27" name="Group 26"/>
              <p:cNvGrpSpPr/>
              <p:nvPr/>
            </p:nvGrpSpPr>
            <p:grpSpPr>
              <a:xfrm>
                <a:off x="1674621" y="2838614"/>
                <a:ext cx="640080" cy="640080"/>
                <a:chOff x="2730843" y="3534032"/>
                <a:chExt cx="1005840" cy="1005840"/>
              </a:xfrm>
            </p:grpSpPr>
            <p:cxnSp>
              <p:nvCxnSpPr>
                <p:cNvPr id="28" name="Straight Connector 27"/>
                <p:cNvCxnSpPr/>
                <p:nvPr/>
              </p:nvCxnSpPr>
              <p:spPr>
                <a:xfrm flipH="1">
                  <a:off x="2804494" y="3779811"/>
                  <a:ext cx="858539" cy="514279"/>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29" name="Straight Connector 28"/>
                <p:cNvCxnSpPr>
                  <a:stCxn id="31" idx="0"/>
                  <a:endCxn id="31" idx="4"/>
                </p:cNvCxnSpPr>
                <p:nvPr/>
              </p:nvCxnSpPr>
              <p:spPr>
                <a:xfrm>
                  <a:off x="3233763" y="3534032"/>
                  <a:ext cx="0" cy="1005840"/>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30" name="Straight Connector 29"/>
                <p:cNvCxnSpPr/>
                <p:nvPr/>
              </p:nvCxnSpPr>
              <p:spPr>
                <a:xfrm>
                  <a:off x="2804494" y="3779811"/>
                  <a:ext cx="858538" cy="514279"/>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31" name="Oval 30"/>
                <p:cNvSpPr/>
                <p:nvPr/>
              </p:nvSpPr>
              <p:spPr>
                <a:xfrm>
                  <a:off x="2730843" y="3534032"/>
                  <a:ext cx="1005840" cy="1005840"/>
                </a:xfrm>
                <a:prstGeom prst="ellipse">
                  <a:avLst/>
                </a:prstGeom>
                <a:noFill/>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32" name="Oval 31"/>
                <p:cNvSpPr/>
                <p:nvPr/>
              </p:nvSpPr>
              <p:spPr>
                <a:xfrm>
                  <a:off x="3116376" y="3935145"/>
                  <a:ext cx="228600" cy="228600"/>
                </a:xfrm>
                <a:prstGeom prst="ellipse">
                  <a:avLst/>
                </a:prstGeom>
                <a:solidFill>
                  <a:schemeClr val="bg1"/>
                </a:solidFill>
                <a:ln w="5715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grpSp>
            <p:nvGrpSpPr>
              <p:cNvPr id="33" name="Group 32"/>
              <p:cNvGrpSpPr/>
              <p:nvPr/>
            </p:nvGrpSpPr>
            <p:grpSpPr>
              <a:xfrm>
                <a:off x="1019439" y="2846564"/>
                <a:ext cx="640080" cy="640080"/>
                <a:chOff x="2730843" y="3534032"/>
                <a:chExt cx="1005840" cy="1005840"/>
              </a:xfrm>
            </p:grpSpPr>
            <p:cxnSp>
              <p:nvCxnSpPr>
                <p:cNvPr id="34" name="Straight Connector 33"/>
                <p:cNvCxnSpPr/>
                <p:nvPr/>
              </p:nvCxnSpPr>
              <p:spPr>
                <a:xfrm flipH="1">
                  <a:off x="2804494" y="3779811"/>
                  <a:ext cx="858539" cy="514279"/>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35" name="Straight Connector 34"/>
                <p:cNvCxnSpPr>
                  <a:stCxn id="37" idx="0"/>
                  <a:endCxn id="37" idx="4"/>
                </p:cNvCxnSpPr>
                <p:nvPr/>
              </p:nvCxnSpPr>
              <p:spPr>
                <a:xfrm>
                  <a:off x="3233763" y="3534032"/>
                  <a:ext cx="0" cy="1005840"/>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36" name="Straight Connector 35"/>
                <p:cNvCxnSpPr/>
                <p:nvPr/>
              </p:nvCxnSpPr>
              <p:spPr>
                <a:xfrm>
                  <a:off x="2804494" y="3779811"/>
                  <a:ext cx="858538" cy="514279"/>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37" name="Oval 36"/>
                <p:cNvSpPr/>
                <p:nvPr/>
              </p:nvSpPr>
              <p:spPr>
                <a:xfrm>
                  <a:off x="2730843" y="3534032"/>
                  <a:ext cx="1005840" cy="1005840"/>
                </a:xfrm>
                <a:prstGeom prst="ellipse">
                  <a:avLst/>
                </a:prstGeom>
                <a:noFill/>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38" name="Oval 37"/>
                <p:cNvSpPr/>
                <p:nvPr/>
              </p:nvSpPr>
              <p:spPr>
                <a:xfrm>
                  <a:off x="3116376" y="3935145"/>
                  <a:ext cx="228600" cy="228600"/>
                </a:xfrm>
                <a:prstGeom prst="ellipse">
                  <a:avLst/>
                </a:prstGeom>
                <a:solidFill>
                  <a:schemeClr val="bg1"/>
                </a:solidFill>
                <a:ln w="5715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grpSp>
        <p:cxnSp>
          <p:nvCxnSpPr>
            <p:cNvPr id="100" name="Straight Connector 99"/>
            <p:cNvCxnSpPr/>
            <p:nvPr/>
          </p:nvCxnSpPr>
          <p:spPr>
            <a:xfrm rot="21288229" flipH="1">
              <a:off x="2341257" y="4579023"/>
              <a:ext cx="546344" cy="327269"/>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101" name="Straight Connector 100"/>
            <p:cNvCxnSpPr>
              <a:stCxn id="103" idx="0"/>
              <a:endCxn id="103" idx="4"/>
            </p:cNvCxnSpPr>
            <p:nvPr/>
          </p:nvCxnSpPr>
          <p:spPr>
            <a:xfrm rot="21288229">
              <a:off x="2614429" y="4422618"/>
              <a:ext cx="0" cy="640082"/>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102" name="Straight Connector 101"/>
            <p:cNvCxnSpPr/>
            <p:nvPr/>
          </p:nvCxnSpPr>
          <p:spPr>
            <a:xfrm rot="21288229">
              <a:off x="2341257" y="4579023"/>
              <a:ext cx="546343" cy="327269"/>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103" name="Oval 102"/>
            <p:cNvSpPr/>
            <p:nvPr/>
          </p:nvSpPr>
          <p:spPr>
            <a:xfrm rot="21288229">
              <a:off x="2294388" y="4422618"/>
              <a:ext cx="640081" cy="640082"/>
            </a:xfrm>
            <a:prstGeom prst="ellipse">
              <a:avLst/>
            </a:prstGeom>
            <a:noFill/>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104" name="Oval 103"/>
            <p:cNvSpPr/>
            <p:nvPr/>
          </p:nvSpPr>
          <p:spPr>
            <a:xfrm rot="21288229">
              <a:off x="2540456" y="4678018"/>
              <a:ext cx="145473" cy="145473"/>
            </a:xfrm>
            <a:prstGeom prst="ellipse">
              <a:avLst/>
            </a:prstGeom>
            <a:solidFill>
              <a:schemeClr val="bg1"/>
            </a:solidFill>
            <a:ln w="5715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spTree>
    <p:extLst>
      <p:ext uri="{BB962C8B-B14F-4D97-AF65-F5344CB8AC3E}">
        <p14:creationId xmlns:p14="http://schemas.microsoft.com/office/powerpoint/2010/main" val="2613463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fade">
                                      <p:cBhvr>
                                        <p:cTn id="12" dur="2000"/>
                                        <p:tgtEl>
                                          <p:spTgt spid="39"/>
                                        </p:tgtEl>
                                      </p:cBhvr>
                                    </p:animEffect>
                                  </p:childTnLst>
                                  <p:subTnLst>
                                    <p:set>
                                      <p:cBhvr override="childStyle">
                                        <p:cTn dur="1" fill="hold" display="0" masterRel="nextClick" afterEffect="1"/>
                                        <p:tgtEl>
                                          <p:spTgt spid="39"/>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3"/>
                                        </p:tgtEl>
                                        <p:attrNameLst>
                                          <p:attrName>style.visibility</p:attrName>
                                        </p:attrNameLst>
                                      </p:cBhvr>
                                      <p:to>
                                        <p:strVal val="visible"/>
                                      </p:to>
                                    </p:set>
                                    <p:animEffect transition="in" filter="fade">
                                      <p:cBhvr>
                                        <p:cTn id="17" dur="500"/>
                                        <p:tgtEl>
                                          <p:spTgt spid="63"/>
                                        </p:tgtEl>
                                      </p:cBhvr>
                                    </p:animEffect>
                                  </p:childTnLst>
                                </p:cTn>
                              </p:par>
                              <p:par>
                                <p:cTn id="18" presetID="6" presetClass="entr" presetSubtype="16" fill="hold" nodeType="withEffect">
                                  <p:stCondLst>
                                    <p:cond delay="0"/>
                                  </p:stCondLst>
                                  <p:childTnLst>
                                    <p:set>
                                      <p:cBhvr>
                                        <p:cTn id="19" dur="1" fill="hold">
                                          <p:stCondLst>
                                            <p:cond delay="0"/>
                                          </p:stCondLst>
                                        </p:cTn>
                                        <p:tgtEl>
                                          <p:spTgt spid="21">
                                            <p:txEl>
                                              <p:pRg st="1" end="1"/>
                                            </p:txEl>
                                          </p:spTgt>
                                        </p:tgtEl>
                                        <p:attrNameLst>
                                          <p:attrName>style.visibility</p:attrName>
                                        </p:attrNameLst>
                                      </p:cBhvr>
                                      <p:to>
                                        <p:strVal val="visible"/>
                                      </p:to>
                                    </p:set>
                                    <p:animEffect transition="in" filter="circle(in)">
                                      <p:cBhvr>
                                        <p:cTn id="20" dur="2000"/>
                                        <p:tgtEl>
                                          <p:spTgt spid="2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Oval 58"/>
          <p:cNvSpPr/>
          <p:nvPr/>
        </p:nvSpPr>
        <p:spPr>
          <a:xfrm rot="20598320">
            <a:off x="578658" y="2540680"/>
            <a:ext cx="2694960" cy="204574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Bent Arrow 57"/>
          <p:cNvSpPr/>
          <p:nvPr/>
        </p:nvSpPr>
        <p:spPr>
          <a:xfrm rot="10578775">
            <a:off x="2412747" y="2382297"/>
            <a:ext cx="2647992" cy="1046984"/>
          </a:xfrm>
          <a:prstGeom prst="ben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4" name="Oval 53"/>
          <p:cNvSpPr/>
          <p:nvPr/>
        </p:nvSpPr>
        <p:spPr>
          <a:xfrm>
            <a:off x="6971057" y="3696583"/>
            <a:ext cx="1959021" cy="1485713"/>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53509" y="994043"/>
            <a:ext cx="736092" cy="1822399"/>
          </a:xfrm>
          <a:prstGeom prst="rect">
            <a:avLst/>
          </a:prstGeom>
        </p:spPr>
      </p:pic>
      <p:pic>
        <p:nvPicPr>
          <p:cNvPr id="25" name="Picture 2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73021" y="1037371"/>
            <a:ext cx="1630560" cy="1630560"/>
          </a:xfrm>
          <a:prstGeom prst="rect">
            <a:avLst/>
          </a:prstGeom>
        </p:spPr>
      </p:pic>
      <p:sp>
        <p:nvSpPr>
          <p:cNvPr id="8" name="TextBox 7"/>
          <p:cNvSpPr txBox="1"/>
          <p:nvPr/>
        </p:nvSpPr>
        <p:spPr>
          <a:xfrm>
            <a:off x="3794601" y="258921"/>
            <a:ext cx="5166519" cy="591026"/>
          </a:xfrm>
          <a:prstGeom prst="rect">
            <a:avLst/>
          </a:prstGeom>
          <a:noFill/>
        </p:spPr>
        <p:txBody>
          <a:bodyPr wrap="square" lIns="97630" tIns="48815" rIns="97630" bIns="48815" rtlCol="0">
            <a:spAutoFit/>
          </a:bodyPr>
          <a:lstStyle/>
          <a:p>
            <a:pPr algn="r"/>
            <a:r>
              <a:rPr lang="en-US" sz="3200" dirty="0" smtClean="0"/>
              <a:t>Glucose in balance</a:t>
            </a:r>
            <a:endParaRPr lang="en-US" sz="3200" dirty="0"/>
          </a:p>
        </p:txBody>
      </p:sp>
      <p:cxnSp>
        <p:nvCxnSpPr>
          <p:cNvPr id="10" name="Straight Connector 9"/>
          <p:cNvCxnSpPr/>
          <p:nvPr/>
        </p:nvCxnSpPr>
        <p:spPr>
          <a:xfrm>
            <a:off x="3581241" y="125258"/>
            <a:ext cx="0" cy="881772"/>
          </a:xfrm>
          <a:prstGeom prst="line">
            <a:avLst/>
          </a:prstGeom>
          <a:ln w="28575">
            <a:solidFill>
              <a:srgbClr val="2B656C"/>
            </a:solidFill>
          </a:ln>
        </p:spPr>
        <p:style>
          <a:lnRef idx="1">
            <a:schemeClr val="accent2"/>
          </a:lnRef>
          <a:fillRef idx="0">
            <a:schemeClr val="accent2"/>
          </a:fillRef>
          <a:effectRef idx="0">
            <a:schemeClr val="accent2"/>
          </a:effectRef>
          <a:fontRef idx="minor">
            <a:schemeClr val="tx1"/>
          </a:fontRef>
        </p:style>
      </p:cxnSp>
      <p:sp>
        <p:nvSpPr>
          <p:cNvPr id="21" name="TextBox 20"/>
          <p:cNvSpPr txBox="1"/>
          <p:nvPr/>
        </p:nvSpPr>
        <p:spPr>
          <a:xfrm>
            <a:off x="2002918" y="5638836"/>
            <a:ext cx="5793546" cy="384721"/>
          </a:xfrm>
          <a:prstGeom prst="rect">
            <a:avLst/>
          </a:prstGeom>
          <a:noFill/>
        </p:spPr>
        <p:txBody>
          <a:bodyPr wrap="square" rtlCol="0">
            <a:spAutoFit/>
          </a:bodyPr>
          <a:lstStyle/>
          <a:p>
            <a:r>
              <a:rPr lang="en-US" dirty="0" smtClean="0"/>
              <a:t>High blood sugar triggers the pancreas to release </a:t>
            </a:r>
            <a:r>
              <a:rPr lang="en-US" b="1" dirty="0" smtClean="0"/>
              <a:t>insulin</a:t>
            </a:r>
            <a:endParaRPr lang="en-US" b="1" dirty="0"/>
          </a:p>
        </p:txBody>
      </p:sp>
      <p:sp>
        <p:nvSpPr>
          <p:cNvPr id="5" name="Pentagon 4"/>
          <p:cNvSpPr/>
          <p:nvPr/>
        </p:nvSpPr>
        <p:spPr>
          <a:xfrm rot="20602973">
            <a:off x="6106383" y="1541397"/>
            <a:ext cx="2003595" cy="1186824"/>
          </a:xfrm>
          <a:prstGeom prst="homePlate">
            <a:avLst>
              <a:gd name="adj" fmla="val 65879"/>
            </a:avLst>
          </a:prstGeom>
          <a:solidFill>
            <a:schemeClr val="bg2">
              <a:lumMod val="5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High Blood Glucose</a:t>
            </a:r>
            <a:endParaRPr lang="en-US" dirty="0"/>
          </a:p>
        </p:txBody>
      </p:sp>
      <p:sp>
        <p:nvSpPr>
          <p:cNvPr id="13" name="Rectangle 12"/>
          <p:cNvSpPr/>
          <p:nvPr/>
        </p:nvSpPr>
        <p:spPr>
          <a:xfrm rot="20589987">
            <a:off x="1251284" y="3561347"/>
            <a:ext cx="6472989" cy="397042"/>
          </a:xfrm>
          <a:prstGeom prst="rect">
            <a:avLst/>
          </a:prstGeom>
          <a:solidFill>
            <a:srgbClr val="2B65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p:cNvSpPr/>
          <p:nvPr/>
        </p:nvSpPr>
        <p:spPr>
          <a:xfrm>
            <a:off x="3934325" y="3958389"/>
            <a:ext cx="1106906" cy="866274"/>
          </a:xfrm>
          <a:prstGeom prst="triangle">
            <a:avLst/>
          </a:prstGeom>
          <a:solidFill>
            <a:srgbClr val="2B65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6"/>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55112" y="2861691"/>
            <a:ext cx="1445494" cy="812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pic>
      <p:sp>
        <p:nvSpPr>
          <p:cNvPr id="35" name="Flowchart: Data 34"/>
          <p:cNvSpPr/>
          <p:nvPr/>
        </p:nvSpPr>
        <p:spPr>
          <a:xfrm rot="15575700">
            <a:off x="7251758" y="4233452"/>
            <a:ext cx="477989" cy="69630"/>
          </a:xfrm>
          <a:prstGeom prst="flowChartInputOutpu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37" name="Flowchart: Data 36"/>
          <p:cNvSpPr/>
          <p:nvPr/>
        </p:nvSpPr>
        <p:spPr>
          <a:xfrm rot="16200000">
            <a:off x="7531625" y="3964048"/>
            <a:ext cx="477989" cy="69630"/>
          </a:xfrm>
          <a:prstGeom prst="flowChartInputOutpu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38" name="Flowchart: Data 37"/>
          <p:cNvSpPr/>
          <p:nvPr/>
        </p:nvSpPr>
        <p:spPr>
          <a:xfrm rot="17582853">
            <a:off x="7772366" y="4310233"/>
            <a:ext cx="477989" cy="69630"/>
          </a:xfrm>
          <a:prstGeom prst="flowChartInputOutpu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39" name="Flowchart: Data 38"/>
          <p:cNvSpPr/>
          <p:nvPr/>
        </p:nvSpPr>
        <p:spPr>
          <a:xfrm rot="15350743">
            <a:off x="8018970" y="4007240"/>
            <a:ext cx="477989" cy="69630"/>
          </a:xfrm>
          <a:prstGeom prst="flowChartInputOutpu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40" name="Flowchart: Data 39"/>
          <p:cNvSpPr/>
          <p:nvPr/>
        </p:nvSpPr>
        <p:spPr>
          <a:xfrm rot="15117883">
            <a:off x="8297268" y="4006024"/>
            <a:ext cx="477989" cy="69630"/>
          </a:xfrm>
          <a:prstGeom prst="flowChartInputOutpu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41" name="Flowchart: Data 40"/>
          <p:cNvSpPr/>
          <p:nvPr/>
        </p:nvSpPr>
        <p:spPr>
          <a:xfrm rot="17707784">
            <a:off x="8138865" y="4651696"/>
            <a:ext cx="477989" cy="69630"/>
          </a:xfrm>
          <a:prstGeom prst="flowChartInputOutpu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42" name="Flowchart: Data 41"/>
          <p:cNvSpPr/>
          <p:nvPr/>
        </p:nvSpPr>
        <p:spPr>
          <a:xfrm rot="15230399">
            <a:off x="7575196" y="4753143"/>
            <a:ext cx="477989" cy="69630"/>
          </a:xfrm>
          <a:prstGeom prst="flowChartInputOutpu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36" name="TextBox 35"/>
          <p:cNvSpPr txBox="1"/>
          <p:nvPr/>
        </p:nvSpPr>
        <p:spPr>
          <a:xfrm>
            <a:off x="6423873" y="3390501"/>
            <a:ext cx="1390317" cy="461665"/>
          </a:xfrm>
          <a:prstGeom prst="rect">
            <a:avLst/>
          </a:prstGeom>
          <a:noFill/>
        </p:spPr>
        <p:txBody>
          <a:bodyPr wrap="square" rtlCol="0">
            <a:spAutoFit/>
          </a:bodyPr>
          <a:lstStyle/>
          <a:p>
            <a:r>
              <a:rPr lang="en-US" sz="1200" b="1" dirty="0" smtClean="0">
                <a:solidFill>
                  <a:schemeClr val="accent1">
                    <a:lumMod val="75000"/>
                  </a:schemeClr>
                </a:solidFill>
              </a:rPr>
              <a:t>Pancreas</a:t>
            </a:r>
            <a:r>
              <a:rPr lang="en-US" sz="1200" dirty="0" smtClean="0"/>
              <a:t> releases insulin</a:t>
            </a:r>
            <a:endParaRPr lang="en-US" dirty="0"/>
          </a:p>
        </p:txBody>
      </p:sp>
      <p:sp>
        <p:nvSpPr>
          <p:cNvPr id="43" name="Bent Arrow 42"/>
          <p:cNvSpPr/>
          <p:nvPr/>
        </p:nvSpPr>
        <p:spPr>
          <a:xfrm rot="10800000" flipH="1">
            <a:off x="4715776" y="11425"/>
            <a:ext cx="2336785" cy="4689483"/>
          </a:xfrm>
          <a:prstGeom prst="bentArrow">
            <a:avLst>
              <a:gd name="adj1" fmla="val 25000"/>
              <a:gd name="adj2" fmla="val 10667"/>
              <a:gd name="adj3" fmla="val 0"/>
              <a:gd name="adj4" fmla="val 43362"/>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5" name="Flowchart: Data 44"/>
          <p:cNvSpPr/>
          <p:nvPr/>
        </p:nvSpPr>
        <p:spPr>
          <a:xfrm rot="15882991">
            <a:off x="4618201" y="1581357"/>
            <a:ext cx="580072" cy="94650"/>
          </a:xfrm>
          <a:prstGeom prst="flowChartInputOutput">
            <a:avLst/>
          </a:prstGeom>
          <a:solidFill>
            <a:srgbClr val="FBBF29"/>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47" name="Flowchart: Data 46"/>
          <p:cNvSpPr/>
          <p:nvPr/>
        </p:nvSpPr>
        <p:spPr>
          <a:xfrm rot="16725090">
            <a:off x="4838928" y="3023523"/>
            <a:ext cx="580072" cy="94650"/>
          </a:xfrm>
          <a:prstGeom prst="flowChartInputOutput">
            <a:avLst/>
          </a:prstGeom>
          <a:solidFill>
            <a:srgbClr val="FBBF29"/>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48" name="Flowchart: Data 47"/>
          <p:cNvSpPr/>
          <p:nvPr/>
        </p:nvSpPr>
        <p:spPr>
          <a:xfrm rot="16545412">
            <a:off x="4811531" y="1240881"/>
            <a:ext cx="580072" cy="94650"/>
          </a:xfrm>
          <a:prstGeom prst="flowChartInputOutput">
            <a:avLst/>
          </a:prstGeom>
          <a:solidFill>
            <a:srgbClr val="FBBF29"/>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49" name="Flowchart: Data 48"/>
          <p:cNvSpPr/>
          <p:nvPr/>
        </p:nvSpPr>
        <p:spPr>
          <a:xfrm rot="16200000">
            <a:off x="4501153" y="824513"/>
            <a:ext cx="580072" cy="94650"/>
          </a:xfrm>
          <a:prstGeom prst="flowChartInputOutput">
            <a:avLst/>
          </a:prstGeom>
          <a:solidFill>
            <a:srgbClr val="FBBF29"/>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50" name="Flowchart: Data 49"/>
          <p:cNvSpPr/>
          <p:nvPr/>
        </p:nvSpPr>
        <p:spPr>
          <a:xfrm rot="15815538">
            <a:off x="4580552" y="2308842"/>
            <a:ext cx="580072" cy="94650"/>
          </a:xfrm>
          <a:prstGeom prst="flowChartInputOutput">
            <a:avLst/>
          </a:prstGeom>
          <a:solidFill>
            <a:srgbClr val="FBBF29"/>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51" name="Flowchart: Data 50"/>
          <p:cNvSpPr/>
          <p:nvPr/>
        </p:nvSpPr>
        <p:spPr>
          <a:xfrm rot="14982069">
            <a:off x="4757899" y="3689704"/>
            <a:ext cx="580072" cy="94650"/>
          </a:xfrm>
          <a:prstGeom prst="flowChartInputOutput">
            <a:avLst/>
          </a:prstGeom>
          <a:solidFill>
            <a:srgbClr val="FBBF29"/>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52" name="Flowchart: Data 51"/>
          <p:cNvSpPr/>
          <p:nvPr/>
        </p:nvSpPr>
        <p:spPr>
          <a:xfrm rot="14337196">
            <a:off x="5041768" y="4294843"/>
            <a:ext cx="580072" cy="103968"/>
          </a:xfrm>
          <a:prstGeom prst="flowChartInputOutput">
            <a:avLst/>
          </a:prstGeom>
          <a:solidFill>
            <a:srgbClr val="FBBF29"/>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53" name="Flowchart: Data 52"/>
          <p:cNvSpPr/>
          <p:nvPr/>
        </p:nvSpPr>
        <p:spPr>
          <a:xfrm rot="10641173">
            <a:off x="5921378" y="4493038"/>
            <a:ext cx="580072" cy="94650"/>
          </a:xfrm>
          <a:prstGeom prst="flowChartInputOutput">
            <a:avLst/>
          </a:prstGeom>
          <a:solidFill>
            <a:srgbClr val="FBBF29"/>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44" name="TextBox 43"/>
          <p:cNvSpPr txBox="1"/>
          <p:nvPr/>
        </p:nvSpPr>
        <p:spPr>
          <a:xfrm>
            <a:off x="2682120" y="1388559"/>
            <a:ext cx="1800224" cy="461665"/>
          </a:xfrm>
          <a:prstGeom prst="rect">
            <a:avLst/>
          </a:prstGeom>
          <a:noFill/>
        </p:spPr>
        <p:txBody>
          <a:bodyPr wrap="square" rtlCol="0">
            <a:spAutoFit/>
          </a:bodyPr>
          <a:lstStyle/>
          <a:p>
            <a:r>
              <a:rPr lang="en-US" sz="1200" dirty="0" smtClean="0"/>
              <a:t>Blood vessels carry insulin and glucose to cells</a:t>
            </a:r>
            <a:endParaRPr lang="en-US" sz="1200" dirty="0"/>
          </a:p>
        </p:txBody>
      </p:sp>
      <p:pic>
        <p:nvPicPr>
          <p:cNvPr id="60" name="Picture 2" descr="C:\Users\jcgriz\AppData\Local\Microsoft\Windows\Temporary Internet Files\Content.Outlook\ND2AF8RG\GSEO logo.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33204" y="202649"/>
            <a:ext cx="2911798" cy="703622"/>
          </a:xfrm>
          <a:prstGeom prst="rect">
            <a:avLst/>
          </a:prstGeom>
          <a:noFill/>
          <a:extLst>
            <a:ext uri="{909E8E84-426E-40DD-AFC4-6F175D3DCCD1}">
              <a14:hiddenFill xmlns:a14="http://schemas.microsoft.com/office/drawing/2010/main">
                <a:solidFill>
                  <a:srgbClr val="FFFFFF"/>
                </a:solidFill>
              </a14:hiddenFill>
            </a:ext>
          </a:extLst>
        </p:spPr>
      </p:pic>
      <p:pic>
        <p:nvPicPr>
          <p:cNvPr id="72" name="Picture 7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7835" y="6629400"/>
            <a:ext cx="10082172" cy="159336"/>
          </a:xfrm>
          <a:prstGeom prst="rect">
            <a:avLst/>
          </a:prstGeom>
        </p:spPr>
      </p:pic>
      <p:grpSp>
        <p:nvGrpSpPr>
          <p:cNvPr id="55" name="Group 54"/>
          <p:cNvGrpSpPr/>
          <p:nvPr/>
        </p:nvGrpSpPr>
        <p:grpSpPr>
          <a:xfrm rot="20554362">
            <a:off x="1223313" y="3863955"/>
            <a:ext cx="548640" cy="548799"/>
            <a:chOff x="2730843" y="3534032"/>
            <a:chExt cx="1005840" cy="1005840"/>
          </a:xfrm>
        </p:grpSpPr>
        <p:cxnSp>
          <p:nvCxnSpPr>
            <p:cNvPr id="56" name="Straight Connector 55"/>
            <p:cNvCxnSpPr/>
            <p:nvPr/>
          </p:nvCxnSpPr>
          <p:spPr>
            <a:xfrm flipH="1">
              <a:off x="2804494" y="3779811"/>
              <a:ext cx="858539" cy="514279"/>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57" name="Straight Connector 56"/>
            <p:cNvCxnSpPr>
              <a:stCxn id="62" idx="0"/>
              <a:endCxn id="62" idx="4"/>
            </p:cNvCxnSpPr>
            <p:nvPr/>
          </p:nvCxnSpPr>
          <p:spPr>
            <a:xfrm>
              <a:off x="3233763" y="3534032"/>
              <a:ext cx="0" cy="1005840"/>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61" name="Straight Connector 60"/>
            <p:cNvCxnSpPr/>
            <p:nvPr/>
          </p:nvCxnSpPr>
          <p:spPr>
            <a:xfrm>
              <a:off x="2804494" y="3779811"/>
              <a:ext cx="858538" cy="514279"/>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62" name="Oval 61"/>
            <p:cNvSpPr/>
            <p:nvPr/>
          </p:nvSpPr>
          <p:spPr>
            <a:xfrm>
              <a:off x="2730843" y="3534032"/>
              <a:ext cx="1005840" cy="1005840"/>
            </a:xfrm>
            <a:prstGeom prst="ellipse">
              <a:avLst/>
            </a:prstGeom>
            <a:noFill/>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63" name="Oval 62"/>
            <p:cNvSpPr/>
            <p:nvPr/>
          </p:nvSpPr>
          <p:spPr>
            <a:xfrm>
              <a:off x="3116376" y="3922651"/>
              <a:ext cx="228600" cy="228600"/>
            </a:xfrm>
            <a:prstGeom prst="ellipse">
              <a:avLst/>
            </a:prstGeom>
            <a:solidFill>
              <a:schemeClr val="bg1"/>
            </a:solidFill>
            <a:ln w="5715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grpSp>
        <p:nvGrpSpPr>
          <p:cNvPr id="64" name="Group 63"/>
          <p:cNvGrpSpPr/>
          <p:nvPr/>
        </p:nvGrpSpPr>
        <p:grpSpPr>
          <a:xfrm rot="20554362">
            <a:off x="1000452" y="3388430"/>
            <a:ext cx="548640" cy="548799"/>
            <a:chOff x="2730843" y="3534032"/>
            <a:chExt cx="1005840" cy="1005840"/>
          </a:xfrm>
        </p:grpSpPr>
        <p:cxnSp>
          <p:nvCxnSpPr>
            <p:cNvPr id="65" name="Straight Connector 64"/>
            <p:cNvCxnSpPr/>
            <p:nvPr/>
          </p:nvCxnSpPr>
          <p:spPr>
            <a:xfrm flipH="1">
              <a:off x="2804494" y="3779811"/>
              <a:ext cx="858539" cy="514279"/>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66" name="Straight Connector 65"/>
            <p:cNvCxnSpPr>
              <a:stCxn id="68" idx="0"/>
              <a:endCxn id="68" idx="4"/>
            </p:cNvCxnSpPr>
            <p:nvPr/>
          </p:nvCxnSpPr>
          <p:spPr>
            <a:xfrm>
              <a:off x="3233763" y="3534032"/>
              <a:ext cx="0" cy="1005840"/>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67" name="Straight Connector 66"/>
            <p:cNvCxnSpPr/>
            <p:nvPr/>
          </p:nvCxnSpPr>
          <p:spPr>
            <a:xfrm>
              <a:off x="2804494" y="3779811"/>
              <a:ext cx="858538" cy="514279"/>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68" name="Oval 67"/>
            <p:cNvSpPr/>
            <p:nvPr/>
          </p:nvSpPr>
          <p:spPr>
            <a:xfrm>
              <a:off x="2730843" y="3534032"/>
              <a:ext cx="1005840" cy="1005840"/>
            </a:xfrm>
            <a:prstGeom prst="ellipse">
              <a:avLst/>
            </a:prstGeom>
            <a:noFill/>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69" name="Oval 68"/>
            <p:cNvSpPr/>
            <p:nvPr/>
          </p:nvSpPr>
          <p:spPr>
            <a:xfrm>
              <a:off x="3116376" y="3922651"/>
              <a:ext cx="228600" cy="228600"/>
            </a:xfrm>
            <a:prstGeom prst="ellipse">
              <a:avLst/>
            </a:prstGeom>
            <a:solidFill>
              <a:schemeClr val="bg1"/>
            </a:solidFill>
            <a:ln w="5715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grpSp>
        <p:nvGrpSpPr>
          <p:cNvPr id="70" name="Group 69"/>
          <p:cNvGrpSpPr/>
          <p:nvPr/>
        </p:nvGrpSpPr>
        <p:grpSpPr>
          <a:xfrm rot="20554362">
            <a:off x="2221313" y="3528409"/>
            <a:ext cx="548640" cy="548799"/>
            <a:chOff x="2730843" y="3534032"/>
            <a:chExt cx="1005840" cy="1005840"/>
          </a:xfrm>
        </p:grpSpPr>
        <p:cxnSp>
          <p:nvCxnSpPr>
            <p:cNvPr id="71" name="Straight Connector 70"/>
            <p:cNvCxnSpPr/>
            <p:nvPr/>
          </p:nvCxnSpPr>
          <p:spPr>
            <a:xfrm flipH="1">
              <a:off x="2804494" y="3779811"/>
              <a:ext cx="858539" cy="514279"/>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73" name="Straight Connector 72"/>
            <p:cNvCxnSpPr>
              <a:stCxn id="75" idx="0"/>
              <a:endCxn id="75" idx="4"/>
            </p:cNvCxnSpPr>
            <p:nvPr/>
          </p:nvCxnSpPr>
          <p:spPr>
            <a:xfrm>
              <a:off x="3233763" y="3534032"/>
              <a:ext cx="0" cy="1005840"/>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74" name="Straight Connector 73"/>
            <p:cNvCxnSpPr/>
            <p:nvPr/>
          </p:nvCxnSpPr>
          <p:spPr>
            <a:xfrm>
              <a:off x="2804494" y="3779811"/>
              <a:ext cx="858538" cy="514279"/>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75" name="Oval 74"/>
            <p:cNvSpPr/>
            <p:nvPr/>
          </p:nvSpPr>
          <p:spPr>
            <a:xfrm>
              <a:off x="2730843" y="3534032"/>
              <a:ext cx="1005840" cy="1005840"/>
            </a:xfrm>
            <a:prstGeom prst="ellipse">
              <a:avLst/>
            </a:prstGeom>
            <a:noFill/>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92" name="Oval 91"/>
            <p:cNvSpPr/>
            <p:nvPr/>
          </p:nvSpPr>
          <p:spPr>
            <a:xfrm>
              <a:off x="3116376" y="3922651"/>
              <a:ext cx="228600" cy="228600"/>
            </a:xfrm>
            <a:prstGeom prst="ellipse">
              <a:avLst/>
            </a:prstGeom>
            <a:solidFill>
              <a:schemeClr val="bg1"/>
            </a:solidFill>
            <a:ln w="5715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grpSp>
        <p:nvGrpSpPr>
          <p:cNvPr id="93" name="Group 92"/>
          <p:cNvGrpSpPr/>
          <p:nvPr/>
        </p:nvGrpSpPr>
        <p:grpSpPr>
          <a:xfrm rot="20554362">
            <a:off x="1858693" y="3090308"/>
            <a:ext cx="548640" cy="548799"/>
            <a:chOff x="2730843" y="3534032"/>
            <a:chExt cx="1005840" cy="1005840"/>
          </a:xfrm>
        </p:grpSpPr>
        <p:cxnSp>
          <p:nvCxnSpPr>
            <p:cNvPr id="94" name="Straight Connector 93"/>
            <p:cNvCxnSpPr/>
            <p:nvPr/>
          </p:nvCxnSpPr>
          <p:spPr>
            <a:xfrm flipH="1">
              <a:off x="2804494" y="3779811"/>
              <a:ext cx="858539" cy="514279"/>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95" name="Straight Connector 94"/>
            <p:cNvCxnSpPr>
              <a:stCxn id="97" idx="0"/>
              <a:endCxn id="97" idx="4"/>
            </p:cNvCxnSpPr>
            <p:nvPr/>
          </p:nvCxnSpPr>
          <p:spPr>
            <a:xfrm>
              <a:off x="3233763" y="3534032"/>
              <a:ext cx="0" cy="1005840"/>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96" name="Straight Connector 95"/>
            <p:cNvCxnSpPr/>
            <p:nvPr/>
          </p:nvCxnSpPr>
          <p:spPr>
            <a:xfrm>
              <a:off x="2804494" y="3779811"/>
              <a:ext cx="858538" cy="514279"/>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97" name="Oval 96"/>
            <p:cNvSpPr/>
            <p:nvPr/>
          </p:nvSpPr>
          <p:spPr>
            <a:xfrm>
              <a:off x="2730843" y="3534032"/>
              <a:ext cx="1005840" cy="1005840"/>
            </a:xfrm>
            <a:prstGeom prst="ellipse">
              <a:avLst/>
            </a:prstGeom>
            <a:noFill/>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98" name="Oval 97"/>
            <p:cNvSpPr/>
            <p:nvPr/>
          </p:nvSpPr>
          <p:spPr>
            <a:xfrm>
              <a:off x="3116376" y="3922651"/>
              <a:ext cx="228600" cy="228600"/>
            </a:xfrm>
            <a:prstGeom prst="ellipse">
              <a:avLst/>
            </a:prstGeom>
            <a:solidFill>
              <a:schemeClr val="bg1"/>
            </a:solidFill>
            <a:ln w="5715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grpSp>
        <p:nvGrpSpPr>
          <p:cNvPr id="99" name="Group 98"/>
          <p:cNvGrpSpPr/>
          <p:nvPr/>
        </p:nvGrpSpPr>
        <p:grpSpPr>
          <a:xfrm rot="20554362">
            <a:off x="1297461" y="3266605"/>
            <a:ext cx="548640" cy="548799"/>
            <a:chOff x="2730843" y="3534032"/>
            <a:chExt cx="1005840" cy="1005840"/>
          </a:xfrm>
        </p:grpSpPr>
        <p:cxnSp>
          <p:nvCxnSpPr>
            <p:cNvPr id="100" name="Straight Connector 99"/>
            <p:cNvCxnSpPr/>
            <p:nvPr/>
          </p:nvCxnSpPr>
          <p:spPr>
            <a:xfrm flipH="1">
              <a:off x="2804494" y="3779811"/>
              <a:ext cx="858539" cy="514279"/>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101" name="Straight Connector 100"/>
            <p:cNvCxnSpPr>
              <a:stCxn id="103" idx="0"/>
              <a:endCxn id="103" idx="4"/>
            </p:cNvCxnSpPr>
            <p:nvPr/>
          </p:nvCxnSpPr>
          <p:spPr>
            <a:xfrm>
              <a:off x="3233763" y="3534032"/>
              <a:ext cx="0" cy="1005840"/>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102" name="Straight Connector 101"/>
            <p:cNvCxnSpPr/>
            <p:nvPr/>
          </p:nvCxnSpPr>
          <p:spPr>
            <a:xfrm>
              <a:off x="2804494" y="3779811"/>
              <a:ext cx="858538" cy="514279"/>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103" name="Oval 102"/>
            <p:cNvSpPr/>
            <p:nvPr/>
          </p:nvSpPr>
          <p:spPr>
            <a:xfrm>
              <a:off x="2730843" y="3534032"/>
              <a:ext cx="1005840" cy="1005840"/>
            </a:xfrm>
            <a:prstGeom prst="ellipse">
              <a:avLst/>
            </a:prstGeom>
            <a:noFill/>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104" name="Oval 103"/>
            <p:cNvSpPr/>
            <p:nvPr/>
          </p:nvSpPr>
          <p:spPr>
            <a:xfrm>
              <a:off x="3116376" y="3922651"/>
              <a:ext cx="228600" cy="228600"/>
            </a:xfrm>
            <a:prstGeom prst="ellipse">
              <a:avLst/>
            </a:prstGeom>
            <a:solidFill>
              <a:schemeClr val="bg1"/>
            </a:solidFill>
            <a:ln w="5715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grpSp>
        <p:nvGrpSpPr>
          <p:cNvPr id="105" name="Group 104"/>
          <p:cNvGrpSpPr/>
          <p:nvPr/>
        </p:nvGrpSpPr>
        <p:grpSpPr>
          <a:xfrm rot="20554362">
            <a:off x="1731584" y="3683988"/>
            <a:ext cx="548640" cy="548799"/>
            <a:chOff x="2730843" y="3534032"/>
            <a:chExt cx="1005840" cy="1005840"/>
          </a:xfrm>
        </p:grpSpPr>
        <p:cxnSp>
          <p:nvCxnSpPr>
            <p:cNvPr id="106" name="Straight Connector 105"/>
            <p:cNvCxnSpPr/>
            <p:nvPr/>
          </p:nvCxnSpPr>
          <p:spPr>
            <a:xfrm flipH="1">
              <a:off x="2804494" y="3779811"/>
              <a:ext cx="858539" cy="514279"/>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107" name="Straight Connector 106"/>
            <p:cNvCxnSpPr>
              <a:stCxn id="109" idx="0"/>
              <a:endCxn id="109" idx="4"/>
            </p:cNvCxnSpPr>
            <p:nvPr/>
          </p:nvCxnSpPr>
          <p:spPr>
            <a:xfrm>
              <a:off x="3233763" y="3534032"/>
              <a:ext cx="0" cy="1005840"/>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108" name="Straight Connector 107"/>
            <p:cNvCxnSpPr/>
            <p:nvPr/>
          </p:nvCxnSpPr>
          <p:spPr>
            <a:xfrm>
              <a:off x="2804494" y="3779811"/>
              <a:ext cx="858538" cy="514279"/>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109" name="Oval 108"/>
            <p:cNvSpPr/>
            <p:nvPr/>
          </p:nvSpPr>
          <p:spPr>
            <a:xfrm>
              <a:off x="2730843" y="3534032"/>
              <a:ext cx="1005840" cy="1005840"/>
            </a:xfrm>
            <a:prstGeom prst="ellipse">
              <a:avLst/>
            </a:prstGeom>
            <a:noFill/>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110" name="Oval 109"/>
            <p:cNvSpPr/>
            <p:nvPr/>
          </p:nvSpPr>
          <p:spPr>
            <a:xfrm>
              <a:off x="3116376" y="3922651"/>
              <a:ext cx="228600" cy="228600"/>
            </a:xfrm>
            <a:prstGeom prst="ellipse">
              <a:avLst/>
            </a:prstGeom>
            <a:solidFill>
              <a:schemeClr val="bg1"/>
            </a:solidFill>
            <a:ln w="5715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grpSp>
        <p:nvGrpSpPr>
          <p:cNvPr id="111" name="Group 110"/>
          <p:cNvGrpSpPr/>
          <p:nvPr/>
        </p:nvGrpSpPr>
        <p:grpSpPr>
          <a:xfrm rot="20554362">
            <a:off x="1971634" y="3633115"/>
            <a:ext cx="548640" cy="548799"/>
            <a:chOff x="2730843" y="3534032"/>
            <a:chExt cx="1005840" cy="1005840"/>
          </a:xfrm>
        </p:grpSpPr>
        <p:cxnSp>
          <p:nvCxnSpPr>
            <p:cNvPr id="112" name="Straight Connector 111"/>
            <p:cNvCxnSpPr/>
            <p:nvPr/>
          </p:nvCxnSpPr>
          <p:spPr>
            <a:xfrm flipH="1">
              <a:off x="2804494" y="3779811"/>
              <a:ext cx="858539" cy="514279"/>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113" name="Straight Connector 112"/>
            <p:cNvCxnSpPr>
              <a:stCxn id="115" idx="0"/>
              <a:endCxn id="115" idx="4"/>
            </p:cNvCxnSpPr>
            <p:nvPr/>
          </p:nvCxnSpPr>
          <p:spPr>
            <a:xfrm>
              <a:off x="3233763" y="3534032"/>
              <a:ext cx="0" cy="1005840"/>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114" name="Straight Connector 113"/>
            <p:cNvCxnSpPr/>
            <p:nvPr/>
          </p:nvCxnSpPr>
          <p:spPr>
            <a:xfrm>
              <a:off x="2804494" y="3779811"/>
              <a:ext cx="858538" cy="514279"/>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115" name="Oval 114"/>
            <p:cNvSpPr/>
            <p:nvPr/>
          </p:nvSpPr>
          <p:spPr>
            <a:xfrm>
              <a:off x="2730843" y="3534032"/>
              <a:ext cx="1005840" cy="1005840"/>
            </a:xfrm>
            <a:prstGeom prst="ellipse">
              <a:avLst/>
            </a:prstGeom>
            <a:noFill/>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116" name="Oval 115"/>
            <p:cNvSpPr/>
            <p:nvPr/>
          </p:nvSpPr>
          <p:spPr>
            <a:xfrm>
              <a:off x="3116376" y="3922651"/>
              <a:ext cx="228600" cy="228600"/>
            </a:xfrm>
            <a:prstGeom prst="ellipse">
              <a:avLst/>
            </a:prstGeom>
            <a:solidFill>
              <a:schemeClr val="bg1"/>
            </a:solidFill>
            <a:ln w="5715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grpSp>
        <p:nvGrpSpPr>
          <p:cNvPr id="117" name="Group 116"/>
          <p:cNvGrpSpPr/>
          <p:nvPr/>
        </p:nvGrpSpPr>
        <p:grpSpPr>
          <a:xfrm rot="20554362">
            <a:off x="1344361" y="2776477"/>
            <a:ext cx="548640" cy="548799"/>
            <a:chOff x="2730843" y="3534032"/>
            <a:chExt cx="1005840" cy="1005840"/>
          </a:xfrm>
        </p:grpSpPr>
        <p:cxnSp>
          <p:nvCxnSpPr>
            <p:cNvPr id="118" name="Straight Connector 117"/>
            <p:cNvCxnSpPr/>
            <p:nvPr/>
          </p:nvCxnSpPr>
          <p:spPr>
            <a:xfrm flipH="1">
              <a:off x="2804494" y="3779811"/>
              <a:ext cx="858539" cy="514279"/>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119" name="Straight Connector 118"/>
            <p:cNvCxnSpPr>
              <a:stCxn id="121" idx="0"/>
              <a:endCxn id="121" idx="4"/>
            </p:cNvCxnSpPr>
            <p:nvPr/>
          </p:nvCxnSpPr>
          <p:spPr>
            <a:xfrm>
              <a:off x="3233763" y="3534032"/>
              <a:ext cx="0" cy="1005840"/>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120" name="Straight Connector 119"/>
            <p:cNvCxnSpPr/>
            <p:nvPr/>
          </p:nvCxnSpPr>
          <p:spPr>
            <a:xfrm>
              <a:off x="2804494" y="3779811"/>
              <a:ext cx="858538" cy="514279"/>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121" name="Oval 120"/>
            <p:cNvSpPr/>
            <p:nvPr/>
          </p:nvSpPr>
          <p:spPr>
            <a:xfrm>
              <a:off x="2730843" y="3534032"/>
              <a:ext cx="1005840" cy="1005840"/>
            </a:xfrm>
            <a:prstGeom prst="ellipse">
              <a:avLst/>
            </a:prstGeom>
            <a:noFill/>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122" name="Oval 121"/>
            <p:cNvSpPr/>
            <p:nvPr/>
          </p:nvSpPr>
          <p:spPr>
            <a:xfrm>
              <a:off x="3116376" y="3922651"/>
              <a:ext cx="228600" cy="228600"/>
            </a:xfrm>
            <a:prstGeom prst="ellipse">
              <a:avLst/>
            </a:prstGeom>
            <a:solidFill>
              <a:schemeClr val="bg1"/>
            </a:solidFill>
            <a:ln w="5715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grpSp>
        <p:nvGrpSpPr>
          <p:cNvPr id="123" name="Group 122"/>
          <p:cNvGrpSpPr/>
          <p:nvPr/>
        </p:nvGrpSpPr>
        <p:grpSpPr>
          <a:xfrm rot="20554362">
            <a:off x="1944954" y="2598727"/>
            <a:ext cx="548640" cy="548799"/>
            <a:chOff x="2730843" y="3534032"/>
            <a:chExt cx="1005840" cy="1005840"/>
          </a:xfrm>
        </p:grpSpPr>
        <p:cxnSp>
          <p:nvCxnSpPr>
            <p:cNvPr id="124" name="Straight Connector 123"/>
            <p:cNvCxnSpPr/>
            <p:nvPr/>
          </p:nvCxnSpPr>
          <p:spPr>
            <a:xfrm flipH="1">
              <a:off x="2804494" y="3779811"/>
              <a:ext cx="858539" cy="514279"/>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125" name="Straight Connector 124"/>
            <p:cNvCxnSpPr>
              <a:stCxn id="127" idx="0"/>
              <a:endCxn id="127" idx="4"/>
            </p:cNvCxnSpPr>
            <p:nvPr/>
          </p:nvCxnSpPr>
          <p:spPr>
            <a:xfrm>
              <a:off x="3233763" y="3534032"/>
              <a:ext cx="0" cy="1005840"/>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126" name="Straight Connector 125"/>
            <p:cNvCxnSpPr/>
            <p:nvPr/>
          </p:nvCxnSpPr>
          <p:spPr>
            <a:xfrm>
              <a:off x="2804494" y="3779811"/>
              <a:ext cx="858538" cy="514279"/>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127" name="Oval 126"/>
            <p:cNvSpPr/>
            <p:nvPr/>
          </p:nvSpPr>
          <p:spPr>
            <a:xfrm>
              <a:off x="2730843" y="3534032"/>
              <a:ext cx="1005840" cy="1005840"/>
            </a:xfrm>
            <a:prstGeom prst="ellipse">
              <a:avLst/>
            </a:prstGeom>
            <a:noFill/>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128" name="Oval 127"/>
            <p:cNvSpPr/>
            <p:nvPr/>
          </p:nvSpPr>
          <p:spPr>
            <a:xfrm>
              <a:off x="3116376" y="3922651"/>
              <a:ext cx="228600" cy="228600"/>
            </a:xfrm>
            <a:prstGeom prst="ellipse">
              <a:avLst/>
            </a:prstGeom>
            <a:solidFill>
              <a:schemeClr val="bg1"/>
            </a:solidFill>
            <a:ln w="5715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grpSp>
        <p:nvGrpSpPr>
          <p:cNvPr id="129" name="Group 128"/>
          <p:cNvGrpSpPr/>
          <p:nvPr/>
        </p:nvGrpSpPr>
        <p:grpSpPr>
          <a:xfrm rot="20554362">
            <a:off x="2340911" y="2980462"/>
            <a:ext cx="548640" cy="548799"/>
            <a:chOff x="2730843" y="3534032"/>
            <a:chExt cx="1005840" cy="1005840"/>
          </a:xfrm>
        </p:grpSpPr>
        <p:cxnSp>
          <p:nvCxnSpPr>
            <p:cNvPr id="130" name="Straight Connector 129"/>
            <p:cNvCxnSpPr/>
            <p:nvPr/>
          </p:nvCxnSpPr>
          <p:spPr>
            <a:xfrm flipH="1">
              <a:off x="2804494" y="3779811"/>
              <a:ext cx="858539" cy="514279"/>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131" name="Straight Connector 130"/>
            <p:cNvCxnSpPr>
              <a:stCxn id="133" idx="0"/>
              <a:endCxn id="133" idx="4"/>
            </p:cNvCxnSpPr>
            <p:nvPr/>
          </p:nvCxnSpPr>
          <p:spPr>
            <a:xfrm>
              <a:off x="3233763" y="3534032"/>
              <a:ext cx="0" cy="1005840"/>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132" name="Straight Connector 131"/>
            <p:cNvCxnSpPr/>
            <p:nvPr/>
          </p:nvCxnSpPr>
          <p:spPr>
            <a:xfrm>
              <a:off x="2804494" y="3779811"/>
              <a:ext cx="858538" cy="514279"/>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133" name="Oval 132"/>
            <p:cNvSpPr/>
            <p:nvPr/>
          </p:nvSpPr>
          <p:spPr>
            <a:xfrm>
              <a:off x="2730843" y="3534032"/>
              <a:ext cx="1005840" cy="1005840"/>
            </a:xfrm>
            <a:prstGeom prst="ellipse">
              <a:avLst/>
            </a:prstGeom>
            <a:noFill/>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134" name="Oval 133"/>
            <p:cNvSpPr/>
            <p:nvPr/>
          </p:nvSpPr>
          <p:spPr>
            <a:xfrm>
              <a:off x="3116376" y="3922651"/>
              <a:ext cx="228600" cy="228600"/>
            </a:xfrm>
            <a:prstGeom prst="ellipse">
              <a:avLst/>
            </a:prstGeom>
            <a:solidFill>
              <a:schemeClr val="bg1"/>
            </a:solidFill>
            <a:ln w="5715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grpSp>
        <p:nvGrpSpPr>
          <p:cNvPr id="135" name="Group 134"/>
          <p:cNvGrpSpPr/>
          <p:nvPr/>
        </p:nvGrpSpPr>
        <p:grpSpPr>
          <a:xfrm rot="20554362">
            <a:off x="1011606" y="3909117"/>
            <a:ext cx="548640" cy="548799"/>
            <a:chOff x="2730843" y="3534032"/>
            <a:chExt cx="1005840" cy="1005840"/>
          </a:xfrm>
        </p:grpSpPr>
        <p:cxnSp>
          <p:nvCxnSpPr>
            <p:cNvPr id="136" name="Straight Connector 135"/>
            <p:cNvCxnSpPr/>
            <p:nvPr/>
          </p:nvCxnSpPr>
          <p:spPr>
            <a:xfrm flipH="1">
              <a:off x="2804494" y="3779811"/>
              <a:ext cx="858539" cy="514279"/>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137" name="Straight Connector 136"/>
            <p:cNvCxnSpPr>
              <a:stCxn id="139" idx="0"/>
              <a:endCxn id="139" idx="4"/>
            </p:cNvCxnSpPr>
            <p:nvPr/>
          </p:nvCxnSpPr>
          <p:spPr>
            <a:xfrm>
              <a:off x="3233763" y="3534032"/>
              <a:ext cx="0" cy="1005840"/>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138" name="Straight Connector 137"/>
            <p:cNvCxnSpPr/>
            <p:nvPr/>
          </p:nvCxnSpPr>
          <p:spPr>
            <a:xfrm>
              <a:off x="2804494" y="3779811"/>
              <a:ext cx="858538" cy="514279"/>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139" name="Oval 138"/>
            <p:cNvSpPr/>
            <p:nvPr/>
          </p:nvSpPr>
          <p:spPr>
            <a:xfrm>
              <a:off x="2730843" y="3534032"/>
              <a:ext cx="1005840" cy="1005840"/>
            </a:xfrm>
            <a:prstGeom prst="ellipse">
              <a:avLst/>
            </a:prstGeom>
            <a:noFill/>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140" name="Oval 139"/>
            <p:cNvSpPr/>
            <p:nvPr/>
          </p:nvSpPr>
          <p:spPr>
            <a:xfrm>
              <a:off x="3116376" y="3922651"/>
              <a:ext cx="228600" cy="228600"/>
            </a:xfrm>
            <a:prstGeom prst="ellipse">
              <a:avLst/>
            </a:prstGeom>
            <a:solidFill>
              <a:schemeClr val="bg1"/>
            </a:solidFill>
            <a:ln w="5715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grpSp>
        <p:nvGrpSpPr>
          <p:cNvPr id="141" name="Group 140"/>
          <p:cNvGrpSpPr/>
          <p:nvPr/>
        </p:nvGrpSpPr>
        <p:grpSpPr>
          <a:xfrm rot="20554362">
            <a:off x="4689941" y="2914219"/>
            <a:ext cx="274320" cy="274320"/>
            <a:chOff x="2730843" y="3534032"/>
            <a:chExt cx="1005840" cy="1005840"/>
          </a:xfrm>
        </p:grpSpPr>
        <p:cxnSp>
          <p:nvCxnSpPr>
            <p:cNvPr id="142" name="Straight Connector 141"/>
            <p:cNvCxnSpPr/>
            <p:nvPr/>
          </p:nvCxnSpPr>
          <p:spPr>
            <a:xfrm flipH="1">
              <a:off x="2804494" y="3779811"/>
              <a:ext cx="858539" cy="514279"/>
            </a:xfrm>
            <a:prstGeom prst="line">
              <a:avLst/>
            </a:prstGeom>
            <a:ln w="38100"/>
          </p:spPr>
          <p:style>
            <a:lnRef idx="1">
              <a:schemeClr val="accent4"/>
            </a:lnRef>
            <a:fillRef idx="0">
              <a:schemeClr val="accent4"/>
            </a:fillRef>
            <a:effectRef idx="0">
              <a:schemeClr val="accent4"/>
            </a:effectRef>
            <a:fontRef idx="minor">
              <a:schemeClr val="tx1"/>
            </a:fontRef>
          </p:style>
        </p:cxnSp>
        <p:cxnSp>
          <p:nvCxnSpPr>
            <p:cNvPr id="143" name="Straight Connector 142"/>
            <p:cNvCxnSpPr>
              <a:stCxn id="145" idx="0"/>
              <a:endCxn id="145" idx="4"/>
            </p:cNvCxnSpPr>
            <p:nvPr/>
          </p:nvCxnSpPr>
          <p:spPr>
            <a:xfrm>
              <a:off x="3233763" y="3534032"/>
              <a:ext cx="0" cy="1005840"/>
            </a:xfrm>
            <a:prstGeom prst="line">
              <a:avLst/>
            </a:prstGeom>
            <a:ln w="38100"/>
          </p:spPr>
          <p:style>
            <a:lnRef idx="1">
              <a:schemeClr val="accent4"/>
            </a:lnRef>
            <a:fillRef idx="0">
              <a:schemeClr val="accent4"/>
            </a:fillRef>
            <a:effectRef idx="0">
              <a:schemeClr val="accent4"/>
            </a:effectRef>
            <a:fontRef idx="minor">
              <a:schemeClr val="tx1"/>
            </a:fontRef>
          </p:style>
        </p:cxnSp>
        <p:cxnSp>
          <p:nvCxnSpPr>
            <p:cNvPr id="144" name="Straight Connector 143"/>
            <p:cNvCxnSpPr/>
            <p:nvPr/>
          </p:nvCxnSpPr>
          <p:spPr>
            <a:xfrm>
              <a:off x="2804494" y="3779811"/>
              <a:ext cx="858538" cy="514279"/>
            </a:xfrm>
            <a:prstGeom prst="line">
              <a:avLst/>
            </a:prstGeom>
            <a:ln w="38100"/>
          </p:spPr>
          <p:style>
            <a:lnRef idx="1">
              <a:schemeClr val="accent4"/>
            </a:lnRef>
            <a:fillRef idx="0">
              <a:schemeClr val="accent4"/>
            </a:fillRef>
            <a:effectRef idx="0">
              <a:schemeClr val="accent4"/>
            </a:effectRef>
            <a:fontRef idx="minor">
              <a:schemeClr val="tx1"/>
            </a:fontRef>
          </p:style>
        </p:cxnSp>
        <p:sp>
          <p:nvSpPr>
            <p:cNvPr id="145" name="Oval 144"/>
            <p:cNvSpPr/>
            <p:nvPr/>
          </p:nvSpPr>
          <p:spPr>
            <a:xfrm>
              <a:off x="2730843" y="3534032"/>
              <a:ext cx="1005840" cy="1005840"/>
            </a:xfrm>
            <a:prstGeom prst="ellipse">
              <a:avLst/>
            </a:prstGeom>
            <a:noFill/>
            <a:ln w="381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146" name="Oval 145"/>
            <p:cNvSpPr/>
            <p:nvPr/>
          </p:nvSpPr>
          <p:spPr>
            <a:xfrm>
              <a:off x="3116376" y="3922651"/>
              <a:ext cx="228600" cy="228600"/>
            </a:xfrm>
            <a:prstGeom prst="ellipse">
              <a:avLst/>
            </a:prstGeom>
            <a:solidFill>
              <a:srgbClr val="C00000"/>
            </a:solidFill>
            <a:ln w="381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grpSp>
        <p:nvGrpSpPr>
          <p:cNvPr id="148" name="Group 147"/>
          <p:cNvGrpSpPr/>
          <p:nvPr/>
        </p:nvGrpSpPr>
        <p:grpSpPr>
          <a:xfrm rot="20554362">
            <a:off x="4923194" y="1956627"/>
            <a:ext cx="274320" cy="274320"/>
            <a:chOff x="2730843" y="3534032"/>
            <a:chExt cx="1005840" cy="1005840"/>
          </a:xfrm>
        </p:grpSpPr>
        <p:cxnSp>
          <p:nvCxnSpPr>
            <p:cNvPr id="149" name="Straight Connector 148"/>
            <p:cNvCxnSpPr/>
            <p:nvPr/>
          </p:nvCxnSpPr>
          <p:spPr>
            <a:xfrm flipH="1">
              <a:off x="2804494" y="3779811"/>
              <a:ext cx="858539" cy="514279"/>
            </a:xfrm>
            <a:prstGeom prst="line">
              <a:avLst/>
            </a:prstGeom>
            <a:ln w="38100"/>
          </p:spPr>
          <p:style>
            <a:lnRef idx="1">
              <a:schemeClr val="accent4"/>
            </a:lnRef>
            <a:fillRef idx="0">
              <a:schemeClr val="accent4"/>
            </a:fillRef>
            <a:effectRef idx="0">
              <a:schemeClr val="accent4"/>
            </a:effectRef>
            <a:fontRef idx="minor">
              <a:schemeClr val="tx1"/>
            </a:fontRef>
          </p:style>
        </p:cxnSp>
        <p:cxnSp>
          <p:nvCxnSpPr>
            <p:cNvPr id="150" name="Straight Connector 149"/>
            <p:cNvCxnSpPr>
              <a:stCxn id="152" idx="0"/>
              <a:endCxn id="152" idx="4"/>
            </p:cNvCxnSpPr>
            <p:nvPr/>
          </p:nvCxnSpPr>
          <p:spPr>
            <a:xfrm>
              <a:off x="3233763" y="3534032"/>
              <a:ext cx="0" cy="1005840"/>
            </a:xfrm>
            <a:prstGeom prst="line">
              <a:avLst/>
            </a:prstGeom>
            <a:ln w="38100"/>
          </p:spPr>
          <p:style>
            <a:lnRef idx="1">
              <a:schemeClr val="accent4"/>
            </a:lnRef>
            <a:fillRef idx="0">
              <a:schemeClr val="accent4"/>
            </a:fillRef>
            <a:effectRef idx="0">
              <a:schemeClr val="accent4"/>
            </a:effectRef>
            <a:fontRef idx="minor">
              <a:schemeClr val="tx1"/>
            </a:fontRef>
          </p:style>
        </p:cxnSp>
        <p:cxnSp>
          <p:nvCxnSpPr>
            <p:cNvPr id="151" name="Straight Connector 150"/>
            <p:cNvCxnSpPr/>
            <p:nvPr/>
          </p:nvCxnSpPr>
          <p:spPr>
            <a:xfrm>
              <a:off x="2804494" y="3779811"/>
              <a:ext cx="858538" cy="514279"/>
            </a:xfrm>
            <a:prstGeom prst="line">
              <a:avLst/>
            </a:prstGeom>
            <a:ln w="38100"/>
          </p:spPr>
          <p:style>
            <a:lnRef idx="1">
              <a:schemeClr val="accent4"/>
            </a:lnRef>
            <a:fillRef idx="0">
              <a:schemeClr val="accent4"/>
            </a:fillRef>
            <a:effectRef idx="0">
              <a:schemeClr val="accent4"/>
            </a:effectRef>
            <a:fontRef idx="minor">
              <a:schemeClr val="tx1"/>
            </a:fontRef>
          </p:style>
        </p:cxnSp>
        <p:sp>
          <p:nvSpPr>
            <p:cNvPr id="152" name="Oval 151"/>
            <p:cNvSpPr/>
            <p:nvPr/>
          </p:nvSpPr>
          <p:spPr>
            <a:xfrm>
              <a:off x="2730843" y="3534032"/>
              <a:ext cx="1005840" cy="1005840"/>
            </a:xfrm>
            <a:prstGeom prst="ellipse">
              <a:avLst/>
            </a:prstGeom>
            <a:noFill/>
            <a:ln w="381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153" name="Oval 152"/>
            <p:cNvSpPr/>
            <p:nvPr/>
          </p:nvSpPr>
          <p:spPr>
            <a:xfrm>
              <a:off x="3116376" y="3922651"/>
              <a:ext cx="228600" cy="228600"/>
            </a:xfrm>
            <a:prstGeom prst="ellipse">
              <a:avLst/>
            </a:prstGeom>
            <a:solidFill>
              <a:srgbClr val="C00000"/>
            </a:solidFill>
            <a:ln w="381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grpSp>
        <p:nvGrpSpPr>
          <p:cNvPr id="154" name="Group 153"/>
          <p:cNvGrpSpPr/>
          <p:nvPr/>
        </p:nvGrpSpPr>
        <p:grpSpPr>
          <a:xfrm rot="20554362">
            <a:off x="4910775" y="238762"/>
            <a:ext cx="274320" cy="274320"/>
            <a:chOff x="2730843" y="3534032"/>
            <a:chExt cx="1005840" cy="1005840"/>
          </a:xfrm>
        </p:grpSpPr>
        <p:cxnSp>
          <p:nvCxnSpPr>
            <p:cNvPr id="155" name="Straight Connector 154"/>
            <p:cNvCxnSpPr/>
            <p:nvPr/>
          </p:nvCxnSpPr>
          <p:spPr>
            <a:xfrm flipH="1">
              <a:off x="2804494" y="3779811"/>
              <a:ext cx="858539" cy="514279"/>
            </a:xfrm>
            <a:prstGeom prst="line">
              <a:avLst/>
            </a:prstGeom>
            <a:ln w="38100"/>
          </p:spPr>
          <p:style>
            <a:lnRef idx="1">
              <a:schemeClr val="accent4"/>
            </a:lnRef>
            <a:fillRef idx="0">
              <a:schemeClr val="accent4"/>
            </a:fillRef>
            <a:effectRef idx="0">
              <a:schemeClr val="accent4"/>
            </a:effectRef>
            <a:fontRef idx="minor">
              <a:schemeClr val="tx1"/>
            </a:fontRef>
          </p:style>
        </p:cxnSp>
        <p:cxnSp>
          <p:nvCxnSpPr>
            <p:cNvPr id="156" name="Straight Connector 155"/>
            <p:cNvCxnSpPr>
              <a:stCxn id="158" idx="0"/>
              <a:endCxn id="158" idx="4"/>
            </p:cNvCxnSpPr>
            <p:nvPr/>
          </p:nvCxnSpPr>
          <p:spPr>
            <a:xfrm>
              <a:off x="3233763" y="3534032"/>
              <a:ext cx="0" cy="1005840"/>
            </a:xfrm>
            <a:prstGeom prst="line">
              <a:avLst/>
            </a:prstGeom>
            <a:ln w="38100"/>
          </p:spPr>
          <p:style>
            <a:lnRef idx="1">
              <a:schemeClr val="accent4"/>
            </a:lnRef>
            <a:fillRef idx="0">
              <a:schemeClr val="accent4"/>
            </a:fillRef>
            <a:effectRef idx="0">
              <a:schemeClr val="accent4"/>
            </a:effectRef>
            <a:fontRef idx="minor">
              <a:schemeClr val="tx1"/>
            </a:fontRef>
          </p:style>
        </p:cxnSp>
        <p:cxnSp>
          <p:nvCxnSpPr>
            <p:cNvPr id="157" name="Straight Connector 156"/>
            <p:cNvCxnSpPr/>
            <p:nvPr/>
          </p:nvCxnSpPr>
          <p:spPr>
            <a:xfrm>
              <a:off x="2804494" y="3779811"/>
              <a:ext cx="858538" cy="514279"/>
            </a:xfrm>
            <a:prstGeom prst="line">
              <a:avLst/>
            </a:prstGeom>
            <a:ln w="38100"/>
          </p:spPr>
          <p:style>
            <a:lnRef idx="1">
              <a:schemeClr val="accent4"/>
            </a:lnRef>
            <a:fillRef idx="0">
              <a:schemeClr val="accent4"/>
            </a:fillRef>
            <a:effectRef idx="0">
              <a:schemeClr val="accent4"/>
            </a:effectRef>
            <a:fontRef idx="minor">
              <a:schemeClr val="tx1"/>
            </a:fontRef>
          </p:style>
        </p:cxnSp>
        <p:sp>
          <p:nvSpPr>
            <p:cNvPr id="158" name="Oval 157"/>
            <p:cNvSpPr/>
            <p:nvPr/>
          </p:nvSpPr>
          <p:spPr>
            <a:xfrm>
              <a:off x="2730843" y="3534032"/>
              <a:ext cx="1005840" cy="1005840"/>
            </a:xfrm>
            <a:prstGeom prst="ellipse">
              <a:avLst/>
            </a:prstGeom>
            <a:noFill/>
            <a:ln w="381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159" name="Oval 158"/>
            <p:cNvSpPr/>
            <p:nvPr/>
          </p:nvSpPr>
          <p:spPr>
            <a:xfrm>
              <a:off x="3116376" y="3922651"/>
              <a:ext cx="228600" cy="228600"/>
            </a:xfrm>
            <a:prstGeom prst="ellipse">
              <a:avLst/>
            </a:prstGeom>
            <a:solidFill>
              <a:srgbClr val="C00000"/>
            </a:solidFill>
            <a:ln w="381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spTree>
    <p:extLst>
      <p:ext uri="{BB962C8B-B14F-4D97-AF65-F5344CB8AC3E}">
        <p14:creationId xmlns:p14="http://schemas.microsoft.com/office/powerpoint/2010/main" val="3298549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fade">
                                      <p:cBhvr>
                                        <p:cTn id="7" dur="500"/>
                                        <p:tgtEl>
                                          <p:spTgt spid="36"/>
                                        </p:tgtEl>
                                      </p:cBhvr>
                                    </p:animEffect>
                                  </p:childTnLst>
                                </p:cTn>
                              </p:par>
                              <p:par>
                                <p:cTn id="8" presetID="10" presetClass="entr" presetSubtype="0" fill="hold"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fade">
                                      <p:cBhvr>
                                        <p:cTn id="10" dur="500"/>
                                        <p:tgtEl>
                                          <p:spTgt spid="27"/>
                                        </p:tgtEl>
                                      </p:cBhvr>
                                    </p:animEffect>
                                  </p:childTnLst>
                                </p:cTn>
                              </p:par>
                              <p:par>
                                <p:cTn id="11" presetID="45" presetClass="entr" presetSubtype="0" fill="hold" grpId="0" nodeType="withEffect">
                                  <p:stCondLst>
                                    <p:cond delay="0"/>
                                  </p:stCondLst>
                                  <p:childTnLst>
                                    <p:set>
                                      <p:cBhvr>
                                        <p:cTn id="12" dur="1" fill="hold">
                                          <p:stCondLst>
                                            <p:cond delay="0"/>
                                          </p:stCondLst>
                                        </p:cTn>
                                        <p:tgtEl>
                                          <p:spTgt spid="35"/>
                                        </p:tgtEl>
                                        <p:attrNameLst>
                                          <p:attrName>style.visibility</p:attrName>
                                        </p:attrNameLst>
                                      </p:cBhvr>
                                      <p:to>
                                        <p:strVal val="visible"/>
                                      </p:to>
                                    </p:set>
                                    <p:animEffect transition="in" filter="fade">
                                      <p:cBhvr>
                                        <p:cTn id="13" dur="3000"/>
                                        <p:tgtEl>
                                          <p:spTgt spid="35"/>
                                        </p:tgtEl>
                                      </p:cBhvr>
                                    </p:animEffect>
                                    <p:anim calcmode="lin" valueType="num">
                                      <p:cBhvr>
                                        <p:cTn id="14" dur="3000" fill="hold"/>
                                        <p:tgtEl>
                                          <p:spTgt spid="35"/>
                                        </p:tgtEl>
                                        <p:attrNameLst>
                                          <p:attrName>ppt_w</p:attrName>
                                        </p:attrNameLst>
                                      </p:cBhvr>
                                      <p:tavLst>
                                        <p:tav tm="0" fmla="#ppt_w*sin(2.5*pi*$)">
                                          <p:val>
                                            <p:fltVal val="0"/>
                                          </p:val>
                                        </p:tav>
                                        <p:tav tm="100000">
                                          <p:val>
                                            <p:fltVal val="1"/>
                                          </p:val>
                                        </p:tav>
                                      </p:tavLst>
                                    </p:anim>
                                    <p:anim calcmode="lin" valueType="num">
                                      <p:cBhvr>
                                        <p:cTn id="15" dur="3000" fill="hold"/>
                                        <p:tgtEl>
                                          <p:spTgt spid="35"/>
                                        </p:tgtEl>
                                        <p:attrNameLst>
                                          <p:attrName>ppt_h</p:attrName>
                                        </p:attrNameLst>
                                      </p:cBhvr>
                                      <p:tavLst>
                                        <p:tav tm="0">
                                          <p:val>
                                            <p:strVal val="#ppt_h"/>
                                          </p:val>
                                        </p:tav>
                                        <p:tav tm="100000">
                                          <p:val>
                                            <p:strVal val="#ppt_h"/>
                                          </p:val>
                                        </p:tav>
                                      </p:tavLst>
                                    </p:anim>
                                  </p:childTnLst>
                                  <p:subTnLst>
                                    <p:set>
                                      <p:cBhvr override="childStyle">
                                        <p:cTn dur="1" fill="hold" display="0" masterRel="nextClick" afterEffect="1"/>
                                        <p:tgtEl>
                                          <p:spTgt spid="35"/>
                                        </p:tgtEl>
                                        <p:attrNameLst>
                                          <p:attrName>style.visibility</p:attrName>
                                        </p:attrNameLst>
                                      </p:cBhvr>
                                      <p:to>
                                        <p:strVal val="hidden"/>
                                      </p:to>
                                    </p:set>
                                  </p:subTnLst>
                                </p:cTn>
                              </p:par>
                              <p:par>
                                <p:cTn id="16" presetID="45" presetClass="entr" presetSubtype="0" fill="hold" grpId="0" nodeType="withEffect">
                                  <p:stCondLst>
                                    <p:cond delay="0"/>
                                  </p:stCondLst>
                                  <p:childTnLst>
                                    <p:set>
                                      <p:cBhvr>
                                        <p:cTn id="17" dur="1" fill="hold">
                                          <p:stCondLst>
                                            <p:cond delay="0"/>
                                          </p:stCondLst>
                                        </p:cTn>
                                        <p:tgtEl>
                                          <p:spTgt spid="38"/>
                                        </p:tgtEl>
                                        <p:attrNameLst>
                                          <p:attrName>style.visibility</p:attrName>
                                        </p:attrNameLst>
                                      </p:cBhvr>
                                      <p:to>
                                        <p:strVal val="visible"/>
                                      </p:to>
                                    </p:set>
                                    <p:animEffect transition="in" filter="fade">
                                      <p:cBhvr>
                                        <p:cTn id="18" dur="3000"/>
                                        <p:tgtEl>
                                          <p:spTgt spid="38"/>
                                        </p:tgtEl>
                                      </p:cBhvr>
                                    </p:animEffect>
                                    <p:anim calcmode="lin" valueType="num">
                                      <p:cBhvr>
                                        <p:cTn id="19" dur="3000" fill="hold"/>
                                        <p:tgtEl>
                                          <p:spTgt spid="38"/>
                                        </p:tgtEl>
                                        <p:attrNameLst>
                                          <p:attrName>ppt_w</p:attrName>
                                        </p:attrNameLst>
                                      </p:cBhvr>
                                      <p:tavLst>
                                        <p:tav tm="0" fmla="#ppt_w*sin(2.5*pi*$)">
                                          <p:val>
                                            <p:fltVal val="0"/>
                                          </p:val>
                                        </p:tav>
                                        <p:tav tm="100000">
                                          <p:val>
                                            <p:fltVal val="1"/>
                                          </p:val>
                                        </p:tav>
                                      </p:tavLst>
                                    </p:anim>
                                    <p:anim calcmode="lin" valueType="num">
                                      <p:cBhvr>
                                        <p:cTn id="20" dur="3000" fill="hold"/>
                                        <p:tgtEl>
                                          <p:spTgt spid="38"/>
                                        </p:tgtEl>
                                        <p:attrNameLst>
                                          <p:attrName>ppt_h</p:attrName>
                                        </p:attrNameLst>
                                      </p:cBhvr>
                                      <p:tavLst>
                                        <p:tav tm="0">
                                          <p:val>
                                            <p:strVal val="#ppt_h"/>
                                          </p:val>
                                        </p:tav>
                                        <p:tav tm="100000">
                                          <p:val>
                                            <p:strVal val="#ppt_h"/>
                                          </p:val>
                                        </p:tav>
                                      </p:tavLst>
                                    </p:anim>
                                  </p:childTnLst>
                                  <p:subTnLst>
                                    <p:set>
                                      <p:cBhvr override="childStyle">
                                        <p:cTn dur="1" fill="hold" display="0" masterRel="nextClick" afterEffect="1"/>
                                        <p:tgtEl>
                                          <p:spTgt spid="38"/>
                                        </p:tgtEl>
                                        <p:attrNameLst>
                                          <p:attrName>style.visibility</p:attrName>
                                        </p:attrNameLst>
                                      </p:cBhvr>
                                      <p:to>
                                        <p:strVal val="hidden"/>
                                      </p:to>
                                    </p:set>
                                  </p:subTnLst>
                                </p:cTn>
                              </p:par>
                              <p:par>
                                <p:cTn id="21" presetID="45" presetClass="entr" presetSubtype="0" fill="hold" grpId="0" nodeType="withEffect">
                                  <p:stCondLst>
                                    <p:cond delay="0"/>
                                  </p:stCondLst>
                                  <p:childTnLst>
                                    <p:set>
                                      <p:cBhvr>
                                        <p:cTn id="22" dur="1" fill="hold">
                                          <p:stCondLst>
                                            <p:cond delay="0"/>
                                          </p:stCondLst>
                                        </p:cTn>
                                        <p:tgtEl>
                                          <p:spTgt spid="42"/>
                                        </p:tgtEl>
                                        <p:attrNameLst>
                                          <p:attrName>style.visibility</p:attrName>
                                        </p:attrNameLst>
                                      </p:cBhvr>
                                      <p:to>
                                        <p:strVal val="visible"/>
                                      </p:to>
                                    </p:set>
                                    <p:animEffect transition="in" filter="fade">
                                      <p:cBhvr>
                                        <p:cTn id="23" dur="3000"/>
                                        <p:tgtEl>
                                          <p:spTgt spid="42"/>
                                        </p:tgtEl>
                                      </p:cBhvr>
                                    </p:animEffect>
                                    <p:anim calcmode="lin" valueType="num">
                                      <p:cBhvr>
                                        <p:cTn id="24" dur="3000" fill="hold"/>
                                        <p:tgtEl>
                                          <p:spTgt spid="42"/>
                                        </p:tgtEl>
                                        <p:attrNameLst>
                                          <p:attrName>ppt_w</p:attrName>
                                        </p:attrNameLst>
                                      </p:cBhvr>
                                      <p:tavLst>
                                        <p:tav tm="0" fmla="#ppt_w*sin(2.5*pi*$)">
                                          <p:val>
                                            <p:fltVal val="0"/>
                                          </p:val>
                                        </p:tav>
                                        <p:tav tm="100000">
                                          <p:val>
                                            <p:fltVal val="1"/>
                                          </p:val>
                                        </p:tav>
                                      </p:tavLst>
                                    </p:anim>
                                    <p:anim calcmode="lin" valueType="num">
                                      <p:cBhvr>
                                        <p:cTn id="25" dur="3000" fill="hold"/>
                                        <p:tgtEl>
                                          <p:spTgt spid="42"/>
                                        </p:tgtEl>
                                        <p:attrNameLst>
                                          <p:attrName>ppt_h</p:attrName>
                                        </p:attrNameLst>
                                      </p:cBhvr>
                                      <p:tavLst>
                                        <p:tav tm="0">
                                          <p:val>
                                            <p:strVal val="#ppt_h"/>
                                          </p:val>
                                        </p:tav>
                                        <p:tav tm="100000">
                                          <p:val>
                                            <p:strVal val="#ppt_h"/>
                                          </p:val>
                                        </p:tav>
                                      </p:tavLst>
                                    </p:anim>
                                  </p:childTnLst>
                                  <p:subTnLst>
                                    <p:set>
                                      <p:cBhvr override="childStyle">
                                        <p:cTn dur="1" fill="hold" display="0" masterRel="nextClick" afterEffect="1"/>
                                        <p:tgtEl>
                                          <p:spTgt spid="42"/>
                                        </p:tgtEl>
                                        <p:attrNameLst>
                                          <p:attrName>style.visibility</p:attrName>
                                        </p:attrNameLst>
                                      </p:cBhvr>
                                      <p:to>
                                        <p:strVal val="hidden"/>
                                      </p:to>
                                    </p:set>
                                  </p:subTnLst>
                                </p:cTn>
                              </p:par>
                              <p:par>
                                <p:cTn id="26" presetID="45" presetClass="entr" presetSubtype="0" fill="hold" grpId="0" nodeType="withEffect">
                                  <p:stCondLst>
                                    <p:cond delay="0"/>
                                  </p:stCondLst>
                                  <p:childTnLst>
                                    <p:set>
                                      <p:cBhvr>
                                        <p:cTn id="27" dur="1" fill="hold">
                                          <p:stCondLst>
                                            <p:cond delay="0"/>
                                          </p:stCondLst>
                                        </p:cTn>
                                        <p:tgtEl>
                                          <p:spTgt spid="41"/>
                                        </p:tgtEl>
                                        <p:attrNameLst>
                                          <p:attrName>style.visibility</p:attrName>
                                        </p:attrNameLst>
                                      </p:cBhvr>
                                      <p:to>
                                        <p:strVal val="visible"/>
                                      </p:to>
                                    </p:set>
                                    <p:animEffect transition="in" filter="fade">
                                      <p:cBhvr>
                                        <p:cTn id="28" dur="3000"/>
                                        <p:tgtEl>
                                          <p:spTgt spid="41"/>
                                        </p:tgtEl>
                                      </p:cBhvr>
                                    </p:animEffect>
                                    <p:anim calcmode="lin" valueType="num">
                                      <p:cBhvr>
                                        <p:cTn id="29" dur="3000" fill="hold"/>
                                        <p:tgtEl>
                                          <p:spTgt spid="41"/>
                                        </p:tgtEl>
                                        <p:attrNameLst>
                                          <p:attrName>ppt_w</p:attrName>
                                        </p:attrNameLst>
                                      </p:cBhvr>
                                      <p:tavLst>
                                        <p:tav tm="0" fmla="#ppt_w*sin(2.5*pi*$)">
                                          <p:val>
                                            <p:fltVal val="0"/>
                                          </p:val>
                                        </p:tav>
                                        <p:tav tm="100000">
                                          <p:val>
                                            <p:fltVal val="1"/>
                                          </p:val>
                                        </p:tav>
                                      </p:tavLst>
                                    </p:anim>
                                    <p:anim calcmode="lin" valueType="num">
                                      <p:cBhvr>
                                        <p:cTn id="30" dur="3000" fill="hold"/>
                                        <p:tgtEl>
                                          <p:spTgt spid="41"/>
                                        </p:tgtEl>
                                        <p:attrNameLst>
                                          <p:attrName>ppt_h</p:attrName>
                                        </p:attrNameLst>
                                      </p:cBhvr>
                                      <p:tavLst>
                                        <p:tav tm="0">
                                          <p:val>
                                            <p:strVal val="#ppt_h"/>
                                          </p:val>
                                        </p:tav>
                                        <p:tav tm="100000">
                                          <p:val>
                                            <p:strVal val="#ppt_h"/>
                                          </p:val>
                                        </p:tav>
                                      </p:tavLst>
                                    </p:anim>
                                  </p:childTnLst>
                                  <p:subTnLst>
                                    <p:set>
                                      <p:cBhvr override="childStyle">
                                        <p:cTn dur="1" fill="hold" display="0" masterRel="nextClick" afterEffect="1"/>
                                        <p:tgtEl>
                                          <p:spTgt spid="41"/>
                                        </p:tgtEl>
                                        <p:attrNameLst>
                                          <p:attrName>style.visibility</p:attrName>
                                        </p:attrNameLst>
                                      </p:cBhvr>
                                      <p:to>
                                        <p:strVal val="hidden"/>
                                      </p:to>
                                    </p:set>
                                  </p:subTnLst>
                                </p:cTn>
                              </p:par>
                              <p:par>
                                <p:cTn id="31" presetID="45" presetClass="entr" presetSubtype="0" fill="hold" grpId="0" nodeType="withEffect">
                                  <p:stCondLst>
                                    <p:cond delay="0"/>
                                  </p:stCondLst>
                                  <p:childTnLst>
                                    <p:set>
                                      <p:cBhvr>
                                        <p:cTn id="32" dur="1" fill="hold">
                                          <p:stCondLst>
                                            <p:cond delay="0"/>
                                          </p:stCondLst>
                                        </p:cTn>
                                        <p:tgtEl>
                                          <p:spTgt spid="39"/>
                                        </p:tgtEl>
                                        <p:attrNameLst>
                                          <p:attrName>style.visibility</p:attrName>
                                        </p:attrNameLst>
                                      </p:cBhvr>
                                      <p:to>
                                        <p:strVal val="visible"/>
                                      </p:to>
                                    </p:set>
                                    <p:animEffect transition="in" filter="fade">
                                      <p:cBhvr>
                                        <p:cTn id="33" dur="3000"/>
                                        <p:tgtEl>
                                          <p:spTgt spid="39"/>
                                        </p:tgtEl>
                                      </p:cBhvr>
                                    </p:animEffect>
                                    <p:anim calcmode="lin" valueType="num">
                                      <p:cBhvr>
                                        <p:cTn id="34" dur="3000" fill="hold"/>
                                        <p:tgtEl>
                                          <p:spTgt spid="39"/>
                                        </p:tgtEl>
                                        <p:attrNameLst>
                                          <p:attrName>ppt_w</p:attrName>
                                        </p:attrNameLst>
                                      </p:cBhvr>
                                      <p:tavLst>
                                        <p:tav tm="0" fmla="#ppt_w*sin(2.5*pi*$)">
                                          <p:val>
                                            <p:fltVal val="0"/>
                                          </p:val>
                                        </p:tav>
                                        <p:tav tm="100000">
                                          <p:val>
                                            <p:fltVal val="1"/>
                                          </p:val>
                                        </p:tav>
                                      </p:tavLst>
                                    </p:anim>
                                    <p:anim calcmode="lin" valueType="num">
                                      <p:cBhvr>
                                        <p:cTn id="35" dur="3000" fill="hold"/>
                                        <p:tgtEl>
                                          <p:spTgt spid="39"/>
                                        </p:tgtEl>
                                        <p:attrNameLst>
                                          <p:attrName>ppt_h</p:attrName>
                                        </p:attrNameLst>
                                      </p:cBhvr>
                                      <p:tavLst>
                                        <p:tav tm="0">
                                          <p:val>
                                            <p:strVal val="#ppt_h"/>
                                          </p:val>
                                        </p:tav>
                                        <p:tav tm="100000">
                                          <p:val>
                                            <p:strVal val="#ppt_h"/>
                                          </p:val>
                                        </p:tav>
                                      </p:tavLst>
                                    </p:anim>
                                  </p:childTnLst>
                                  <p:subTnLst>
                                    <p:set>
                                      <p:cBhvr override="childStyle">
                                        <p:cTn dur="1" fill="hold" display="0" masterRel="nextClick" afterEffect="1"/>
                                        <p:tgtEl>
                                          <p:spTgt spid="39"/>
                                        </p:tgtEl>
                                        <p:attrNameLst>
                                          <p:attrName>style.visibility</p:attrName>
                                        </p:attrNameLst>
                                      </p:cBhvr>
                                      <p:to>
                                        <p:strVal val="hidden"/>
                                      </p:to>
                                    </p:set>
                                  </p:subTnLst>
                                </p:cTn>
                              </p:par>
                              <p:par>
                                <p:cTn id="36" presetID="45" presetClass="entr" presetSubtype="0" fill="hold" grpId="0" nodeType="withEffect">
                                  <p:stCondLst>
                                    <p:cond delay="0"/>
                                  </p:stCondLst>
                                  <p:childTnLst>
                                    <p:set>
                                      <p:cBhvr>
                                        <p:cTn id="37" dur="1" fill="hold">
                                          <p:stCondLst>
                                            <p:cond delay="0"/>
                                          </p:stCondLst>
                                        </p:cTn>
                                        <p:tgtEl>
                                          <p:spTgt spid="40"/>
                                        </p:tgtEl>
                                        <p:attrNameLst>
                                          <p:attrName>style.visibility</p:attrName>
                                        </p:attrNameLst>
                                      </p:cBhvr>
                                      <p:to>
                                        <p:strVal val="visible"/>
                                      </p:to>
                                    </p:set>
                                    <p:animEffect transition="in" filter="fade">
                                      <p:cBhvr>
                                        <p:cTn id="38" dur="3000"/>
                                        <p:tgtEl>
                                          <p:spTgt spid="40"/>
                                        </p:tgtEl>
                                      </p:cBhvr>
                                    </p:animEffect>
                                    <p:anim calcmode="lin" valueType="num">
                                      <p:cBhvr>
                                        <p:cTn id="39" dur="3000" fill="hold"/>
                                        <p:tgtEl>
                                          <p:spTgt spid="40"/>
                                        </p:tgtEl>
                                        <p:attrNameLst>
                                          <p:attrName>ppt_w</p:attrName>
                                        </p:attrNameLst>
                                      </p:cBhvr>
                                      <p:tavLst>
                                        <p:tav tm="0" fmla="#ppt_w*sin(2.5*pi*$)">
                                          <p:val>
                                            <p:fltVal val="0"/>
                                          </p:val>
                                        </p:tav>
                                        <p:tav tm="100000">
                                          <p:val>
                                            <p:fltVal val="1"/>
                                          </p:val>
                                        </p:tav>
                                      </p:tavLst>
                                    </p:anim>
                                    <p:anim calcmode="lin" valueType="num">
                                      <p:cBhvr>
                                        <p:cTn id="40" dur="3000" fill="hold"/>
                                        <p:tgtEl>
                                          <p:spTgt spid="40"/>
                                        </p:tgtEl>
                                        <p:attrNameLst>
                                          <p:attrName>ppt_h</p:attrName>
                                        </p:attrNameLst>
                                      </p:cBhvr>
                                      <p:tavLst>
                                        <p:tav tm="0">
                                          <p:val>
                                            <p:strVal val="#ppt_h"/>
                                          </p:val>
                                        </p:tav>
                                        <p:tav tm="100000">
                                          <p:val>
                                            <p:strVal val="#ppt_h"/>
                                          </p:val>
                                        </p:tav>
                                      </p:tavLst>
                                    </p:anim>
                                  </p:childTnLst>
                                  <p:subTnLst>
                                    <p:set>
                                      <p:cBhvr override="childStyle">
                                        <p:cTn dur="1" fill="hold" display="0" masterRel="nextClick" afterEffect="1"/>
                                        <p:tgtEl>
                                          <p:spTgt spid="40"/>
                                        </p:tgtEl>
                                        <p:attrNameLst>
                                          <p:attrName>style.visibility</p:attrName>
                                        </p:attrNameLst>
                                      </p:cBhvr>
                                      <p:to>
                                        <p:strVal val="hidden"/>
                                      </p:to>
                                    </p:set>
                                  </p:subTnLst>
                                </p:cTn>
                              </p:par>
                              <p:par>
                                <p:cTn id="41" presetID="45" presetClass="entr" presetSubtype="0" fill="hold" grpId="0" nodeType="withEffect">
                                  <p:stCondLst>
                                    <p:cond delay="0"/>
                                  </p:stCondLst>
                                  <p:childTnLst>
                                    <p:set>
                                      <p:cBhvr>
                                        <p:cTn id="42" dur="1" fill="hold">
                                          <p:stCondLst>
                                            <p:cond delay="0"/>
                                          </p:stCondLst>
                                        </p:cTn>
                                        <p:tgtEl>
                                          <p:spTgt spid="37"/>
                                        </p:tgtEl>
                                        <p:attrNameLst>
                                          <p:attrName>style.visibility</p:attrName>
                                        </p:attrNameLst>
                                      </p:cBhvr>
                                      <p:to>
                                        <p:strVal val="visible"/>
                                      </p:to>
                                    </p:set>
                                    <p:animEffect transition="in" filter="fade">
                                      <p:cBhvr>
                                        <p:cTn id="43" dur="3000"/>
                                        <p:tgtEl>
                                          <p:spTgt spid="37"/>
                                        </p:tgtEl>
                                      </p:cBhvr>
                                    </p:animEffect>
                                    <p:anim calcmode="lin" valueType="num">
                                      <p:cBhvr>
                                        <p:cTn id="44" dur="3000" fill="hold"/>
                                        <p:tgtEl>
                                          <p:spTgt spid="37"/>
                                        </p:tgtEl>
                                        <p:attrNameLst>
                                          <p:attrName>ppt_w</p:attrName>
                                        </p:attrNameLst>
                                      </p:cBhvr>
                                      <p:tavLst>
                                        <p:tav tm="0" fmla="#ppt_w*sin(2.5*pi*$)">
                                          <p:val>
                                            <p:fltVal val="0"/>
                                          </p:val>
                                        </p:tav>
                                        <p:tav tm="100000">
                                          <p:val>
                                            <p:fltVal val="1"/>
                                          </p:val>
                                        </p:tav>
                                      </p:tavLst>
                                    </p:anim>
                                    <p:anim calcmode="lin" valueType="num">
                                      <p:cBhvr>
                                        <p:cTn id="45" dur="3000" fill="hold"/>
                                        <p:tgtEl>
                                          <p:spTgt spid="37"/>
                                        </p:tgtEl>
                                        <p:attrNameLst>
                                          <p:attrName>ppt_h</p:attrName>
                                        </p:attrNameLst>
                                      </p:cBhvr>
                                      <p:tavLst>
                                        <p:tav tm="0">
                                          <p:val>
                                            <p:strVal val="#ppt_h"/>
                                          </p:val>
                                        </p:tav>
                                        <p:tav tm="100000">
                                          <p:val>
                                            <p:strVal val="#ppt_h"/>
                                          </p:val>
                                        </p:tav>
                                      </p:tavLst>
                                    </p:anim>
                                  </p:childTnLst>
                                  <p:subTnLst>
                                    <p:set>
                                      <p:cBhvr override="childStyle">
                                        <p:cTn dur="1" fill="hold" display="0" masterRel="nextClick" afterEffect="1"/>
                                        <p:tgtEl>
                                          <p:spTgt spid="37"/>
                                        </p:tgtEl>
                                        <p:attrNameLst>
                                          <p:attrName>style.visibility</p:attrName>
                                        </p:attrNameLst>
                                      </p:cBhvr>
                                      <p:to>
                                        <p:strVal val="hidden"/>
                                      </p:to>
                                    </p:set>
                                  </p:sub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45"/>
                                        </p:tgtEl>
                                        <p:attrNameLst>
                                          <p:attrName>style.visibility</p:attrName>
                                        </p:attrNameLst>
                                      </p:cBhvr>
                                      <p:to>
                                        <p:strVal val="visible"/>
                                      </p:to>
                                    </p:set>
                                    <p:anim calcmode="lin" valueType="num">
                                      <p:cBhvr additive="base">
                                        <p:cTn id="50" dur="1000" fill="hold"/>
                                        <p:tgtEl>
                                          <p:spTgt spid="45"/>
                                        </p:tgtEl>
                                        <p:attrNameLst>
                                          <p:attrName>ppt_x</p:attrName>
                                        </p:attrNameLst>
                                      </p:cBhvr>
                                      <p:tavLst>
                                        <p:tav tm="0">
                                          <p:val>
                                            <p:strVal val="#ppt_x"/>
                                          </p:val>
                                        </p:tav>
                                        <p:tav tm="100000">
                                          <p:val>
                                            <p:strVal val="#ppt_x"/>
                                          </p:val>
                                        </p:tav>
                                      </p:tavLst>
                                    </p:anim>
                                    <p:anim calcmode="lin" valueType="num">
                                      <p:cBhvr additive="base">
                                        <p:cTn id="51" dur="1000" fill="hold"/>
                                        <p:tgtEl>
                                          <p:spTgt spid="45"/>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0"/>
                                  </p:stCondLst>
                                  <p:childTnLst>
                                    <p:set>
                                      <p:cBhvr>
                                        <p:cTn id="53" dur="1" fill="hold">
                                          <p:stCondLst>
                                            <p:cond delay="0"/>
                                          </p:stCondLst>
                                        </p:cTn>
                                        <p:tgtEl>
                                          <p:spTgt spid="47"/>
                                        </p:tgtEl>
                                        <p:attrNameLst>
                                          <p:attrName>style.visibility</p:attrName>
                                        </p:attrNameLst>
                                      </p:cBhvr>
                                      <p:to>
                                        <p:strVal val="visible"/>
                                      </p:to>
                                    </p:set>
                                    <p:anim calcmode="lin" valueType="num">
                                      <p:cBhvr additive="base">
                                        <p:cTn id="54" dur="500" fill="hold"/>
                                        <p:tgtEl>
                                          <p:spTgt spid="47"/>
                                        </p:tgtEl>
                                        <p:attrNameLst>
                                          <p:attrName>ppt_x</p:attrName>
                                        </p:attrNameLst>
                                      </p:cBhvr>
                                      <p:tavLst>
                                        <p:tav tm="0">
                                          <p:val>
                                            <p:strVal val="#ppt_x"/>
                                          </p:val>
                                        </p:tav>
                                        <p:tav tm="100000">
                                          <p:val>
                                            <p:strVal val="#ppt_x"/>
                                          </p:val>
                                        </p:tav>
                                      </p:tavLst>
                                    </p:anim>
                                    <p:anim calcmode="lin" valueType="num">
                                      <p:cBhvr additive="base">
                                        <p:cTn id="55" dur="500" fill="hold"/>
                                        <p:tgtEl>
                                          <p:spTgt spid="47"/>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0"/>
                                  </p:stCondLst>
                                  <p:childTnLst>
                                    <p:set>
                                      <p:cBhvr>
                                        <p:cTn id="57" dur="1" fill="hold">
                                          <p:stCondLst>
                                            <p:cond delay="0"/>
                                          </p:stCondLst>
                                        </p:cTn>
                                        <p:tgtEl>
                                          <p:spTgt spid="48"/>
                                        </p:tgtEl>
                                        <p:attrNameLst>
                                          <p:attrName>style.visibility</p:attrName>
                                        </p:attrNameLst>
                                      </p:cBhvr>
                                      <p:to>
                                        <p:strVal val="visible"/>
                                      </p:to>
                                    </p:set>
                                    <p:anim calcmode="lin" valueType="num">
                                      <p:cBhvr additive="base">
                                        <p:cTn id="58" dur="500" fill="hold"/>
                                        <p:tgtEl>
                                          <p:spTgt spid="48"/>
                                        </p:tgtEl>
                                        <p:attrNameLst>
                                          <p:attrName>ppt_x</p:attrName>
                                        </p:attrNameLst>
                                      </p:cBhvr>
                                      <p:tavLst>
                                        <p:tav tm="0">
                                          <p:val>
                                            <p:strVal val="#ppt_x"/>
                                          </p:val>
                                        </p:tav>
                                        <p:tav tm="100000">
                                          <p:val>
                                            <p:strVal val="#ppt_x"/>
                                          </p:val>
                                        </p:tav>
                                      </p:tavLst>
                                    </p:anim>
                                    <p:anim calcmode="lin" valueType="num">
                                      <p:cBhvr additive="base">
                                        <p:cTn id="59" dur="500" fill="hold"/>
                                        <p:tgtEl>
                                          <p:spTgt spid="48"/>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0"/>
                                  </p:stCondLst>
                                  <p:childTnLst>
                                    <p:set>
                                      <p:cBhvr>
                                        <p:cTn id="61" dur="1" fill="hold">
                                          <p:stCondLst>
                                            <p:cond delay="0"/>
                                          </p:stCondLst>
                                        </p:cTn>
                                        <p:tgtEl>
                                          <p:spTgt spid="49"/>
                                        </p:tgtEl>
                                        <p:attrNameLst>
                                          <p:attrName>style.visibility</p:attrName>
                                        </p:attrNameLst>
                                      </p:cBhvr>
                                      <p:to>
                                        <p:strVal val="visible"/>
                                      </p:to>
                                    </p:set>
                                    <p:anim calcmode="lin" valueType="num">
                                      <p:cBhvr additive="base">
                                        <p:cTn id="62" dur="1000" fill="hold"/>
                                        <p:tgtEl>
                                          <p:spTgt spid="49"/>
                                        </p:tgtEl>
                                        <p:attrNameLst>
                                          <p:attrName>ppt_x</p:attrName>
                                        </p:attrNameLst>
                                      </p:cBhvr>
                                      <p:tavLst>
                                        <p:tav tm="0">
                                          <p:val>
                                            <p:strVal val="#ppt_x"/>
                                          </p:val>
                                        </p:tav>
                                        <p:tav tm="100000">
                                          <p:val>
                                            <p:strVal val="#ppt_x"/>
                                          </p:val>
                                        </p:tav>
                                      </p:tavLst>
                                    </p:anim>
                                    <p:anim calcmode="lin" valueType="num">
                                      <p:cBhvr additive="base">
                                        <p:cTn id="63" dur="1000" fill="hold"/>
                                        <p:tgtEl>
                                          <p:spTgt spid="49"/>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50"/>
                                        </p:tgtEl>
                                        <p:attrNameLst>
                                          <p:attrName>style.visibility</p:attrName>
                                        </p:attrNameLst>
                                      </p:cBhvr>
                                      <p:to>
                                        <p:strVal val="visible"/>
                                      </p:to>
                                    </p:set>
                                    <p:anim calcmode="lin" valueType="num">
                                      <p:cBhvr additive="base">
                                        <p:cTn id="66" dur="500" fill="hold"/>
                                        <p:tgtEl>
                                          <p:spTgt spid="50"/>
                                        </p:tgtEl>
                                        <p:attrNameLst>
                                          <p:attrName>ppt_x</p:attrName>
                                        </p:attrNameLst>
                                      </p:cBhvr>
                                      <p:tavLst>
                                        <p:tav tm="0">
                                          <p:val>
                                            <p:strVal val="#ppt_x"/>
                                          </p:val>
                                        </p:tav>
                                        <p:tav tm="100000">
                                          <p:val>
                                            <p:strVal val="#ppt_x"/>
                                          </p:val>
                                        </p:tav>
                                      </p:tavLst>
                                    </p:anim>
                                    <p:anim calcmode="lin" valueType="num">
                                      <p:cBhvr additive="base">
                                        <p:cTn id="67" dur="500" fill="hold"/>
                                        <p:tgtEl>
                                          <p:spTgt spid="50"/>
                                        </p:tgtEl>
                                        <p:attrNameLst>
                                          <p:attrName>ppt_y</p:attrName>
                                        </p:attrNameLst>
                                      </p:cBhvr>
                                      <p:tavLst>
                                        <p:tav tm="0">
                                          <p:val>
                                            <p:strVal val="1+#ppt_h/2"/>
                                          </p:val>
                                        </p:tav>
                                        <p:tav tm="100000">
                                          <p:val>
                                            <p:strVal val="#ppt_y"/>
                                          </p:val>
                                        </p:tav>
                                      </p:tavLst>
                                    </p:anim>
                                  </p:childTnLst>
                                </p:cTn>
                              </p:par>
                              <p:par>
                                <p:cTn id="68" presetID="1" presetClass="entr" presetSubtype="0" fill="hold" grpId="0" nodeType="withEffect">
                                  <p:stCondLst>
                                    <p:cond delay="0"/>
                                  </p:stCondLst>
                                  <p:childTnLst>
                                    <p:set>
                                      <p:cBhvr>
                                        <p:cTn id="69" dur="1" fill="hold">
                                          <p:stCondLst>
                                            <p:cond delay="0"/>
                                          </p:stCondLst>
                                        </p:cTn>
                                        <p:tgtEl>
                                          <p:spTgt spid="43"/>
                                        </p:tgtEl>
                                        <p:attrNameLst>
                                          <p:attrName>style.visibility</p:attrName>
                                        </p:attrNameLst>
                                      </p:cBhvr>
                                      <p:to>
                                        <p:strVal val="visible"/>
                                      </p:to>
                                    </p:set>
                                  </p:childTnLst>
                                </p:cTn>
                              </p:par>
                              <p:par>
                                <p:cTn id="70" presetID="2" presetClass="entr" presetSubtype="4" fill="hold" grpId="0" nodeType="withEffect">
                                  <p:stCondLst>
                                    <p:cond delay="0"/>
                                  </p:stCondLst>
                                  <p:childTnLst>
                                    <p:set>
                                      <p:cBhvr>
                                        <p:cTn id="71" dur="1" fill="hold">
                                          <p:stCondLst>
                                            <p:cond delay="0"/>
                                          </p:stCondLst>
                                        </p:cTn>
                                        <p:tgtEl>
                                          <p:spTgt spid="51"/>
                                        </p:tgtEl>
                                        <p:attrNameLst>
                                          <p:attrName>style.visibility</p:attrName>
                                        </p:attrNameLst>
                                      </p:cBhvr>
                                      <p:to>
                                        <p:strVal val="visible"/>
                                      </p:to>
                                    </p:set>
                                    <p:anim calcmode="lin" valueType="num">
                                      <p:cBhvr additive="base">
                                        <p:cTn id="72" dur="1000" fill="hold"/>
                                        <p:tgtEl>
                                          <p:spTgt spid="51"/>
                                        </p:tgtEl>
                                        <p:attrNameLst>
                                          <p:attrName>ppt_x</p:attrName>
                                        </p:attrNameLst>
                                      </p:cBhvr>
                                      <p:tavLst>
                                        <p:tav tm="0">
                                          <p:val>
                                            <p:strVal val="#ppt_x"/>
                                          </p:val>
                                        </p:tav>
                                        <p:tav tm="100000">
                                          <p:val>
                                            <p:strVal val="#ppt_x"/>
                                          </p:val>
                                        </p:tav>
                                      </p:tavLst>
                                    </p:anim>
                                    <p:anim calcmode="lin" valueType="num">
                                      <p:cBhvr additive="base">
                                        <p:cTn id="73" dur="1000" fill="hold"/>
                                        <p:tgtEl>
                                          <p:spTgt spid="51"/>
                                        </p:tgtEl>
                                        <p:attrNameLst>
                                          <p:attrName>ppt_y</p:attrName>
                                        </p:attrNameLst>
                                      </p:cBhvr>
                                      <p:tavLst>
                                        <p:tav tm="0">
                                          <p:val>
                                            <p:strVal val="1+#ppt_h/2"/>
                                          </p:val>
                                        </p:tav>
                                        <p:tav tm="100000">
                                          <p:val>
                                            <p:strVal val="#ppt_y"/>
                                          </p:val>
                                        </p:tav>
                                      </p:tavLst>
                                    </p:anim>
                                  </p:childTnLst>
                                </p:cTn>
                              </p:par>
                              <p:par>
                                <p:cTn id="74" presetID="2" presetClass="entr" presetSubtype="4" fill="hold" grpId="0" nodeType="withEffect">
                                  <p:stCondLst>
                                    <p:cond delay="0"/>
                                  </p:stCondLst>
                                  <p:childTnLst>
                                    <p:set>
                                      <p:cBhvr>
                                        <p:cTn id="75" dur="1" fill="hold">
                                          <p:stCondLst>
                                            <p:cond delay="0"/>
                                          </p:stCondLst>
                                        </p:cTn>
                                        <p:tgtEl>
                                          <p:spTgt spid="52"/>
                                        </p:tgtEl>
                                        <p:attrNameLst>
                                          <p:attrName>style.visibility</p:attrName>
                                        </p:attrNameLst>
                                      </p:cBhvr>
                                      <p:to>
                                        <p:strVal val="visible"/>
                                      </p:to>
                                    </p:set>
                                    <p:anim calcmode="lin" valueType="num">
                                      <p:cBhvr additive="base">
                                        <p:cTn id="76" dur="500" fill="hold"/>
                                        <p:tgtEl>
                                          <p:spTgt spid="52"/>
                                        </p:tgtEl>
                                        <p:attrNameLst>
                                          <p:attrName>ppt_x</p:attrName>
                                        </p:attrNameLst>
                                      </p:cBhvr>
                                      <p:tavLst>
                                        <p:tav tm="0">
                                          <p:val>
                                            <p:strVal val="#ppt_x"/>
                                          </p:val>
                                        </p:tav>
                                        <p:tav tm="100000">
                                          <p:val>
                                            <p:strVal val="#ppt_x"/>
                                          </p:val>
                                        </p:tav>
                                      </p:tavLst>
                                    </p:anim>
                                    <p:anim calcmode="lin" valueType="num">
                                      <p:cBhvr additive="base">
                                        <p:cTn id="77" dur="500" fill="hold"/>
                                        <p:tgtEl>
                                          <p:spTgt spid="52"/>
                                        </p:tgtEl>
                                        <p:attrNameLst>
                                          <p:attrName>ppt_y</p:attrName>
                                        </p:attrNameLst>
                                      </p:cBhvr>
                                      <p:tavLst>
                                        <p:tav tm="0">
                                          <p:val>
                                            <p:strVal val="1+#ppt_h/2"/>
                                          </p:val>
                                        </p:tav>
                                        <p:tav tm="100000">
                                          <p:val>
                                            <p:strVal val="#ppt_y"/>
                                          </p:val>
                                        </p:tav>
                                      </p:tavLst>
                                    </p:anim>
                                  </p:childTnLst>
                                </p:cTn>
                              </p:par>
                              <p:par>
                                <p:cTn id="78" presetID="2" presetClass="entr" presetSubtype="4" fill="hold" grpId="0" nodeType="withEffect">
                                  <p:stCondLst>
                                    <p:cond delay="0"/>
                                  </p:stCondLst>
                                  <p:childTnLst>
                                    <p:set>
                                      <p:cBhvr>
                                        <p:cTn id="79" dur="1" fill="hold">
                                          <p:stCondLst>
                                            <p:cond delay="0"/>
                                          </p:stCondLst>
                                        </p:cTn>
                                        <p:tgtEl>
                                          <p:spTgt spid="53"/>
                                        </p:tgtEl>
                                        <p:attrNameLst>
                                          <p:attrName>style.visibility</p:attrName>
                                        </p:attrNameLst>
                                      </p:cBhvr>
                                      <p:to>
                                        <p:strVal val="visible"/>
                                      </p:to>
                                    </p:set>
                                    <p:anim calcmode="lin" valueType="num">
                                      <p:cBhvr additive="base">
                                        <p:cTn id="80" dur="500" fill="hold"/>
                                        <p:tgtEl>
                                          <p:spTgt spid="53"/>
                                        </p:tgtEl>
                                        <p:attrNameLst>
                                          <p:attrName>ppt_x</p:attrName>
                                        </p:attrNameLst>
                                      </p:cBhvr>
                                      <p:tavLst>
                                        <p:tav tm="0">
                                          <p:val>
                                            <p:strVal val="#ppt_x"/>
                                          </p:val>
                                        </p:tav>
                                        <p:tav tm="100000">
                                          <p:val>
                                            <p:strVal val="#ppt_x"/>
                                          </p:val>
                                        </p:tav>
                                      </p:tavLst>
                                    </p:anim>
                                    <p:anim calcmode="lin" valueType="num">
                                      <p:cBhvr additive="base">
                                        <p:cTn id="81" dur="500" fill="hold"/>
                                        <p:tgtEl>
                                          <p:spTgt spid="53"/>
                                        </p:tgtEl>
                                        <p:attrNameLst>
                                          <p:attrName>ppt_y</p:attrName>
                                        </p:attrNameLst>
                                      </p:cBhvr>
                                      <p:tavLst>
                                        <p:tav tm="0">
                                          <p:val>
                                            <p:strVal val="1+#ppt_h/2"/>
                                          </p:val>
                                        </p:tav>
                                        <p:tav tm="100000">
                                          <p:val>
                                            <p:strVal val="#ppt_y"/>
                                          </p:val>
                                        </p:tav>
                                      </p:tavLst>
                                    </p:anim>
                                  </p:childTnLst>
                                </p:cTn>
                              </p:par>
                              <p:par>
                                <p:cTn id="82" presetID="10" presetClass="entr" presetSubtype="0" fill="hold" grpId="0" nodeType="withEffect">
                                  <p:stCondLst>
                                    <p:cond delay="0"/>
                                  </p:stCondLst>
                                  <p:childTnLst>
                                    <p:set>
                                      <p:cBhvr>
                                        <p:cTn id="83" dur="1" fill="hold">
                                          <p:stCondLst>
                                            <p:cond delay="0"/>
                                          </p:stCondLst>
                                        </p:cTn>
                                        <p:tgtEl>
                                          <p:spTgt spid="44"/>
                                        </p:tgtEl>
                                        <p:attrNameLst>
                                          <p:attrName>style.visibility</p:attrName>
                                        </p:attrNameLst>
                                      </p:cBhvr>
                                      <p:to>
                                        <p:strVal val="visible"/>
                                      </p:to>
                                    </p:set>
                                    <p:animEffect transition="in" filter="fade">
                                      <p:cBhvr>
                                        <p:cTn id="84" dur="500"/>
                                        <p:tgtEl>
                                          <p:spTgt spid="44"/>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54"/>
                                        </p:tgtEl>
                                        <p:attrNameLst>
                                          <p:attrName>style.visibility</p:attrName>
                                        </p:attrNameLst>
                                      </p:cBhvr>
                                      <p:to>
                                        <p:strVal val="visible"/>
                                      </p:to>
                                    </p:set>
                                    <p:animEffect transition="in" filter="fade">
                                      <p:cBhvr>
                                        <p:cTn id="87" dur="500"/>
                                        <p:tgtEl>
                                          <p:spTgt spid="54"/>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59"/>
                                        </p:tgtEl>
                                        <p:attrNameLst>
                                          <p:attrName>style.visibility</p:attrName>
                                        </p:attrNameLst>
                                      </p:cBhvr>
                                      <p:to>
                                        <p:strVal val="visible"/>
                                      </p:to>
                                    </p:set>
                                    <p:animEffect transition="in" filter="fade">
                                      <p:cBhvr>
                                        <p:cTn id="90" dur="500"/>
                                        <p:tgtEl>
                                          <p:spTgt spid="59"/>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58"/>
                                        </p:tgtEl>
                                        <p:attrNameLst>
                                          <p:attrName>style.visibility</p:attrName>
                                        </p:attrNameLst>
                                      </p:cBhvr>
                                      <p:to>
                                        <p:strVal val="visible"/>
                                      </p:to>
                                    </p:set>
                                    <p:animEffect transition="in" filter="fade">
                                      <p:cBhvr>
                                        <p:cTn id="93" dur="500"/>
                                        <p:tgtEl>
                                          <p:spTgt spid="58"/>
                                        </p:tgtEl>
                                      </p:cBhvr>
                                    </p:animEffect>
                                  </p:childTnLst>
                                </p:cTn>
                              </p:par>
                              <p:par>
                                <p:cTn id="94" presetID="42" presetClass="entr" presetSubtype="0" fill="hold" nodeType="withEffect">
                                  <p:stCondLst>
                                    <p:cond delay="0"/>
                                  </p:stCondLst>
                                  <p:childTnLst>
                                    <p:set>
                                      <p:cBhvr>
                                        <p:cTn id="95" dur="1" fill="hold">
                                          <p:stCondLst>
                                            <p:cond delay="0"/>
                                          </p:stCondLst>
                                        </p:cTn>
                                        <p:tgtEl>
                                          <p:spTgt spid="141"/>
                                        </p:tgtEl>
                                        <p:attrNameLst>
                                          <p:attrName>style.visibility</p:attrName>
                                        </p:attrNameLst>
                                      </p:cBhvr>
                                      <p:to>
                                        <p:strVal val="visible"/>
                                      </p:to>
                                    </p:set>
                                    <p:animEffect transition="in" filter="fade">
                                      <p:cBhvr>
                                        <p:cTn id="96" dur="1000"/>
                                        <p:tgtEl>
                                          <p:spTgt spid="141"/>
                                        </p:tgtEl>
                                      </p:cBhvr>
                                    </p:animEffect>
                                    <p:anim calcmode="lin" valueType="num">
                                      <p:cBhvr>
                                        <p:cTn id="97" dur="1000" fill="hold"/>
                                        <p:tgtEl>
                                          <p:spTgt spid="141"/>
                                        </p:tgtEl>
                                        <p:attrNameLst>
                                          <p:attrName>ppt_x</p:attrName>
                                        </p:attrNameLst>
                                      </p:cBhvr>
                                      <p:tavLst>
                                        <p:tav tm="0">
                                          <p:val>
                                            <p:strVal val="#ppt_x"/>
                                          </p:val>
                                        </p:tav>
                                        <p:tav tm="100000">
                                          <p:val>
                                            <p:strVal val="#ppt_x"/>
                                          </p:val>
                                        </p:tav>
                                      </p:tavLst>
                                    </p:anim>
                                    <p:anim calcmode="lin" valueType="num">
                                      <p:cBhvr>
                                        <p:cTn id="98" dur="1000" fill="hold"/>
                                        <p:tgtEl>
                                          <p:spTgt spid="141"/>
                                        </p:tgtEl>
                                        <p:attrNameLst>
                                          <p:attrName>ppt_y</p:attrName>
                                        </p:attrNameLst>
                                      </p:cBhvr>
                                      <p:tavLst>
                                        <p:tav tm="0">
                                          <p:val>
                                            <p:strVal val="#ppt_y+.1"/>
                                          </p:val>
                                        </p:tav>
                                        <p:tav tm="100000">
                                          <p:val>
                                            <p:strVal val="#ppt_y"/>
                                          </p:val>
                                        </p:tav>
                                      </p:tavLst>
                                    </p:anim>
                                  </p:childTnLst>
                                </p:cTn>
                              </p:par>
                              <p:par>
                                <p:cTn id="99" presetID="42" presetClass="entr" presetSubtype="0" fill="hold" nodeType="withEffect">
                                  <p:stCondLst>
                                    <p:cond delay="0"/>
                                  </p:stCondLst>
                                  <p:childTnLst>
                                    <p:set>
                                      <p:cBhvr>
                                        <p:cTn id="100" dur="1" fill="hold">
                                          <p:stCondLst>
                                            <p:cond delay="0"/>
                                          </p:stCondLst>
                                        </p:cTn>
                                        <p:tgtEl>
                                          <p:spTgt spid="148"/>
                                        </p:tgtEl>
                                        <p:attrNameLst>
                                          <p:attrName>style.visibility</p:attrName>
                                        </p:attrNameLst>
                                      </p:cBhvr>
                                      <p:to>
                                        <p:strVal val="visible"/>
                                      </p:to>
                                    </p:set>
                                    <p:animEffect transition="in" filter="fade">
                                      <p:cBhvr>
                                        <p:cTn id="101" dur="1000"/>
                                        <p:tgtEl>
                                          <p:spTgt spid="148"/>
                                        </p:tgtEl>
                                      </p:cBhvr>
                                    </p:animEffect>
                                    <p:anim calcmode="lin" valueType="num">
                                      <p:cBhvr>
                                        <p:cTn id="102" dur="1000" fill="hold"/>
                                        <p:tgtEl>
                                          <p:spTgt spid="148"/>
                                        </p:tgtEl>
                                        <p:attrNameLst>
                                          <p:attrName>ppt_x</p:attrName>
                                        </p:attrNameLst>
                                      </p:cBhvr>
                                      <p:tavLst>
                                        <p:tav tm="0">
                                          <p:val>
                                            <p:strVal val="#ppt_x"/>
                                          </p:val>
                                        </p:tav>
                                        <p:tav tm="100000">
                                          <p:val>
                                            <p:strVal val="#ppt_x"/>
                                          </p:val>
                                        </p:tav>
                                      </p:tavLst>
                                    </p:anim>
                                    <p:anim calcmode="lin" valueType="num">
                                      <p:cBhvr>
                                        <p:cTn id="103" dur="1000" fill="hold"/>
                                        <p:tgtEl>
                                          <p:spTgt spid="148"/>
                                        </p:tgtEl>
                                        <p:attrNameLst>
                                          <p:attrName>ppt_y</p:attrName>
                                        </p:attrNameLst>
                                      </p:cBhvr>
                                      <p:tavLst>
                                        <p:tav tm="0">
                                          <p:val>
                                            <p:strVal val="#ppt_y+.1"/>
                                          </p:val>
                                        </p:tav>
                                        <p:tav tm="100000">
                                          <p:val>
                                            <p:strVal val="#ppt_y"/>
                                          </p:val>
                                        </p:tav>
                                      </p:tavLst>
                                    </p:anim>
                                  </p:childTnLst>
                                </p:cTn>
                              </p:par>
                              <p:par>
                                <p:cTn id="104" presetID="42" presetClass="entr" presetSubtype="0" fill="hold" nodeType="withEffect">
                                  <p:stCondLst>
                                    <p:cond delay="0"/>
                                  </p:stCondLst>
                                  <p:childTnLst>
                                    <p:set>
                                      <p:cBhvr>
                                        <p:cTn id="105" dur="1" fill="hold">
                                          <p:stCondLst>
                                            <p:cond delay="0"/>
                                          </p:stCondLst>
                                        </p:cTn>
                                        <p:tgtEl>
                                          <p:spTgt spid="154"/>
                                        </p:tgtEl>
                                        <p:attrNameLst>
                                          <p:attrName>style.visibility</p:attrName>
                                        </p:attrNameLst>
                                      </p:cBhvr>
                                      <p:to>
                                        <p:strVal val="visible"/>
                                      </p:to>
                                    </p:set>
                                    <p:animEffect transition="in" filter="fade">
                                      <p:cBhvr>
                                        <p:cTn id="106" dur="1000"/>
                                        <p:tgtEl>
                                          <p:spTgt spid="154"/>
                                        </p:tgtEl>
                                      </p:cBhvr>
                                    </p:animEffect>
                                    <p:anim calcmode="lin" valueType="num">
                                      <p:cBhvr>
                                        <p:cTn id="107" dur="1000" fill="hold"/>
                                        <p:tgtEl>
                                          <p:spTgt spid="154"/>
                                        </p:tgtEl>
                                        <p:attrNameLst>
                                          <p:attrName>ppt_x</p:attrName>
                                        </p:attrNameLst>
                                      </p:cBhvr>
                                      <p:tavLst>
                                        <p:tav tm="0">
                                          <p:val>
                                            <p:strVal val="#ppt_x"/>
                                          </p:val>
                                        </p:tav>
                                        <p:tav tm="100000">
                                          <p:val>
                                            <p:strVal val="#ppt_x"/>
                                          </p:val>
                                        </p:tav>
                                      </p:tavLst>
                                    </p:anim>
                                    <p:anim calcmode="lin" valueType="num">
                                      <p:cBhvr>
                                        <p:cTn id="108" dur="1000" fill="hold"/>
                                        <p:tgtEl>
                                          <p:spTgt spid="15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58" grpId="0" animBg="1"/>
      <p:bldP spid="54" grpId="0" animBg="1"/>
      <p:bldP spid="35" grpId="0" animBg="1"/>
      <p:bldP spid="37" grpId="0" animBg="1"/>
      <p:bldP spid="38" grpId="0" animBg="1"/>
      <p:bldP spid="39" grpId="0" animBg="1"/>
      <p:bldP spid="40" grpId="0" animBg="1"/>
      <p:bldP spid="41" grpId="0" animBg="1"/>
      <p:bldP spid="42" grpId="0" animBg="1"/>
      <p:bldP spid="36" grpId="0"/>
      <p:bldP spid="43" grpId="0" animBg="1"/>
      <p:bldP spid="45" grpId="0" animBg="1"/>
      <p:bldP spid="47" grpId="0" animBg="1"/>
      <p:bldP spid="48" grpId="0" animBg="1"/>
      <p:bldP spid="49" grpId="0" animBg="1"/>
      <p:bldP spid="50" grpId="0" animBg="1"/>
      <p:bldP spid="51" grpId="0" animBg="1"/>
      <p:bldP spid="52" grpId="0" animBg="1"/>
      <p:bldP spid="53" grpId="0" animBg="1"/>
      <p:bldP spid="4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Picture 2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31919" y="2157370"/>
            <a:ext cx="1445494" cy="812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chemeClr val="dk1">
                    <a:lumMod val="0"/>
                    <a:lumOff val="0"/>
                  </a:schemeClr>
                </a:solidFill>
                <a:miter lim="800000"/>
                <a:headEnd/>
                <a:tailEnd/>
              </a14:hiddenLine>
            </a:ext>
            <a:ext uri="{AF507438-7753-43E0-B8FC-AC1667EBCBE1}">
              <a14:hiddenEffects xmlns:a14="http://schemas.microsoft.com/office/drawing/2010/main">
                <a:effectLst/>
              </a14:hiddenEffects>
            </a:ext>
          </a:extLst>
        </p:spPr>
      </p:pic>
      <p:sp>
        <p:nvSpPr>
          <p:cNvPr id="80" name="Oval 79"/>
          <p:cNvSpPr/>
          <p:nvPr/>
        </p:nvSpPr>
        <p:spPr>
          <a:xfrm>
            <a:off x="6491190" y="752104"/>
            <a:ext cx="2313754" cy="1485713"/>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62437" y="3010164"/>
            <a:ext cx="736092" cy="1822399"/>
          </a:xfrm>
          <a:prstGeom prst="rect">
            <a:avLst/>
          </a:prstGeom>
        </p:spPr>
      </p:pic>
      <p:sp>
        <p:nvSpPr>
          <p:cNvPr id="8" name="TextBox 7"/>
          <p:cNvSpPr txBox="1"/>
          <p:nvPr/>
        </p:nvSpPr>
        <p:spPr>
          <a:xfrm>
            <a:off x="3804126" y="116948"/>
            <a:ext cx="5166519" cy="591026"/>
          </a:xfrm>
          <a:prstGeom prst="rect">
            <a:avLst/>
          </a:prstGeom>
          <a:noFill/>
        </p:spPr>
        <p:txBody>
          <a:bodyPr wrap="square" lIns="97630" tIns="48815" rIns="97630" bIns="48815" rtlCol="0">
            <a:spAutoFit/>
          </a:bodyPr>
          <a:lstStyle/>
          <a:p>
            <a:pPr algn="r"/>
            <a:r>
              <a:rPr lang="en-US" sz="3200" dirty="0" smtClean="0"/>
              <a:t>Glucose in balance</a:t>
            </a:r>
            <a:endParaRPr lang="en-US" sz="3200" dirty="0"/>
          </a:p>
        </p:txBody>
      </p:sp>
      <p:cxnSp>
        <p:nvCxnSpPr>
          <p:cNvPr id="10" name="Straight Connector 9"/>
          <p:cNvCxnSpPr/>
          <p:nvPr/>
        </p:nvCxnSpPr>
        <p:spPr>
          <a:xfrm>
            <a:off x="3581241" y="125258"/>
            <a:ext cx="0" cy="881772"/>
          </a:xfrm>
          <a:prstGeom prst="line">
            <a:avLst/>
          </a:prstGeom>
          <a:ln w="28575">
            <a:solidFill>
              <a:srgbClr val="2B656C"/>
            </a:solidFill>
          </a:ln>
        </p:spPr>
        <p:style>
          <a:lnRef idx="1">
            <a:schemeClr val="accent2"/>
          </a:lnRef>
          <a:fillRef idx="0">
            <a:schemeClr val="accent2"/>
          </a:fillRef>
          <a:effectRef idx="0">
            <a:schemeClr val="accent2"/>
          </a:effectRef>
          <a:fontRef idx="minor">
            <a:schemeClr val="tx1"/>
          </a:fontRef>
        </p:style>
      </p:cxnSp>
      <p:sp>
        <p:nvSpPr>
          <p:cNvPr id="21" name="TextBox 20"/>
          <p:cNvSpPr txBox="1"/>
          <p:nvPr/>
        </p:nvSpPr>
        <p:spPr>
          <a:xfrm>
            <a:off x="1542608" y="5488359"/>
            <a:ext cx="5979032" cy="384721"/>
          </a:xfrm>
          <a:prstGeom prst="rect">
            <a:avLst/>
          </a:prstGeom>
          <a:noFill/>
        </p:spPr>
        <p:txBody>
          <a:bodyPr wrap="square" rtlCol="0">
            <a:spAutoFit/>
          </a:bodyPr>
          <a:lstStyle/>
          <a:p>
            <a:r>
              <a:rPr lang="en-US" dirty="0" smtClean="0"/>
              <a:t>Low blood sugar triggers the pancreas to release </a:t>
            </a:r>
            <a:r>
              <a:rPr lang="en-US" b="1" dirty="0" smtClean="0"/>
              <a:t>glucagon</a:t>
            </a:r>
            <a:endParaRPr lang="en-US" b="1" dirty="0"/>
          </a:p>
        </p:txBody>
      </p:sp>
      <p:sp>
        <p:nvSpPr>
          <p:cNvPr id="5" name="Pentagon 4"/>
          <p:cNvSpPr/>
          <p:nvPr/>
        </p:nvSpPr>
        <p:spPr>
          <a:xfrm rot="938582">
            <a:off x="6333618" y="3096887"/>
            <a:ext cx="2003595" cy="1186824"/>
          </a:xfrm>
          <a:prstGeom prst="homePlate">
            <a:avLst>
              <a:gd name="adj" fmla="val 65879"/>
            </a:avLst>
          </a:prstGeom>
          <a:solidFill>
            <a:schemeClr val="bg2">
              <a:lumMod val="5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Low Blood Glucose</a:t>
            </a:r>
            <a:endParaRPr lang="en-US" dirty="0"/>
          </a:p>
        </p:txBody>
      </p:sp>
      <p:sp>
        <p:nvSpPr>
          <p:cNvPr id="13" name="Rectangle 12"/>
          <p:cNvSpPr/>
          <p:nvPr/>
        </p:nvSpPr>
        <p:spPr>
          <a:xfrm rot="939612">
            <a:off x="1115204" y="3482241"/>
            <a:ext cx="6472989" cy="397042"/>
          </a:xfrm>
          <a:prstGeom prst="rect">
            <a:avLst/>
          </a:prstGeom>
          <a:solidFill>
            <a:srgbClr val="2B65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p:cNvSpPr/>
          <p:nvPr/>
        </p:nvSpPr>
        <p:spPr>
          <a:xfrm>
            <a:off x="3718401" y="3892780"/>
            <a:ext cx="1106906" cy="866274"/>
          </a:xfrm>
          <a:prstGeom prst="triangle">
            <a:avLst/>
          </a:prstGeom>
          <a:solidFill>
            <a:srgbClr val="2B65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6065181" y="2228061"/>
            <a:ext cx="1390317" cy="461665"/>
          </a:xfrm>
          <a:prstGeom prst="rect">
            <a:avLst/>
          </a:prstGeom>
          <a:noFill/>
        </p:spPr>
        <p:txBody>
          <a:bodyPr wrap="square" rtlCol="0">
            <a:spAutoFit/>
          </a:bodyPr>
          <a:lstStyle/>
          <a:p>
            <a:r>
              <a:rPr lang="en-US" sz="1200" b="1" dirty="0" smtClean="0">
                <a:solidFill>
                  <a:schemeClr val="accent1">
                    <a:lumMod val="75000"/>
                  </a:schemeClr>
                </a:solidFill>
              </a:rPr>
              <a:t>Pancreas</a:t>
            </a:r>
            <a:r>
              <a:rPr lang="en-US" sz="1200" dirty="0" smtClean="0"/>
              <a:t> releases glucagon</a:t>
            </a:r>
            <a:endParaRPr lang="en-US" dirty="0"/>
          </a:p>
        </p:txBody>
      </p:sp>
      <p:sp>
        <p:nvSpPr>
          <p:cNvPr id="72" name="Bent Arrow 71"/>
          <p:cNvSpPr/>
          <p:nvPr/>
        </p:nvSpPr>
        <p:spPr>
          <a:xfrm rot="10800000" flipH="1">
            <a:off x="4292758" y="-422245"/>
            <a:ext cx="2336785" cy="2278900"/>
          </a:xfrm>
          <a:prstGeom prst="bentArrow">
            <a:avLst>
              <a:gd name="adj1" fmla="val 25000"/>
              <a:gd name="adj2" fmla="val 10667"/>
              <a:gd name="adj3" fmla="val 0"/>
              <a:gd name="adj4" fmla="val 43362"/>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4" name="Block Arc 73"/>
          <p:cNvSpPr/>
          <p:nvPr/>
        </p:nvSpPr>
        <p:spPr>
          <a:xfrm rot="15111041">
            <a:off x="7583604" y="1405542"/>
            <a:ext cx="400366" cy="401450"/>
          </a:xfrm>
          <a:prstGeom prst="blockArc">
            <a:avLst/>
          </a:prstGeom>
          <a:solidFill>
            <a:srgbClr val="FBBF29"/>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75" name="Block Arc 74"/>
          <p:cNvSpPr/>
          <p:nvPr/>
        </p:nvSpPr>
        <p:spPr>
          <a:xfrm rot="18491922">
            <a:off x="7024949" y="1551933"/>
            <a:ext cx="400366" cy="401450"/>
          </a:xfrm>
          <a:prstGeom prst="blockArc">
            <a:avLst/>
          </a:prstGeom>
          <a:solidFill>
            <a:srgbClr val="FBBF29"/>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76" name="Block Arc 75"/>
          <p:cNvSpPr/>
          <p:nvPr/>
        </p:nvSpPr>
        <p:spPr>
          <a:xfrm rot="17383500">
            <a:off x="7872934" y="920457"/>
            <a:ext cx="400366" cy="401450"/>
          </a:xfrm>
          <a:prstGeom prst="blockArc">
            <a:avLst/>
          </a:prstGeom>
          <a:solidFill>
            <a:srgbClr val="FBBF29"/>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77" name="Block Arc 76"/>
          <p:cNvSpPr/>
          <p:nvPr/>
        </p:nvSpPr>
        <p:spPr>
          <a:xfrm rot="13618455">
            <a:off x="7183491" y="849391"/>
            <a:ext cx="400366" cy="401450"/>
          </a:xfrm>
          <a:prstGeom prst="blockArc">
            <a:avLst/>
          </a:prstGeom>
          <a:solidFill>
            <a:srgbClr val="FBBF29"/>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78" name="Block Arc 77"/>
          <p:cNvSpPr/>
          <p:nvPr/>
        </p:nvSpPr>
        <p:spPr>
          <a:xfrm rot="13477168">
            <a:off x="8367103" y="1196280"/>
            <a:ext cx="400366" cy="401450"/>
          </a:xfrm>
          <a:prstGeom prst="blockArc">
            <a:avLst/>
          </a:prstGeom>
          <a:solidFill>
            <a:srgbClr val="FBBF29"/>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79" name="Block Arc 78"/>
          <p:cNvSpPr/>
          <p:nvPr/>
        </p:nvSpPr>
        <p:spPr>
          <a:xfrm rot="17556705">
            <a:off x="7956127" y="1704842"/>
            <a:ext cx="400366" cy="401450"/>
          </a:xfrm>
          <a:prstGeom prst="blockArc">
            <a:avLst/>
          </a:prstGeom>
          <a:solidFill>
            <a:srgbClr val="FBBF29"/>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81" name="TextBox 80"/>
          <p:cNvSpPr txBox="1"/>
          <p:nvPr/>
        </p:nvSpPr>
        <p:spPr>
          <a:xfrm>
            <a:off x="2708487" y="1454168"/>
            <a:ext cx="1800224" cy="1015663"/>
          </a:xfrm>
          <a:prstGeom prst="rect">
            <a:avLst/>
          </a:prstGeom>
          <a:noFill/>
        </p:spPr>
        <p:txBody>
          <a:bodyPr wrap="square" rtlCol="0">
            <a:spAutoFit/>
          </a:bodyPr>
          <a:lstStyle/>
          <a:p>
            <a:r>
              <a:rPr lang="en-US" sz="1200" dirty="0" smtClean="0"/>
              <a:t>Blood vessels carry glucagon to the body to trigger the release of stored glucose back into the blood.</a:t>
            </a:r>
            <a:endParaRPr lang="en-US" sz="1200" dirty="0"/>
          </a:p>
        </p:txBody>
      </p:sp>
      <p:sp>
        <p:nvSpPr>
          <p:cNvPr id="82" name="Block Arc 81"/>
          <p:cNvSpPr/>
          <p:nvPr/>
        </p:nvSpPr>
        <p:spPr>
          <a:xfrm rot="18491922">
            <a:off x="4352722" y="122215"/>
            <a:ext cx="400366" cy="401450"/>
          </a:xfrm>
          <a:prstGeom prst="blockArc">
            <a:avLst/>
          </a:prstGeom>
          <a:solidFill>
            <a:srgbClr val="FBBF29"/>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83" name="Block Arc 82"/>
          <p:cNvSpPr/>
          <p:nvPr/>
        </p:nvSpPr>
        <p:spPr>
          <a:xfrm rot="2907064">
            <a:off x="4308527" y="769756"/>
            <a:ext cx="400366" cy="401450"/>
          </a:xfrm>
          <a:prstGeom prst="blockArc">
            <a:avLst/>
          </a:prstGeom>
          <a:solidFill>
            <a:srgbClr val="FBBF29"/>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84" name="Block Arc 83"/>
          <p:cNvSpPr/>
          <p:nvPr/>
        </p:nvSpPr>
        <p:spPr>
          <a:xfrm rot="6899128">
            <a:off x="5069477" y="1419026"/>
            <a:ext cx="400366" cy="401450"/>
          </a:xfrm>
          <a:prstGeom prst="blockArc">
            <a:avLst/>
          </a:prstGeom>
          <a:solidFill>
            <a:srgbClr val="FBBF29"/>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85" name="Block Arc 84"/>
          <p:cNvSpPr/>
          <p:nvPr/>
        </p:nvSpPr>
        <p:spPr>
          <a:xfrm rot="18491922">
            <a:off x="6085194" y="1497230"/>
            <a:ext cx="400366" cy="401450"/>
          </a:xfrm>
          <a:prstGeom prst="blockArc">
            <a:avLst/>
          </a:prstGeom>
          <a:solidFill>
            <a:srgbClr val="FBBF29"/>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86" name="Block Arc 85"/>
          <p:cNvSpPr/>
          <p:nvPr/>
        </p:nvSpPr>
        <p:spPr>
          <a:xfrm rot="18491922">
            <a:off x="6907454" y="1267304"/>
            <a:ext cx="400366" cy="401450"/>
          </a:xfrm>
          <a:prstGeom prst="blockArc">
            <a:avLst/>
          </a:prstGeom>
          <a:solidFill>
            <a:srgbClr val="FBBF29"/>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pic>
        <p:nvPicPr>
          <p:cNvPr id="28" name="Picture 2" descr="C:\Users\jcgriz\AppData\Local\Microsoft\Windows\Temporary Internet Files\Content.Outlook\ND2AF8RG\GSEO logo.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3204" y="216717"/>
            <a:ext cx="2911798" cy="703622"/>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835" y="6629400"/>
            <a:ext cx="10082172" cy="159336"/>
          </a:xfrm>
          <a:prstGeom prst="rect">
            <a:avLst/>
          </a:prstGeom>
        </p:spPr>
      </p:pic>
      <p:cxnSp>
        <p:nvCxnSpPr>
          <p:cNvPr id="31" name="Straight Connector 30"/>
          <p:cNvCxnSpPr/>
          <p:nvPr/>
        </p:nvCxnSpPr>
        <p:spPr>
          <a:xfrm rot="21288229" flipH="1">
            <a:off x="1515932" y="2214580"/>
            <a:ext cx="546344" cy="327269"/>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32" name="Straight Connector 31"/>
          <p:cNvCxnSpPr>
            <a:stCxn id="34" idx="0"/>
            <a:endCxn id="34" idx="4"/>
          </p:cNvCxnSpPr>
          <p:nvPr/>
        </p:nvCxnSpPr>
        <p:spPr>
          <a:xfrm rot="21288229">
            <a:off x="1789104" y="2058175"/>
            <a:ext cx="0" cy="640082"/>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33" name="Straight Connector 32"/>
          <p:cNvCxnSpPr/>
          <p:nvPr/>
        </p:nvCxnSpPr>
        <p:spPr>
          <a:xfrm rot="21288229">
            <a:off x="1515932" y="2214580"/>
            <a:ext cx="546343" cy="327269"/>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34" name="Oval 33"/>
          <p:cNvSpPr/>
          <p:nvPr/>
        </p:nvSpPr>
        <p:spPr>
          <a:xfrm rot="21288229">
            <a:off x="1469063" y="2058175"/>
            <a:ext cx="640081" cy="640082"/>
          </a:xfrm>
          <a:prstGeom prst="ellipse">
            <a:avLst/>
          </a:prstGeom>
          <a:noFill/>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35" name="Oval 34"/>
          <p:cNvSpPr/>
          <p:nvPr/>
        </p:nvSpPr>
        <p:spPr>
          <a:xfrm rot="21288229">
            <a:off x="1715131" y="2313575"/>
            <a:ext cx="145473" cy="145473"/>
          </a:xfrm>
          <a:prstGeom prst="ellipse">
            <a:avLst/>
          </a:prstGeom>
          <a:solidFill>
            <a:schemeClr val="bg1"/>
          </a:solidFill>
          <a:ln w="5715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283011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fade">
                                      <p:cBhvr>
                                        <p:cTn id="7" dur="500"/>
                                        <p:tgtEl>
                                          <p:spTgt spid="36"/>
                                        </p:tgtEl>
                                      </p:cBhvr>
                                    </p:animEffect>
                                  </p:childTnLst>
                                </p:cTn>
                              </p:par>
                              <p:par>
                                <p:cTn id="8" presetID="10" presetClass="entr" presetSubtype="0" fill="hold"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fade">
                                      <p:cBhvr>
                                        <p:cTn id="10" dur="500"/>
                                        <p:tgtEl>
                                          <p:spTgt spid="27"/>
                                        </p:tgtEl>
                                      </p:cBhvr>
                                    </p:animEffect>
                                  </p:childTnLst>
                                </p:cTn>
                              </p:par>
                            </p:childTnLst>
                          </p:cTn>
                        </p:par>
                      </p:childTnLst>
                    </p:cTn>
                  </p:par>
                  <p:par>
                    <p:cTn id="11" fill="hold">
                      <p:stCondLst>
                        <p:cond delay="indefinite"/>
                      </p:stCondLst>
                      <p:childTnLst>
                        <p:par>
                          <p:cTn id="12" fill="hold">
                            <p:stCondLst>
                              <p:cond delay="0"/>
                            </p:stCondLst>
                            <p:childTnLst>
                              <p:par>
                                <p:cTn id="13" presetID="45" presetClass="entr" presetSubtype="0" fill="hold" grpId="0" nodeType="clickEffect">
                                  <p:stCondLst>
                                    <p:cond delay="0"/>
                                  </p:stCondLst>
                                  <p:childTnLst>
                                    <p:set>
                                      <p:cBhvr>
                                        <p:cTn id="14" dur="1" fill="hold">
                                          <p:stCondLst>
                                            <p:cond delay="0"/>
                                          </p:stCondLst>
                                        </p:cTn>
                                        <p:tgtEl>
                                          <p:spTgt spid="74"/>
                                        </p:tgtEl>
                                        <p:attrNameLst>
                                          <p:attrName>style.visibility</p:attrName>
                                        </p:attrNameLst>
                                      </p:cBhvr>
                                      <p:to>
                                        <p:strVal val="visible"/>
                                      </p:to>
                                    </p:set>
                                    <p:animEffect transition="in" filter="fade">
                                      <p:cBhvr>
                                        <p:cTn id="15" dur="2000"/>
                                        <p:tgtEl>
                                          <p:spTgt spid="74"/>
                                        </p:tgtEl>
                                      </p:cBhvr>
                                    </p:animEffect>
                                    <p:anim calcmode="lin" valueType="num">
                                      <p:cBhvr>
                                        <p:cTn id="16" dur="2000" fill="hold"/>
                                        <p:tgtEl>
                                          <p:spTgt spid="74"/>
                                        </p:tgtEl>
                                        <p:attrNameLst>
                                          <p:attrName>ppt_w</p:attrName>
                                        </p:attrNameLst>
                                      </p:cBhvr>
                                      <p:tavLst>
                                        <p:tav tm="0" fmla="#ppt_w*sin(2.5*pi*$)">
                                          <p:val>
                                            <p:fltVal val="0"/>
                                          </p:val>
                                        </p:tav>
                                        <p:tav tm="100000">
                                          <p:val>
                                            <p:fltVal val="1"/>
                                          </p:val>
                                        </p:tav>
                                      </p:tavLst>
                                    </p:anim>
                                    <p:anim calcmode="lin" valueType="num">
                                      <p:cBhvr>
                                        <p:cTn id="17" dur="2000" fill="hold"/>
                                        <p:tgtEl>
                                          <p:spTgt spid="74"/>
                                        </p:tgtEl>
                                        <p:attrNameLst>
                                          <p:attrName>ppt_h</p:attrName>
                                        </p:attrNameLst>
                                      </p:cBhvr>
                                      <p:tavLst>
                                        <p:tav tm="0">
                                          <p:val>
                                            <p:strVal val="#ppt_h"/>
                                          </p:val>
                                        </p:tav>
                                        <p:tav tm="100000">
                                          <p:val>
                                            <p:strVal val="#ppt_h"/>
                                          </p:val>
                                        </p:tav>
                                      </p:tavLst>
                                    </p:anim>
                                  </p:childTnLst>
                                  <p:subTnLst>
                                    <p:set>
                                      <p:cBhvr override="childStyle">
                                        <p:cTn dur="1" fill="hold" display="0" masterRel="nextClick" afterEffect="1"/>
                                        <p:tgtEl>
                                          <p:spTgt spid="74"/>
                                        </p:tgtEl>
                                        <p:attrNameLst>
                                          <p:attrName>style.visibility</p:attrName>
                                        </p:attrNameLst>
                                      </p:cBhvr>
                                      <p:to>
                                        <p:strVal val="hidden"/>
                                      </p:to>
                                    </p:set>
                                  </p:subTnLst>
                                </p:cTn>
                              </p:par>
                              <p:par>
                                <p:cTn id="18" presetID="45" presetClass="entr" presetSubtype="0" fill="hold" grpId="0" nodeType="withEffect">
                                  <p:stCondLst>
                                    <p:cond delay="0"/>
                                  </p:stCondLst>
                                  <p:childTnLst>
                                    <p:set>
                                      <p:cBhvr>
                                        <p:cTn id="19" dur="1" fill="hold">
                                          <p:stCondLst>
                                            <p:cond delay="0"/>
                                          </p:stCondLst>
                                        </p:cTn>
                                        <p:tgtEl>
                                          <p:spTgt spid="75"/>
                                        </p:tgtEl>
                                        <p:attrNameLst>
                                          <p:attrName>style.visibility</p:attrName>
                                        </p:attrNameLst>
                                      </p:cBhvr>
                                      <p:to>
                                        <p:strVal val="visible"/>
                                      </p:to>
                                    </p:set>
                                    <p:animEffect transition="in" filter="fade">
                                      <p:cBhvr>
                                        <p:cTn id="20" dur="2000"/>
                                        <p:tgtEl>
                                          <p:spTgt spid="75"/>
                                        </p:tgtEl>
                                      </p:cBhvr>
                                    </p:animEffect>
                                    <p:anim calcmode="lin" valueType="num">
                                      <p:cBhvr>
                                        <p:cTn id="21" dur="2000" fill="hold"/>
                                        <p:tgtEl>
                                          <p:spTgt spid="75"/>
                                        </p:tgtEl>
                                        <p:attrNameLst>
                                          <p:attrName>ppt_w</p:attrName>
                                        </p:attrNameLst>
                                      </p:cBhvr>
                                      <p:tavLst>
                                        <p:tav tm="0" fmla="#ppt_w*sin(2.5*pi*$)">
                                          <p:val>
                                            <p:fltVal val="0"/>
                                          </p:val>
                                        </p:tav>
                                        <p:tav tm="100000">
                                          <p:val>
                                            <p:fltVal val="1"/>
                                          </p:val>
                                        </p:tav>
                                      </p:tavLst>
                                    </p:anim>
                                    <p:anim calcmode="lin" valueType="num">
                                      <p:cBhvr>
                                        <p:cTn id="22" dur="2000" fill="hold"/>
                                        <p:tgtEl>
                                          <p:spTgt spid="75"/>
                                        </p:tgtEl>
                                        <p:attrNameLst>
                                          <p:attrName>ppt_h</p:attrName>
                                        </p:attrNameLst>
                                      </p:cBhvr>
                                      <p:tavLst>
                                        <p:tav tm="0">
                                          <p:val>
                                            <p:strVal val="#ppt_h"/>
                                          </p:val>
                                        </p:tav>
                                        <p:tav tm="100000">
                                          <p:val>
                                            <p:strVal val="#ppt_h"/>
                                          </p:val>
                                        </p:tav>
                                      </p:tavLst>
                                    </p:anim>
                                  </p:childTnLst>
                                  <p:subTnLst>
                                    <p:set>
                                      <p:cBhvr override="childStyle">
                                        <p:cTn dur="1" fill="hold" display="0" masterRel="nextClick" afterEffect="1"/>
                                        <p:tgtEl>
                                          <p:spTgt spid="75"/>
                                        </p:tgtEl>
                                        <p:attrNameLst>
                                          <p:attrName>style.visibility</p:attrName>
                                        </p:attrNameLst>
                                      </p:cBhvr>
                                      <p:to>
                                        <p:strVal val="hidden"/>
                                      </p:to>
                                    </p:set>
                                  </p:subTnLst>
                                </p:cTn>
                              </p:par>
                              <p:par>
                                <p:cTn id="23" presetID="45" presetClass="entr" presetSubtype="0" fill="hold" grpId="0" nodeType="withEffect">
                                  <p:stCondLst>
                                    <p:cond delay="0"/>
                                  </p:stCondLst>
                                  <p:childTnLst>
                                    <p:set>
                                      <p:cBhvr>
                                        <p:cTn id="24" dur="1" fill="hold">
                                          <p:stCondLst>
                                            <p:cond delay="0"/>
                                          </p:stCondLst>
                                        </p:cTn>
                                        <p:tgtEl>
                                          <p:spTgt spid="76"/>
                                        </p:tgtEl>
                                        <p:attrNameLst>
                                          <p:attrName>style.visibility</p:attrName>
                                        </p:attrNameLst>
                                      </p:cBhvr>
                                      <p:to>
                                        <p:strVal val="visible"/>
                                      </p:to>
                                    </p:set>
                                    <p:animEffect transition="in" filter="fade">
                                      <p:cBhvr>
                                        <p:cTn id="25" dur="2000"/>
                                        <p:tgtEl>
                                          <p:spTgt spid="76"/>
                                        </p:tgtEl>
                                      </p:cBhvr>
                                    </p:animEffect>
                                    <p:anim calcmode="lin" valueType="num">
                                      <p:cBhvr>
                                        <p:cTn id="26" dur="2000" fill="hold"/>
                                        <p:tgtEl>
                                          <p:spTgt spid="76"/>
                                        </p:tgtEl>
                                        <p:attrNameLst>
                                          <p:attrName>ppt_w</p:attrName>
                                        </p:attrNameLst>
                                      </p:cBhvr>
                                      <p:tavLst>
                                        <p:tav tm="0" fmla="#ppt_w*sin(2.5*pi*$)">
                                          <p:val>
                                            <p:fltVal val="0"/>
                                          </p:val>
                                        </p:tav>
                                        <p:tav tm="100000">
                                          <p:val>
                                            <p:fltVal val="1"/>
                                          </p:val>
                                        </p:tav>
                                      </p:tavLst>
                                    </p:anim>
                                    <p:anim calcmode="lin" valueType="num">
                                      <p:cBhvr>
                                        <p:cTn id="27" dur="2000" fill="hold"/>
                                        <p:tgtEl>
                                          <p:spTgt spid="76"/>
                                        </p:tgtEl>
                                        <p:attrNameLst>
                                          <p:attrName>ppt_h</p:attrName>
                                        </p:attrNameLst>
                                      </p:cBhvr>
                                      <p:tavLst>
                                        <p:tav tm="0">
                                          <p:val>
                                            <p:strVal val="#ppt_h"/>
                                          </p:val>
                                        </p:tav>
                                        <p:tav tm="100000">
                                          <p:val>
                                            <p:strVal val="#ppt_h"/>
                                          </p:val>
                                        </p:tav>
                                      </p:tavLst>
                                    </p:anim>
                                  </p:childTnLst>
                                  <p:subTnLst>
                                    <p:set>
                                      <p:cBhvr override="childStyle">
                                        <p:cTn dur="1" fill="hold" display="0" masterRel="nextClick" afterEffect="1"/>
                                        <p:tgtEl>
                                          <p:spTgt spid="76"/>
                                        </p:tgtEl>
                                        <p:attrNameLst>
                                          <p:attrName>style.visibility</p:attrName>
                                        </p:attrNameLst>
                                      </p:cBhvr>
                                      <p:to>
                                        <p:strVal val="hidden"/>
                                      </p:to>
                                    </p:set>
                                  </p:subTnLst>
                                </p:cTn>
                              </p:par>
                              <p:par>
                                <p:cTn id="28" presetID="45" presetClass="entr" presetSubtype="0" fill="hold" grpId="0" nodeType="withEffect">
                                  <p:stCondLst>
                                    <p:cond delay="0"/>
                                  </p:stCondLst>
                                  <p:childTnLst>
                                    <p:set>
                                      <p:cBhvr>
                                        <p:cTn id="29" dur="1" fill="hold">
                                          <p:stCondLst>
                                            <p:cond delay="0"/>
                                          </p:stCondLst>
                                        </p:cTn>
                                        <p:tgtEl>
                                          <p:spTgt spid="77"/>
                                        </p:tgtEl>
                                        <p:attrNameLst>
                                          <p:attrName>style.visibility</p:attrName>
                                        </p:attrNameLst>
                                      </p:cBhvr>
                                      <p:to>
                                        <p:strVal val="visible"/>
                                      </p:to>
                                    </p:set>
                                    <p:animEffect transition="in" filter="fade">
                                      <p:cBhvr>
                                        <p:cTn id="30" dur="2000"/>
                                        <p:tgtEl>
                                          <p:spTgt spid="77"/>
                                        </p:tgtEl>
                                      </p:cBhvr>
                                    </p:animEffect>
                                    <p:anim calcmode="lin" valueType="num">
                                      <p:cBhvr>
                                        <p:cTn id="31" dur="2000" fill="hold"/>
                                        <p:tgtEl>
                                          <p:spTgt spid="77"/>
                                        </p:tgtEl>
                                        <p:attrNameLst>
                                          <p:attrName>ppt_w</p:attrName>
                                        </p:attrNameLst>
                                      </p:cBhvr>
                                      <p:tavLst>
                                        <p:tav tm="0" fmla="#ppt_w*sin(2.5*pi*$)">
                                          <p:val>
                                            <p:fltVal val="0"/>
                                          </p:val>
                                        </p:tav>
                                        <p:tav tm="100000">
                                          <p:val>
                                            <p:fltVal val="1"/>
                                          </p:val>
                                        </p:tav>
                                      </p:tavLst>
                                    </p:anim>
                                    <p:anim calcmode="lin" valueType="num">
                                      <p:cBhvr>
                                        <p:cTn id="32" dur="2000" fill="hold"/>
                                        <p:tgtEl>
                                          <p:spTgt spid="77"/>
                                        </p:tgtEl>
                                        <p:attrNameLst>
                                          <p:attrName>ppt_h</p:attrName>
                                        </p:attrNameLst>
                                      </p:cBhvr>
                                      <p:tavLst>
                                        <p:tav tm="0">
                                          <p:val>
                                            <p:strVal val="#ppt_h"/>
                                          </p:val>
                                        </p:tav>
                                        <p:tav tm="100000">
                                          <p:val>
                                            <p:strVal val="#ppt_h"/>
                                          </p:val>
                                        </p:tav>
                                      </p:tavLst>
                                    </p:anim>
                                  </p:childTnLst>
                                  <p:subTnLst>
                                    <p:set>
                                      <p:cBhvr override="childStyle">
                                        <p:cTn dur="1" fill="hold" display="0" masterRel="nextClick" afterEffect="1"/>
                                        <p:tgtEl>
                                          <p:spTgt spid="77"/>
                                        </p:tgtEl>
                                        <p:attrNameLst>
                                          <p:attrName>style.visibility</p:attrName>
                                        </p:attrNameLst>
                                      </p:cBhvr>
                                      <p:to>
                                        <p:strVal val="hidden"/>
                                      </p:to>
                                    </p:set>
                                  </p:subTnLst>
                                </p:cTn>
                              </p:par>
                              <p:par>
                                <p:cTn id="33" presetID="45" presetClass="entr" presetSubtype="0" fill="hold" grpId="0" nodeType="withEffect">
                                  <p:stCondLst>
                                    <p:cond delay="0"/>
                                  </p:stCondLst>
                                  <p:childTnLst>
                                    <p:set>
                                      <p:cBhvr>
                                        <p:cTn id="34" dur="1" fill="hold">
                                          <p:stCondLst>
                                            <p:cond delay="0"/>
                                          </p:stCondLst>
                                        </p:cTn>
                                        <p:tgtEl>
                                          <p:spTgt spid="78"/>
                                        </p:tgtEl>
                                        <p:attrNameLst>
                                          <p:attrName>style.visibility</p:attrName>
                                        </p:attrNameLst>
                                      </p:cBhvr>
                                      <p:to>
                                        <p:strVal val="visible"/>
                                      </p:to>
                                    </p:set>
                                    <p:animEffect transition="in" filter="fade">
                                      <p:cBhvr>
                                        <p:cTn id="35" dur="2000"/>
                                        <p:tgtEl>
                                          <p:spTgt spid="78"/>
                                        </p:tgtEl>
                                      </p:cBhvr>
                                    </p:animEffect>
                                    <p:anim calcmode="lin" valueType="num">
                                      <p:cBhvr>
                                        <p:cTn id="36" dur="2000" fill="hold"/>
                                        <p:tgtEl>
                                          <p:spTgt spid="78"/>
                                        </p:tgtEl>
                                        <p:attrNameLst>
                                          <p:attrName>ppt_w</p:attrName>
                                        </p:attrNameLst>
                                      </p:cBhvr>
                                      <p:tavLst>
                                        <p:tav tm="0" fmla="#ppt_w*sin(2.5*pi*$)">
                                          <p:val>
                                            <p:fltVal val="0"/>
                                          </p:val>
                                        </p:tav>
                                        <p:tav tm="100000">
                                          <p:val>
                                            <p:fltVal val="1"/>
                                          </p:val>
                                        </p:tav>
                                      </p:tavLst>
                                    </p:anim>
                                    <p:anim calcmode="lin" valueType="num">
                                      <p:cBhvr>
                                        <p:cTn id="37" dur="2000" fill="hold"/>
                                        <p:tgtEl>
                                          <p:spTgt spid="78"/>
                                        </p:tgtEl>
                                        <p:attrNameLst>
                                          <p:attrName>ppt_h</p:attrName>
                                        </p:attrNameLst>
                                      </p:cBhvr>
                                      <p:tavLst>
                                        <p:tav tm="0">
                                          <p:val>
                                            <p:strVal val="#ppt_h"/>
                                          </p:val>
                                        </p:tav>
                                        <p:tav tm="100000">
                                          <p:val>
                                            <p:strVal val="#ppt_h"/>
                                          </p:val>
                                        </p:tav>
                                      </p:tavLst>
                                    </p:anim>
                                  </p:childTnLst>
                                  <p:subTnLst>
                                    <p:set>
                                      <p:cBhvr override="childStyle">
                                        <p:cTn dur="1" fill="hold" display="0" masterRel="nextClick" afterEffect="1"/>
                                        <p:tgtEl>
                                          <p:spTgt spid="78"/>
                                        </p:tgtEl>
                                        <p:attrNameLst>
                                          <p:attrName>style.visibility</p:attrName>
                                        </p:attrNameLst>
                                      </p:cBhvr>
                                      <p:to>
                                        <p:strVal val="hidden"/>
                                      </p:to>
                                    </p:set>
                                  </p:subTnLst>
                                </p:cTn>
                              </p:par>
                              <p:par>
                                <p:cTn id="38" presetID="45" presetClass="entr" presetSubtype="0" fill="hold" grpId="0" nodeType="withEffect">
                                  <p:stCondLst>
                                    <p:cond delay="0"/>
                                  </p:stCondLst>
                                  <p:childTnLst>
                                    <p:set>
                                      <p:cBhvr>
                                        <p:cTn id="39" dur="1" fill="hold">
                                          <p:stCondLst>
                                            <p:cond delay="0"/>
                                          </p:stCondLst>
                                        </p:cTn>
                                        <p:tgtEl>
                                          <p:spTgt spid="79"/>
                                        </p:tgtEl>
                                        <p:attrNameLst>
                                          <p:attrName>style.visibility</p:attrName>
                                        </p:attrNameLst>
                                      </p:cBhvr>
                                      <p:to>
                                        <p:strVal val="visible"/>
                                      </p:to>
                                    </p:set>
                                    <p:animEffect transition="in" filter="fade">
                                      <p:cBhvr>
                                        <p:cTn id="40" dur="2000"/>
                                        <p:tgtEl>
                                          <p:spTgt spid="79"/>
                                        </p:tgtEl>
                                      </p:cBhvr>
                                    </p:animEffect>
                                    <p:anim calcmode="lin" valueType="num">
                                      <p:cBhvr>
                                        <p:cTn id="41" dur="2000" fill="hold"/>
                                        <p:tgtEl>
                                          <p:spTgt spid="79"/>
                                        </p:tgtEl>
                                        <p:attrNameLst>
                                          <p:attrName>ppt_w</p:attrName>
                                        </p:attrNameLst>
                                      </p:cBhvr>
                                      <p:tavLst>
                                        <p:tav tm="0" fmla="#ppt_w*sin(2.5*pi*$)">
                                          <p:val>
                                            <p:fltVal val="0"/>
                                          </p:val>
                                        </p:tav>
                                        <p:tav tm="100000">
                                          <p:val>
                                            <p:fltVal val="1"/>
                                          </p:val>
                                        </p:tav>
                                      </p:tavLst>
                                    </p:anim>
                                    <p:anim calcmode="lin" valueType="num">
                                      <p:cBhvr>
                                        <p:cTn id="42" dur="2000" fill="hold"/>
                                        <p:tgtEl>
                                          <p:spTgt spid="79"/>
                                        </p:tgtEl>
                                        <p:attrNameLst>
                                          <p:attrName>ppt_h</p:attrName>
                                        </p:attrNameLst>
                                      </p:cBhvr>
                                      <p:tavLst>
                                        <p:tav tm="0">
                                          <p:val>
                                            <p:strVal val="#ppt_h"/>
                                          </p:val>
                                        </p:tav>
                                        <p:tav tm="100000">
                                          <p:val>
                                            <p:strVal val="#ppt_h"/>
                                          </p:val>
                                        </p:tav>
                                      </p:tavLst>
                                    </p:anim>
                                  </p:childTnLst>
                                  <p:subTnLst>
                                    <p:set>
                                      <p:cBhvr override="childStyle">
                                        <p:cTn dur="1" fill="hold" display="0" masterRel="nextClick" afterEffect="1"/>
                                        <p:tgtEl>
                                          <p:spTgt spid="79"/>
                                        </p:tgtEl>
                                        <p:attrNameLst>
                                          <p:attrName>style.visibility</p:attrName>
                                        </p:attrNameLst>
                                      </p:cBhvr>
                                      <p:to>
                                        <p:strVal val="hidden"/>
                                      </p:to>
                                    </p:set>
                                  </p:sub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80"/>
                                        </p:tgtEl>
                                        <p:attrNameLst>
                                          <p:attrName>style.visibility</p:attrName>
                                        </p:attrNameLst>
                                      </p:cBhvr>
                                      <p:to>
                                        <p:strVal val="visible"/>
                                      </p:to>
                                    </p:set>
                                    <p:animEffect transition="in" filter="fade">
                                      <p:cBhvr>
                                        <p:cTn id="47" dur="500"/>
                                        <p:tgtEl>
                                          <p:spTgt spid="80"/>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72"/>
                                        </p:tgtEl>
                                        <p:attrNameLst>
                                          <p:attrName>style.visibility</p:attrName>
                                        </p:attrNameLst>
                                      </p:cBhvr>
                                      <p:to>
                                        <p:strVal val="visible"/>
                                      </p:to>
                                    </p:set>
                                    <p:animEffect transition="in" filter="fade">
                                      <p:cBhvr>
                                        <p:cTn id="50" dur="500"/>
                                        <p:tgtEl>
                                          <p:spTgt spid="72"/>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81"/>
                                        </p:tgtEl>
                                        <p:attrNameLst>
                                          <p:attrName>style.visibility</p:attrName>
                                        </p:attrNameLst>
                                      </p:cBhvr>
                                      <p:to>
                                        <p:strVal val="visible"/>
                                      </p:to>
                                    </p:set>
                                    <p:animEffect transition="in" filter="fade">
                                      <p:cBhvr>
                                        <p:cTn id="53" dur="500"/>
                                        <p:tgtEl>
                                          <p:spTgt spid="81"/>
                                        </p:tgtEl>
                                      </p:cBhvr>
                                    </p:animEffect>
                                  </p:childTnLst>
                                </p:cTn>
                              </p:par>
                              <p:par>
                                <p:cTn id="54" presetID="2" presetClass="entr" presetSubtype="4" fill="hold" grpId="0" nodeType="withEffect">
                                  <p:stCondLst>
                                    <p:cond delay="0"/>
                                  </p:stCondLst>
                                  <p:childTnLst>
                                    <p:set>
                                      <p:cBhvr>
                                        <p:cTn id="55" dur="1" fill="hold">
                                          <p:stCondLst>
                                            <p:cond delay="0"/>
                                          </p:stCondLst>
                                        </p:cTn>
                                        <p:tgtEl>
                                          <p:spTgt spid="82"/>
                                        </p:tgtEl>
                                        <p:attrNameLst>
                                          <p:attrName>style.visibility</p:attrName>
                                        </p:attrNameLst>
                                      </p:cBhvr>
                                      <p:to>
                                        <p:strVal val="visible"/>
                                      </p:to>
                                    </p:set>
                                    <p:anim calcmode="lin" valueType="num">
                                      <p:cBhvr additive="base">
                                        <p:cTn id="56" dur="500" fill="hold"/>
                                        <p:tgtEl>
                                          <p:spTgt spid="82"/>
                                        </p:tgtEl>
                                        <p:attrNameLst>
                                          <p:attrName>ppt_x</p:attrName>
                                        </p:attrNameLst>
                                      </p:cBhvr>
                                      <p:tavLst>
                                        <p:tav tm="0">
                                          <p:val>
                                            <p:strVal val="#ppt_x"/>
                                          </p:val>
                                        </p:tav>
                                        <p:tav tm="100000">
                                          <p:val>
                                            <p:strVal val="#ppt_x"/>
                                          </p:val>
                                        </p:tav>
                                      </p:tavLst>
                                    </p:anim>
                                    <p:anim calcmode="lin" valueType="num">
                                      <p:cBhvr additive="base">
                                        <p:cTn id="57" dur="500" fill="hold"/>
                                        <p:tgtEl>
                                          <p:spTgt spid="82"/>
                                        </p:tgtEl>
                                        <p:attrNameLst>
                                          <p:attrName>ppt_y</p:attrName>
                                        </p:attrNameLst>
                                      </p:cBhvr>
                                      <p:tavLst>
                                        <p:tav tm="0">
                                          <p:val>
                                            <p:strVal val="1+#ppt_h/2"/>
                                          </p:val>
                                        </p:tav>
                                        <p:tav tm="100000">
                                          <p:val>
                                            <p:strVal val="#ppt_y"/>
                                          </p:val>
                                        </p:tav>
                                      </p:tavLst>
                                    </p:anim>
                                  </p:childTnLst>
                                  <p:subTnLst>
                                    <p:set>
                                      <p:cBhvr override="childStyle">
                                        <p:cTn dur="1" fill="hold" display="0" masterRel="nextClick" afterEffect="1"/>
                                        <p:tgtEl>
                                          <p:spTgt spid="82"/>
                                        </p:tgtEl>
                                        <p:attrNameLst>
                                          <p:attrName>style.visibility</p:attrName>
                                        </p:attrNameLst>
                                      </p:cBhvr>
                                      <p:to>
                                        <p:strVal val="hidden"/>
                                      </p:to>
                                    </p:set>
                                  </p:subTnLst>
                                </p:cTn>
                              </p:par>
                              <p:par>
                                <p:cTn id="58" presetID="2" presetClass="entr" presetSubtype="4" fill="hold" grpId="0" nodeType="withEffect">
                                  <p:stCondLst>
                                    <p:cond delay="0"/>
                                  </p:stCondLst>
                                  <p:childTnLst>
                                    <p:set>
                                      <p:cBhvr>
                                        <p:cTn id="59" dur="1" fill="hold">
                                          <p:stCondLst>
                                            <p:cond delay="0"/>
                                          </p:stCondLst>
                                        </p:cTn>
                                        <p:tgtEl>
                                          <p:spTgt spid="83"/>
                                        </p:tgtEl>
                                        <p:attrNameLst>
                                          <p:attrName>style.visibility</p:attrName>
                                        </p:attrNameLst>
                                      </p:cBhvr>
                                      <p:to>
                                        <p:strVal val="visible"/>
                                      </p:to>
                                    </p:set>
                                    <p:anim calcmode="lin" valueType="num">
                                      <p:cBhvr additive="base">
                                        <p:cTn id="60" dur="500" fill="hold"/>
                                        <p:tgtEl>
                                          <p:spTgt spid="83"/>
                                        </p:tgtEl>
                                        <p:attrNameLst>
                                          <p:attrName>ppt_x</p:attrName>
                                        </p:attrNameLst>
                                      </p:cBhvr>
                                      <p:tavLst>
                                        <p:tav tm="0">
                                          <p:val>
                                            <p:strVal val="#ppt_x"/>
                                          </p:val>
                                        </p:tav>
                                        <p:tav tm="100000">
                                          <p:val>
                                            <p:strVal val="#ppt_x"/>
                                          </p:val>
                                        </p:tav>
                                      </p:tavLst>
                                    </p:anim>
                                    <p:anim calcmode="lin" valueType="num">
                                      <p:cBhvr additive="base">
                                        <p:cTn id="61" dur="500" fill="hold"/>
                                        <p:tgtEl>
                                          <p:spTgt spid="83"/>
                                        </p:tgtEl>
                                        <p:attrNameLst>
                                          <p:attrName>ppt_y</p:attrName>
                                        </p:attrNameLst>
                                      </p:cBhvr>
                                      <p:tavLst>
                                        <p:tav tm="0">
                                          <p:val>
                                            <p:strVal val="1+#ppt_h/2"/>
                                          </p:val>
                                        </p:tav>
                                        <p:tav tm="100000">
                                          <p:val>
                                            <p:strVal val="#ppt_y"/>
                                          </p:val>
                                        </p:tav>
                                      </p:tavLst>
                                    </p:anim>
                                  </p:childTnLst>
                                  <p:subTnLst>
                                    <p:set>
                                      <p:cBhvr override="childStyle">
                                        <p:cTn dur="1" fill="hold" display="0" masterRel="nextClick" afterEffect="1"/>
                                        <p:tgtEl>
                                          <p:spTgt spid="83"/>
                                        </p:tgtEl>
                                        <p:attrNameLst>
                                          <p:attrName>style.visibility</p:attrName>
                                        </p:attrNameLst>
                                      </p:cBhvr>
                                      <p:to>
                                        <p:strVal val="hidden"/>
                                      </p:to>
                                    </p:set>
                                  </p:subTnLst>
                                </p:cTn>
                              </p:par>
                              <p:par>
                                <p:cTn id="62" presetID="2" presetClass="entr" presetSubtype="4" fill="hold" grpId="0" nodeType="withEffect">
                                  <p:stCondLst>
                                    <p:cond delay="0"/>
                                  </p:stCondLst>
                                  <p:childTnLst>
                                    <p:set>
                                      <p:cBhvr>
                                        <p:cTn id="63" dur="1" fill="hold">
                                          <p:stCondLst>
                                            <p:cond delay="0"/>
                                          </p:stCondLst>
                                        </p:cTn>
                                        <p:tgtEl>
                                          <p:spTgt spid="84"/>
                                        </p:tgtEl>
                                        <p:attrNameLst>
                                          <p:attrName>style.visibility</p:attrName>
                                        </p:attrNameLst>
                                      </p:cBhvr>
                                      <p:to>
                                        <p:strVal val="visible"/>
                                      </p:to>
                                    </p:set>
                                    <p:anim calcmode="lin" valueType="num">
                                      <p:cBhvr additive="base">
                                        <p:cTn id="64" dur="500" fill="hold"/>
                                        <p:tgtEl>
                                          <p:spTgt spid="84"/>
                                        </p:tgtEl>
                                        <p:attrNameLst>
                                          <p:attrName>ppt_x</p:attrName>
                                        </p:attrNameLst>
                                      </p:cBhvr>
                                      <p:tavLst>
                                        <p:tav tm="0">
                                          <p:val>
                                            <p:strVal val="#ppt_x"/>
                                          </p:val>
                                        </p:tav>
                                        <p:tav tm="100000">
                                          <p:val>
                                            <p:strVal val="#ppt_x"/>
                                          </p:val>
                                        </p:tav>
                                      </p:tavLst>
                                    </p:anim>
                                    <p:anim calcmode="lin" valueType="num">
                                      <p:cBhvr additive="base">
                                        <p:cTn id="65" dur="500" fill="hold"/>
                                        <p:tgtEl>
                                          <p:spTgt spid="84"/>
                                        </p:tgtEl>
                                        <p:attrNameLst>
                                          <p:attrName>ppt_y</p:attrName>
                                        </p:attrNameLst>
                                      </p:cBhvr>
                                      <p:tavLst>
                                        <p:tav tm="0">
                                          <p:val>
                                            <p:strVal val="1+#ppt_h/2"/>
                                          </p:val>
                                        </p:tav>
                                        <p:tav tm="100000">
                                          <p:val>
                                            <p:strVal val="#ppt_y"/>
                                          </p:val>
                                        </p:tav>
                                      </p:tavLst>
                                    </p:anim>
                                  </p:childTnLst>
                                  <p:subTnLst>
                                    <p:set>
                                      <p:cBhvr override="childStyle">
                                        <p:cTn dur="1" fill="hold" display="0" masterRel="nextClick" afterEffect="1"/>
                                        <p:tgtEl>
                                          <p:spTgt spid="84"/>
                                        </p:tgtEl>
                                        <p:attrNameLst>
                                          <p:attrName>style.visibility</p:attrName>
                                        </p:attrNameLst>
                                      </p:cBhvr>
                                      <p:to>
                                        <p:strVal val="hidden"/>
                                      </p:to>
                                    </p:set>
                                  </p:subTnLst>
                                </p:cTn>
                              </p:par>
                              <p:par>
                                <p:cTn id="66" presetID="2" presetClass="entr" presetSubtype="4" fill="hold" grpId="0" nodeType="withEffect">
                                  <p:stCondLst>
                                    <p:cond delay="0"/>
                                  </p:stCondLst>
                                  <p:childTnLst>
                                    <p:set>
                                      <p:cBhvr>
                                        <p:cTn id="67" dur="1" fill="hold">
                                          <p:stCondLst>
                                            <p:cond delay="0"/>
                                          </p:stCondLst>
                                        </p:cTn>
                                        <p:tgtEl>
                                          <p:spTgt spid="85"/>
                                        </p:tgtEl>
                                        <p:attrNameLst>
                                          <p:attrName>style.visibility</p:attrName>
                                        </p:attrNameLst>
                                      </p:cBhvr>
                                      <p:to>
                                        <p:strVal val="visible"/>
                                      </p:to>
                                    </p:set>
                                    <p:anim calcmode="lin" valueType="num">
                                      <p:cBhvr additive="base">
                                        <p:cTn id="68" dur="500" fill="hold"/>
                                        <p:tgtEl>
                                          <p:spTgt spid="85"/>
                                        </p:tgtEl>
                                        <p:attrNameLst>
                                          <p:attrName>ppt_x</p:attrName>
                                        </p:attrNameLst>
                                      </p:cBhvr>
                                      <p:tavLst>
                                        <p:tav tm="0">
                                          <p:val>
                                            <p:strVal val="#ppt_x"/>
                                          </p:val>
                                        </p:tav>
                                        <p:tav tm="100000">
                                          <p:val>
                                            <p:strVal val="#ppt_x"/>
                                          </p:val>
                                        </p:tav>
                                      </p:tavLst>
                                    </p:anim>
                                    <p:anim calcmode="lin" valueType="num">
                                      <p:cBhvr additive="base">
                                        <p:cTn id="69" dur="500" fill="hold"/>
                                        <p:tgtEl>
                                          <p:spTgt spid="85"/>
                                        </p:tgtEl>
                                        <p:attrNameLst>
                                          <p:attrName>ppt_y</p:attrName>
                                        </p:attrNameLst>
                                      </p:cBhvr>
                                      <p:tavLst>
                                        <p:tav tm="0">
                                          <p:val>
                                            <p:strVal val="1+#ppt_h/2"/>
                                          </p:val>
                                        </p:tav>
                                        <p:tav tm="100000">
                                          <p:val>
                                            <p:strVal val="#ppt_y"/>
                                          </p:val>
                                        </p:tav>
                                      </p:tavLst>
                                    </p:anim>
                                  </p:childTnLst>
                                  <p:subTnLst>
                                    <p:set>
                                      <p:cBhvr override="childStyle">
                                        <p:cTn dur="1" fill="hold" display="0" masterRel="nextClick" afterEffect="1"/>
                                        <p:tgtEl>
                                          <p:spTgt spid="85"/>
                                        </p:tgtEl>
                                        <p:attrNameLst>
                                          <p:attrName>style.visibility</p:attrName>
                                        </p:attrNameLst>
                                      </p:cBhvr>
                                      <p:to>
                                        <p:strVal val="hidden"/>
                                      </p:to>
                                    </p:set>
                                  </p:subTnLst>
                                </p:cTn>
                              </p:par>
                              <p:par>
                                <p:cTn id="70" presetID="2" presetClass="entr" presetSubtype="4" fill="hold" grpId="0" nodeType="withEffect">
                                  <p:stCondLst>
                                    <p:cond delay="0"/>
                                  </p:stCondLst>
                                  <p:childTnLst>
                                    <p:set>
                                      <p:cBhvr>
                                        <p:cTn id="71" dur="1" fill="hold">
                                          <p:stCondLst>
                                            <p:cond delay="0"/>
                                          </p:stCondLst>
                                        </p:cTn>
                                        <p:tgtEl>
                                          <p:spTgt spid="86"/>
                                        </p:tgtEl>
                                        <p:attrNameLst>
                                          <p:attrName>style.visibility</p:attrName>
                                        </p:attrNameLst>
                                      </p:cBhvr>
                                      <p:to>
                                        <p:strVal val="visible"/>
                                      </p:to>
                                    </p:set>
                                    <p:anim calcmode="lin" valueType="num">
                                      <p:cBhvr additive="base">
                                        <p:cTn id="72" dur="500" fill="hold"/>
                                        <p:tgtEl>
                                          <p:spTgt spid="86"/>
                                        </p:tgtEl>
                                        <p:attrNameLst>
                                          <p:attrName>ppt_x</p:attrName>
                                        </p:attrNameLst>
                                      </p:cBhvr>
                                      <p:tavLst>
                                        <p:tav tm="0">
                                          <p:val>
                                            <p:strVal val="#ppt_x"/>
                                          </p:val>
                                        </p:tav>
                                        <p:tav tm="100000">
                                          <p:val>
                                            <p:strVal val="#ppt_x"/>
                                          </p:val>
                                        </p:tav>
                                      </p:tavLst>
                                    </p:anim>
                                    <p:anim calcmode="lin" valueType="num">
                                      <p:cBhvr additive="base">
                                        <p:cTn id="73" dur="500" fill="hold"/>
                                        <p:tgtEl>
                                          <p:spTgt spid="86"/>
                                        </p:tgtEl>
                                        <p:attrNameLst>
                                          <p:attrName>ppt_y</p:attrName>
                                        </p:attrNameLst>
                                      </p:cBhvr>
                                      <p:tavLst>
                                        <p:tav tm="0">
                                          <p:val>
                                            <p:strVal val="1+#ppt_h/2"/>
                                          </p:val>
                                        </p:tav>
                                        <p:tav tm="100000">
                                          <p:val>
                                            <p:strVal val="#ppt_y"/>
                                          </p:val>
                                        </p:tav>
                                      </p:tavLst>
                                    </p:anim>
                                  </p:childTnLst>
                                  <p:subTnLst>
                                    <p:set>
                                      <p:cBhvr override="childStyle">
                                        <p:cTn dur="1" fill="hold" display="0" masterRel="nextClick" afterEffect="1"/>
                                        <p:tgtEl>
                                          <p:spTgt spid="86"/>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animBg="1"/>
      <p:bldP spid="36" grpId="0"/>
      <p:bldP spid="72" grpId="0" animBg="1"/>
      <p:bldP spid="74" grpId="0" animBg="1"/>
      <p:bldP spid="75" grpId="0" animBg="1"/>
      <p:bldP spid="76" grpId="0" animBg="1"/>
      <p:bldP spid="77" grpId="0" animBg="1"/>
      <p:bldP spid="78" grpId="0" animBg="1"/>
      <p:bldP spid="79" grpId="0" animBg="1"/>
      <p:bldP spid="81" grpId="0"/>
      <p:bldP spid="82" grpId="0" animBg="1"/>
      <p:bldP spid="83" grpId="0" animBg="1"/>
      <p:bldP spid="84" grpId="0" animBg="1"/>
      <p:bldP spid="85" grpId="0" animBg="1"/>
      <p:bldP spid="8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794601" y="258921"/>
            <a:ext cx="5166519" cy="591026"/>
          </a:xfrm>
          <a:prstGeom prst="rect">
            <a:avLst/>
          </a:prstGeom>
          <a:noFill/>
        </p:spPr>
        <p:txBody>
          <a:bodyPr wrap="square" lIns="97630" tIns="48815" rIns="97630" bIns="48815" rtlCol="0">
            <a:spAutoFit/>
          </a:bodyPr>
          <a:lstStyle/>
          <a:p>
            <a:pPr algn="r"/>
            <a:r>
              <a:rPr lang="en-US" sz="3200" dirty="0" smtClean="0"/>
              <a:t>Glucose in balance</a:t>
            </a:r>
            <a:endParaRPr lang="en-US" sz="3200" dirty="0"/>
          </a:p>
        </p:txBody>
      </p:sp>
      <p:cxnSp>
        <p:nvCxnSpPr>
          <p:cNvPr id="10" name="Straight Connector 9"/>
          <p:cNvCxnSpPr/>
          <p:nvPr/>
        </p:nvCxnSpPr>
        <p:spPr>
          <a:xfrm>
            <a:off x="3581241" y="125258"/>
            <a:ext cx="0" cy="881772"/>
          </a:xfrm>
          <a:prstGeom prst="line">
            <a:avLst/>
          </a:prstGeom>
          <a:ln w="28575">
            <a:solidFill>
              <a:srgbClr val="2B656C"/>
            </a:solidFill>
          </a:ln>
        </p:spPr>
        <p:style>
          <a:lnRef idx="1">
            <a:schemeClr val="accent2"/>
          </a:lnRef>
          <a:fillRef idx="0">
            <a:schemeClr val="accent2"/>
          </a:fillRef>
          <a:effectRef idx="0">
            <a:schemeClr val="accent2"/>
          </a:effectRef>
          <a:fontRef idx="minor">
            <a:schemeClr val="tx1"/>
          </a:fontRef>
        </p:style>
      </p:cxnSp>
      <p:sp>
        <p:nvSpPr>
          <p:cNvPr id="21" name="TextBox 20"/>
          <p:cNvSpPr txBox="1"/>
          <p:nvPr/>
        </p:nvSpPr>
        <p:spPr>
          <a:xfrm>
            <a:off x="868600" y="5025240"/>
            <a:ext cx="7448225" cy="969496"/>
          </a:xfrm>
          <a:prstGeom prst="rect">
            <a:avLst/>
          </a:prstGeom>
          <a:noFill/>
        </p:spPr>
        <p:txBody>
          <a:bodyPr wrap="square" rtlCol="0">
            <a:spAutoFit/>
          </a:bodyPr>
          <a:lstStyle/>
          <a:p>
            <a:r>
              <a:rPr lang="en-US" dirty="0" smtClean="0"/>
              <a:t>This balancing act happens many times a day—every time you have a meal or consume a drink with sugar. The ability of the body to maintain balance and regulate internal conditions is called </a:t>
            </a:r>
            <a:r>
              <a:rPr lang="en-US" b="1" i="1" dirty="0" smtClean="0"/>
              <a:t>homeostasis</a:t>
            </a:r>
            <a:r>
              <a:rPr lang="en-US" dirty="0" smtClean="0"/>
              <a:t>.</a:t>
            </a:r>
            <a:endParaRPr lang="en-US" dirty="0"/>
          </a:p>
        </p:txBody>
      </p:sp>
      <p:grpSp>
        <p:nvGrpSpPr>
          <p:cNvPr id="7" name="Group 6"/>
          <p:cNvGrpSpPr/>
          <p:nvPr/>
        </p:nvGrpSpPr>
        <p:grpSpPr>
          <a:xfrm>
            <a:off x="1142824" y="2410572"/>
            <a:ext cx="7129053" cy="2457585"/>
            <a:chOff x="1251284" y="2367078"/>
            <a:chExt cx="7129053" cy="2457585"/>
          </a:xfrm>
        </p:grpSpPr>
        <p:grpSp>
          <p:nvGrpSpPr>
            <p:cNvPr id="12" name="Group 11"/>
            <p:cNvGrpSpPr/>
            <p:nvPr/>
          </p:nvGrpSpPr>
          <p:grpSpPr>
            <a:xfrm>
              <a:off x="1251284" y="3561347"/>
              <a:ext cx="6472989" cy="1263316"/>
              <a:chOff x="1275347" y="3056021"/>
              <a:chExt cx="6472989" cy="1263316"/>
            </a:xfrm>
          </p:grpSpPr>
          <p:sp>
            <p:nvSpPr>
              <p:cNvPr id="13" name="Rectangle 12"/>
              <p:cNvSpPr/>
              <p:nvPr/>
            </p:nvSpPr>
            <p:spPr>
              <a:xfrm>
                <a:off x="1275347" y="3056021"/>
                <a:ext cx="6472989" cy="397042"/>
              </a:xfrm>
              <a:prstGeom prst="rect">
                <a:avLst/>
              </a:prstGeom>
              <a:solidFill>
                <a:srgbClr val="2B65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p:cNvSpPr/>
              <p:nvPr/>
            </p:nvSpPr>
            <p:spPr>
              <a:xfrm>
                <a:off x="3958388" y="3453063"/>
                <a:ext cx="1106906" cy="866274"/>
              </a:xfrm>
              <a:prstGeom prst="triangle">
                <a:avLst/>
              </a:prstGeom>
              <a:solidFill>
                <a:srgbClr val="2B65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Pentagon 4"/>
            <p:cNvSpPr/>
            <p:nvPr/>
          </p:nvSpPr>
          <p:spPr>
            <a:xfrm>
              <a:off x="6376742" y="2367078"/>
              <a:ext cx="2003595" cy="1186824"/>
            </a:xfrm>
            <a:prstGeom prst="homePlate">
              <a:avLst>
                <a:gd name="adj" fmla="val 65879"/>
              </a:avLst>
            </a:prstGeom>
            <a:solidFill>
              <a:schemeClr val="bg2">
                <a:lumMod val="5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Balanced Blood Glucose</a:t>
              </a:r>
              <a:endParaRPr lang="en-US" dirty="0"/>
            </a:p>
          </p:txBody>
        </p:sp>
      </p:grpSp>
      <p:pic>
        <p:nvPicPr>
          <p:cNvPr id="15" name="Picture 2" descr="C:\Users\jcgriz\AppData\Local\Microsoft\Windows\Temporary Internet Files\Content.Outlook\ND2AF8RG\GSEO 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3204" y="216717"/>
            <a:ext cx="2911798" cy="703622"/>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835" y="6629400"/>
            <a:ext cx="10082172" cy="159336"/>
          </a:xfrm>
          <a:prstGeom prst="rect">
            <a:avLst/>
          </a:prstGeom>
        </p:spPr>
      </p:pic>
      <p:cxnSp>
        <p:nvCxnSpPr>
          <p:cNvPr id="31" name="Straight Connector 30"/>
          <p:cNvCxnSpPr/>
          <p:nvPr/>
        </p:nvCxnSpPr>
        <p:spPr>
          <a:xfrm rot="21288229" flipH="1">
            <a:off x="1168221" y="3099237"/>
            <a:ext cx="546344" cy="327269"/>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32" name="Straight Connector 31"/>
          <p:cNvCxnSpPr>
            <a:stCxn id="34" idx="0"/>
            <a:endCxn id="34" idx="4"/>
          </p:cNvCxnSpPr>
          <p:nvPr/>
        </p:nvCxnSpPr>
        <p:spPr>
          <a:xfrm rot="21288229">
            <a:off x="1441393" y="2942832"/>
            <a:ext cx="0" cy="640082"/>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33" name="Straight Connector 32"/>
          <p:cNvCxnSpPr/>
          <p:nvPr/>
        </p:nvCxnSpPr>
        <p:spPr>
          <a:xfrm rot="21288229">
            <a:off x="1168221" y="3099237"/>
            <a:ext cx="546343" cy="327269"/>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34" name="Oval 33"/>
          <p:cNvSpPr/>
          <p:nvPr/>
        </p:nvSpPr>
        <p:spPr>
          <a:xfrm rot="21288229">
            <a:off x="1121352" y="2942832"/>
            <a:ext cx="640081" cy="640082"/>
          </a:xfrm>
          <a:prstGeom prst="ellipse">
            <a:avLst/>
          </a:prstGeom>
          <a:noFill/>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35" name="Oval 34"/>
          <p:cNvSpPr/>
          <p:nvPr/>
        </p:nvSpPr>
        <p:spPr>
          <a:xfrm rot="21288229">
            <a:off x="1367420" y="3198232"/>
            <a:ext cx="145473" cy="145473"/>
          </a:xfrm>
          <a:prstGeom prst="ellipse">
            <a:avLst/>
          </a:prstGeom>
          <a:solidFill>
            <a:schemeClr val="bg1"/>
          </a:solidFill>
          <a:ln w="5715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cxnSp>
        <p:nvCxnSpPr>
          <p:cNvPr id="36" name="Straight Connector 35"/>
          <p:cNvCxnSpPr/>
          <p:nvPr/>
        </p:nvCxnSpPr>
        <p:spPr>
          <a:xfrm rot="21288229" flipH="1">
            <a:off x="1813303" y="3076562"/>
            <a:ext cx="546344" cy="327269"/>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37" name="Straight Connector 36"/>
          <p:cNvCxnSpPr>
            <a:stCxn id="39" idx="0"/>
            <a:endCxn id="39" idx="4"/>
          </p:cNvCxnSpPr>
          <p:nvPr/>
        </p:nvCxnSpPr>
        <p:spPr>
          <a:xfrm rot="21288229">
            <a:off x="2086475" y="2920157"/>
            <a:ext cx="0" cy="640082"/>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38" name="Straight Connector 37"/>
          <p:cNvCxnSpPr/>
          <p:nvPr/>
        </p:nvCxnSpPr>
        <p:spPr>
          <a:xfrm rot="21288229">
            <a:off x="1813303" y="3076562"/>
            <a:ext cx="546343" cy="327269"/>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39" name="Oval 38"/>
          <p:cNvSpPr/>
          <p:nvPr/>
        </p:nvSpPr>
        <p:spPr>
          <a:xfrm rot="21288229">
            <a:off x="1766434" y="2920157"/>
            <a:ext cx="640081" cy="640082"/>
          </a:xfrm>
          <a:prstGeom prst="ellipse">
            <a:avLst/>
          </a:prstGeom>
          <a:noFill/>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40" name="Oval 39"/>
          <p:cNvSpPr/>
          <p:nvPr/>
        </p:nvSpPr>
        <p:spPr>
          <a:xfrm rot="21288229">
            <a:off x="2012502" y="3175557"/>
            <a:ext cx="145473" cy="145473"/>
          </a:xfrm>
          <a:prstGeom prst="ellipse">
            <a:avLst/>
          </a:prstGeom>
          <a:solidFill>
            <a:schemeClr val="bg1"/>
          </a:solidFill>
          <a:ln w="5715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cxnSp>
        <p:nvCxnSpPr>
          <p:cNvPr id="41" name="Straight Connector 40"/>
          <p:cNvCxnSpPr/>
          <p:nvPr/>
        </p:nvCxnSpPr>
        <p:spPr>
          <a:xfrm rot="21288229" flipH="1">
            <a:off x="1468423" y="2502089"/>
            <a:ext cx="546344" cy="327269"/>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42" name="Straight Connector 41"/>
          <p:cNvCxnSpPr>
            <a:stCxn id="44" idx="0"/>
            <a:endCxn id="44" idx="4"/>
          </p:cNvCxnSpPr>
          <p:nvPr/>
        </p:nvCxnSpPr>
        <p:spPr>
          <a:xfrm rot="21288229">
            <a:off x="1741595" y="2345684"/>
            <a:ext cx="0" cy="640082"/>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43" name="Straight Connector 42"/>
          <p:cNvCxnSpPr/>
          <p:nvPr/>
        </p:nvCxnSpPr>
        <p:spPr>
          <a:xfrm rot="21288229">
            <a:off x="1468423" y="2502089"/>
            <a:ext cx="546343" cy="327269"/>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44" name="Oval 43"/>
          <p:cNvSpPr/>
          <p:nvPr/>
        </p:nvSpPr>
        <p:spPr>
          <a:xfrm rot="21288229">
            <a:off x="1421554" y="2345684"/>
            <a:ext cx="640081" cy="640082"/>
          </a:xfrm>
          <a:prstGeom prst="ellipse">
            <a:avLst/>
          </a:prstGeom>
          <a:noFill/>
          <a:ln w="762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ln w="76200">
                <a:solidFill>
                  <a:schemeClr val="tx1"/>
                </a:solidFill>
              </a:ln>
            </a:endParaRPr>
          </a:p>
        </p:txBody>
      </p:sp>
      <p:sp>
        <p:nvSpPr>
          <p:cNvPr id="45" name="Oval 44"/>
          <p:cNvSpPr/>
          <p:nvPr/>
        </p:nvSpPr>
        <p:spPr>
          <a:xfrm rot="21288229">
            <a:off x="1667622" y="2601084"/>
            <a:ext cx="145473" cy="145473"/>
          </a:xfrm>
          <a:prstGeom prst="ellipse">
            <a:avLst/>
          </a:prstGeom>
          <a:solidFill>
            <a:schemeClr val="bg1"/>
          </a:solidFill>
          <a:ln w="5715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0826064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NCCDPHP_PPT_light([1]">
  <a:themeElements>
    <a:clrScheme name="NCCDPHP Light PPT Colors">
      <a:dk1>
        <a:srgbClr val="0039A6"/>
      </a:dk1>
      <a:lt1>
        <a:srgbClr val="FFFFFF"/>
      </a:lt1>
      <a:dk2>
        <a:srgbClr val="3077FF"/>
      </a:dk2>
      <a:lt2>
        <a:srgbClr val="4B4B4B"/>
      </a:lt2>
      <a:accent1>
        <a:srgbClr val="878800"/>
      </a:accent1>
      <a:accent2>
        <a:srgbClr val="DF7A00"/>
      </a:accent2>
      <a:accent3>
        <a:srgbClr val="6E273D"/>
      </a:accent3>
      <a:accent4>
        <a:srgbClr val="64A0C8"/>
      </a:accent4>
      <a:accent5>
        <a:srgbClr val="69923A"/>
      </a:accent5>
      <a:accent6>
        <a:srgbClr val="7F7F7F"/>
      </a:accent6>
      <a:hlink>
        <a:srgbClr val="002060"/>
      </a:hlink>
      <a:folHlink>
        <a:srgbClr val="0053F2"/>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7823</TotalTime>
  <Words>2272</Words>
  <Application>Microsoft Office PowerPoint</Application>
  <PresentationFormat>On-screen Show (4:3)</PresentationFormat>
  <Paragraphs>271</Paragraphs>
  <Slides>22</Slides>
  <Notes>10</Notes>
  <HiddenSlides>0</HiddenSlides>
  <MMClips>0</MMClips>
  <ScaleCrop>false</ScaleCrop>
  <HeadingPairs>
    <vt:vector size="4" baseType="variant">
      <vt:variant>
        <vt:lpstr>Theme</vt:lpstr>
      </vt:variant>
      <vt:variant>
        <vt:i4>2</vt:i4>
      </vt:variant>
      <vt:variant>
        <vt:lpstr>Slide Titles</vt:lpstr>
      </vt:variant>
      <vt:variant>
        <vt:i4>22</vt:i4>
      </vt:variant>
    </vt:vector>
  </HeadingPairs>
  <TitlesOfParts>
    <vt:vector size="24" baseType="lpstr">
      <vt:lpstr>Office Theme</vt:lpstr>
      <vt:lpstr>NCCDPHP_PPT_light([1]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Joan Griswold</dc:creator>
  <cp:lastModifiedBy>JOAN GRISWOLD</cp:lastModifiedBy>
  <cp:revision>192</cp:revision>
  <dcterms:created xsi:type="dcterms:W3CDTF">2013-09-04T17:53:53Z</dcterms:created>
  <dcterms:modified xsi:type="dcterms:W3CDTF">2014-04-23T23:04:10Z</dcterms:modified>
</cp:coreProperties>
</file>