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705" r:id="rId3"/>
  </p:sldMasterIdLst>
  <p:notesMasterIdLst>
    <p:notesMasterId r:id="rId14"/>
  </p:notesMasterIdLst>
  <p:sldIdLst>
    <p:sldId id="345" r:id="rId4"/>
    <p:sldId id="312" r:id="rId5"/>
    <p:sldId id="331" r:id="rId6"/>
    <p:sldId id="334" r:id="rId7"/>
    <p:sldId id="335" r:id="rId8"/>
    <p:sldId id="339" r:id="rId9"/>
    <p:sldId id="336" r:id="rId10"/>
    <p:sldId id="338" r:id="rId11"/>
    <p:sldId id="337" r:id="rId12"/>
    <p:sldId id="340" r:id="rId13"/>
  </p:sldIdLst>
  <p:sldSz cx="9144000" cy="6858000" type="screen4x3"/>
  <p:notesSz cx="6858000" cy="9144000"/>
  <p:defaultTextStyle>
    <a:defPPr>
      <a:defRPr lang="en-US"/>
    </a:defPPr>
    <a:lvl1pPr marL="0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8152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6305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4457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2610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40762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8915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7067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5220" algn="l" defTabSz="97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BC5"/>
    <a:srgbClr val="00E3DE"/>
    <a:srgbClr val="B7DEE3"/>
    <a:srgbClr val="93FFFF"/>
    <a:srgbClr val="00FFFF"/>
    <a:srgbClr val="49AAB7"/>
    <a:srgbClr val="0771A1"/>
    <a:srgbClr val="2B656C"/>
    <a:srgbClr val="FF6600"/>
    <a:srgbClr val="F69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3221" autoAdjust="0"/>
  </p:normalViewPr>
  <p:slideViewPr>
    <p:cSldViewPr snapToGrid="0">
      <p:cViewPr varScale="1">
        <p:scale>
          <a:sx n="77" d="100"/>
          <a:sy n="77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2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B122B-7308-49D9-BD65-1D94F0AF9506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DEA77-4E3E-41D0-8C1E-1006A5423A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8152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6305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4457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2610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40762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8915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7067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5220" algn="l" defTabSz="9763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1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Scientists are studying the gene alleles that increase the likelihood that a person will develop type 2 diabetes (risk alleles). The alleles at the location in question come in three combinations:</a:t>
            </a:r>
            <a:r>
              <a:rPr lang="en-US" sz="13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CC, CT, and TT.</a:t>
            </a:r>
            <a:endParaRPr lang="en-US" sz="13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3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People all have the same genes, but the genes of any two people are slightly different. This is why no two people are exactly the same. The different forms of a gene are called </a:t>
            </a:r>
            <a:r>
              <a:rPr lang="en-US" sz="13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alleles</a:t>
            </a:r>
            <a:r>
              <a:rPr lang="en-US" sz="13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3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2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shows the normal fluctuations in glucose, insulin and glucagon after a meal.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568325"/>
            <a:ext cx="4583112" cy="3436938"/>
          </a:xfrm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Point out</a:t>
            </a:r>
            <a:r>
              <a:rPr lang="en-US" altLang="en-US" baseline="0" dirty="0" smtClean="0">
                <a:latin typeface="Arial" panose="020B0604020202020204" pitchFamily="34" charset="0"/>
              </a:rPr>
              <a:t> for students that the fasting blood glucose levels are different for each of the three conditions, even before glucose is given. </a:t>
            </a:r>
          </a:p>
          <a:p>
            <a:r>
              <a:rPr lang="en-US" altLang="en-US" baseline="0" dirty="0" smtClean="0">
                <a:latin typeface="Arial" panose="020B0604020202020204" pitchFamily="34" charset="0"/>
              </a:rPr>
              <a:t>The data are from people who are first degree relatives (parent, siblings, </a:t>
            </a:r>
            <a:r>
              <a:rPr lang="en-US" altLang="en-US" baseline="0" smtClean="0">
                <a:latin typeface="Arial" panose="020B0604020202020204" pitchFamily="34" charset="0"/>
              </a:rPr>
              <a:t>and/or children).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59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 the red arrows to see how high blood sugar is balanced,</a:t>
            </a:r>
            <a:r>
              <a:rPr lang="en-US" baseline="0" dirty="0" smtClean="0"/>
              <a:t> and green arrows to see how low blood sugar is balanced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8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Postprandial – after</a:t>
            </a:r>
            <a:r>
              <a:rPr lang="en-US" baseline="0" dirty="0" smtClean="0"/>
              <a:t> a meal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0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4433">
              <a:defRPr/>
            </a:pPr>
            <a:r>
              <a:rPr lang="en-US" dirty="0" smtClean="0"/>
              <a:t>http://www.austincc.edu/apreview/EmphasisItems/Glucose_regulation.html</a:t>
            </a:r>
          </a:p>
          <a:p>
            <a:pPr defTabSz="904433">
              <a:defRPr/>
            </a:pPr>
            <a:endParaRPr lang="en-US" dirty="0" smtClean="0"/>
          </a:p>
          <a:p>
            <a:pPr defTabSz="904433">
              <a:defRPr/>
            </a:pPr>
            <a:r>
              <a:rPr lang="en-US" dirty="0" smtClean="0"/>
              <a:t>Looking at levels over a whole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on left shows development of insulin resistance in people who still have normal blood glucose levels. Could be used to discuss development</a:t>
            </a:r>
            <a:r>
              <a:rPr lang="en-US" baseline="0" dirty="0" smtClean="0"/>
              <a:t> of insulin resistance under two environmental conditions.</a:t>
            </a:r>
          </a:p>
          <a:p>
            <a:r>
              <a:rPr lang="en-US" baseline="0" dirty="0" smtClean="0"/>
              <a:t>Slide is useful in discussing genetic/environmental aspects of t2d in </a:t>
            </a:r>
            <a:r>
              <a:rPr lang="en-US" baseline="0" dirty="0" err="1" smtClean="0"/>
              <a:t>Pimas</a:t>
            </a:r>
            <a:endParaRPr lang="en-US" baseline="0" dirty="0" smtClean="0"/>
          </a:p>
          <a:p>
            <a:r>
              <a:rPr lang="en-US" baseline="0" dirty="0" smtClean="0"/>
              <a:t>These slides could be used in conjunction with segment from Unnatural causes showing Pima lifestyle in Mexico and USA and asking about environmental/lifestyle factors that might explain the differences.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78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763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Diabetes Prevention Program (DPP) is a long-term research study that compares people who are pre-diabetic with other people who have a normal risk for developing type 2 diabetes.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DEA77-4E3E-41D0-8C1E-1006A5423A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6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3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2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2712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4393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2385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6477000"/>
            <a:ext cx="6629400" cy="3048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www.cdc.gov/diabetes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8556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358661438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1549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22505335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1300" b="1" dirty="0" smtClean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1200" dirty="0" smtClean="0">
                <a:solidFill>
                  <a:srgbClr val="0039A6"/>
                </a:solidFill>
              </a:rPr>
              <a:t>1600 Clifton Road NE, Atlanta, GA 30333</a:t>
            </a:r>
          </a:p>
          <a:p>
            <a:pPr defTabSz="914400"/>
            <a:r>
              <a:rPr lang="en-US" sz="1200" dirty="0" smtClean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pPr defTabSz="914400"/>
            <a:r>
              <a:rPr lang="en-US" sz="1200" dirty="0" smtClean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7248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8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8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6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56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51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90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12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51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78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99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05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392E-3BBE-41B8-98F4-1FBD2B801E3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B82F-5C21-48D7-B4B3-D7F7FED20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7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8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0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2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3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NUL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4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E89E-F3E1-4C30-AC9E-D58B16F714F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98A70-CDC9-480E-A82C-83DF260D2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dscape.org/viewarticle/551055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29471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2800" dirty="0" smtClean="0"/>
              <a:t>Contributions to Type 2 Diabetes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661" y="900774"/>
            <a:ext cx="8244796" cy="57341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22802" y="1052349"/>
            <a:ext cx="5094515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40" y="1295400"/>
            <a:ext cx="7804800" cy="439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43224" y="6193429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100" b="1" dirty="0">
                <a:latin typeface="Arial" charset="0"/>
              </a:rPr>
              <a:t>Jablonski K A et al. Diabetes 2010;59:2672-2681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06905" y="6156152"/>
            <a:ext cx="302556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900" dirty="0">
                <a:latin typeface="Arial" charset="0"/>
              </a:rPr>
              <a:t>Copyright © 2011 American Diabetes Association, Inc.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1241" y="258921"/>
            <a:ext cx="5379879" cy="529471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2800" dirty="0" smtClean="0"/>
              <a:t>Diabetes Prevention Program Data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20438" y="1136065"/>
            <a:ext cx="3031082" cy="3847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Allele combinations: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3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91026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200" dirty="0" smtClean="0"/>
              <a:t>Glucose in balance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332003" y="1334792"/>
            <a:ext cx="6194208" cy="4540228"/>
            <a:chOff x="1486751" y="1334792"/>
            <a:chExt cx="6194208" cy="4540228"/>
          </a:xfrm>
        </p:grpSpPr>
        <p:sp>
          <p:nvSpPr>
            <p:cNvPr id="24" name="TextBox 23"/>
            <p:cNvSpPr txBox="1"/>
            <p:nvPr/>
          </p:nvSpPr>
          <p:spPr>
            <a:xfrm>
              <a:off x="3176069" y="1334792"/>
              <a:ext cx="76420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meal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486751" y="1758462"/>
              <a:ext cx="6194208" cy="4116558"/>
              <a:chOff x="684894" y="1758462"/>
              <a:chExt cx="6194208" cy="4116558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589649" y="1758462"/>
                <a:ext cx="0" cy="336217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1589651" y="5120640"/>
                <a:ext cx="528945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245002" y="5490299"/>
                <a:ext cx="3634100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 in minutes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84894" y="1978267"/>
                <a:ext cx="477054" cy="2954215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dirty="0" smtClean="0"/>
                  <a:t>Blood glucose levels, mg/dL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23658" y="5157070"/>
                <a:ext cx="548640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-60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583905" y="5139347"/>
                <a:ext cx="548640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47146" y="5158000"/>
                <a:ext cx="548640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60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29606" y="5138300"/>
                <a:ext cx="663645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120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19022" y="5139346"/>
                <a:ext cx="663645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180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160027" y="5113873"/>
                <a:ext cx="663645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240</a:t>
                </a: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2743200" y="1758462"/>
                <a:ext cx="0" cy="3355411"/>
              </a:xfrm>
              <a:prstGeom prst="line">
                <a:avLst/>
              </a:prstGeom>
              <a:ln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 rot="5400000">
                <a:off x="1200968" y="3073501"/>
                <a:ext cx="400110" cy="37610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1400" dirty="0" smtClean="0"/>
                  <a:t> 80 </a:t>
                </a:r>
                <a:endParaRPr lang="en-US" sz="1400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1757292" y="2202019"/>
                <a:ext cx="4680901" cy="1129825"/>
              </a:xfrm>
              <a:custGeom>
                <a:avLst/>
                <a:gdLst>
                  <a:gd name="connsiteX0" fmla="*/ 0 w 4680901"/>
                  <a:gd name="connsiteY0" fmla="*/ 902035 h 1129825"/>
                  <a:gd name="connsiteX1" fmla="*/ 450166 w 4680901"/>
                  <a:gd name="connsiteY1" fmla="*/ 986441 h 1129825"/>
                  <a:gd name="connsiteX2" fmla="*/ 1012874 w 4680901"/>
                  <a:gd name="connsiteY2" fmla="*/ 1113050 h 1129825"/>
                  <a:gd name="connsiteX3" fmla="*/ 1266093 w 4680901"/>
                  <a:gd name="connsiteY3" fmla="*/ 972373 h 1129825"/>
                  <a:gd name="connsiteX4" fmla="*/ 1575582 w 4680901"/>
                  <a:gd name="connsiteY4" fmla="*/ 367462 h 1129825"/>
                  <a:gd name="connsiteX5" fmla="*/ 1842868 w 4680901"/>
                  <a:gd name="connsiteY5" fmla="*/ 1702 h 1129825"/>
                  <a:gd name="connsiteX6" fmla="*/ 2053883 w 4680901"/>
                  <a:gd name="connsiteY6" fmla="*/ 240853 h 1129825"/>
                  <a:gd name="connsiteX7" fmla="*/ 2391508 w 4680901"/>
                  <a:gd name="connsiteY7" fmla="*/ 480004 h 1129825"/>
                  <a:gd name="connsiteX8" fmla="*/ 2757268 w 4680901"/>
                  <a:gd name="connsiteY8" fmla="*/ 761358 h 1129825"/>
                  <a:gd name="connsiteX9" fmla="*/ 3094893 w 4680901"/>
                  <a:gd name="connsiteY9" fmla="*/ 831696 h 1129825"/>
                  <a:gd name="connsiteX10" fmla="*/ 3502856 w 4680901"/>
                  <a:gd name="connsiteY10" fmla="*/ 902035 h 1129825"/>
                  <a:gd name="connsiteX11" fmla="*/ 3924886 w 4680901"/>
                  <a:gd name="connsiteY11" fmla="*/ 972373 h 1129825"/>
                  <a:gd name="connsiteX12" fmla="*/ 4318782 w 4680901"/>
                  <a:gd name="connsiteY12" fmla="*/ 1098982 h 1129825"/>
                  <a:gd name="connsiteX13" fmla="*/ 4656406 w 4680901"/>
                  <a:gd name="connsiteY13" fmla="*/ 1127118 h 1129825"/>
                  <a:gd name="connsiteX14" fmla="*/ 4628271 w 4680901"/>
                  <a:gd name="connsiteY14" fmla="*/ 1127118 h 112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80901" h="1129825">
                    <a:moveTo>
                      <a:pt x="0" y="902035"/>
                    </a:moveTo>
                    <a:cubicBezTo>
                      <a:pt x="140677" y="926653"/>
                      <a:pt x="281354" y="951272"/>
                      <a:pt x="450166" y="986441"/>
                    </a:cubicBezTo>
                    <a:cubicBezTo>
                      <a:pt x="618978" y="1021610"/>
                      <a:pt x="876886" y="1115395"/>
                      <a:pt x="1012874" y="1113050"/>
                    </a:cubicBezTo>
                    <a:cubicBezTo>
                      <a:pt x="1148862" y="1110705"/>
                      <a:pt x="1172308" y="1096638"/>
                      <a:pt x="1266093" y="972373"/>
                    </a:cubicBezTo>
                    <a:cubicBezTo>
                      <a:pt x="1359878" y="848108"/>
                      <a:pt x="1479453" y="529240"/>
                      <a:pt x="1575582" y="367462"/>
                    </a:cubicBezTo>
                    <a:cubicBezTo>
                      <a:pt x="1671711" y="205683"/>
                      <a:pt x="1763151" y="22803"/>
                      <a:pt x="1842868" y="1702"/>
                    </a:cubicBezTo>
                    <a:cubicBezTo>
                      <a:pt x="1922585" y="-19400"/>
                      <a:pt x="1962443" y="161136"/>
                      <a:pt x="2053883" y="240853"/>
                    </a:cubicBezTo>
                    <a:cubicBezTo>
                      <a:pt x="2145323" y="320570"/>
                      <a:pt x="2274277" y="393253"/>
                      <a:pt x="2391508" y="480004"/>
                    </a:cubicBezTo>
                    <a:cubicBezTo>
                      <a:pt x="2508739" y="566755"/>
                      <a:pt x="2640037" y="702743"/>
                      <a:pt x="2757268" y="761358"/>
                    </a:cubicBezTo>
                    <a:cubicBezTo>
                      <a:pt x="2874499" y="819973"/>
                      <a:pt x="2970628" y="808250"/>
                      <a:pt x="3094893" y="831696"/>
                    </a:cubicBezTo>
                    <a:cubicBezTo>
                      <a:pt x="3219158" y="855142"/>
                      <a:pt x="3502856" y="902035"/>
                      <a:pt x="3502856" y="902035"/>
                    </a:cubicBezTo>
                    <a:cubicBezTo>
                      <a:pt x="3641188" y="925481"/>
                      <a:pt x="3788898" y="939549"/>
                      <a:pt x="3924886" y="972373"/>
                    </a:cubicBezTo>
                    <a:cubicBezTo>
                      <a:pt x="4060874" y="1005197"/>
                      <a:pt x="4196862" y="1073191"/>
                      <a:pt x="4318782" y="1098982"/>
                    </a:cubicBezTo>
                    <a:cubicBezTo>
                      <a:pt x="4440702" y="1124773"/>
                      <a:pt x="4604825" y="1122429"/>
                      <a:pt x="4656406" y="1127118"/>
                    </a:cubicBezTo>
                    <a:cubicBezTo>
                      <a:pt x="4707987" y="1131807"/>
                      <a:pt x="4668129" y="1129462"/>
                      <a:pt x="4628271" y="1127118"/>
                    </a:cubicBezTo>
                  </a:path>
                </a:pathLst>
              </a:cu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1332003" y="1719513"/>
            <a:ext cx="477054" cy="3160033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Insulin levels, </a:t>
            </a:r>
            <a:r>
              <a:rPr lang="en-US" b="1" dirty="0" err="1" smtClean="0">
                <a:solidFill>
                  <a:schemeClr val="accent4"/>
                </a:solidFill>
              </a:rPr>
              <a:t>uU</a:t>
            </a:r>
            <a:r>
              <a:rPr lang="en-US" b="1" dirty="0" smtClean="0">
                <a:solidFill>
                  <a:schemeClr val="accent4"/>
                </a:solidFill>
              </a:rPr>
              <a:t>/mL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482552" y="2230674"/>
            <a:ext cx="4656406" cy="2534639"/>
          </a:xfrm>
          <a:custGeom>
            <a:avLst/>
            <a:gdLst>
              <a:gd name="connsiteX0" fmla="*/ 0 w 4656406"/>
              <a:gd name="connsiteY0" fmla="*/ 2468987 h 2534639"/>
              <a:gd name="connsiteX1" fmla="*/ 450166 w 4656406"/>
              <a:gd name="connsiteY1" fmla="*/ 2483054 h 2534639"/>
              <a:gd name="connsiteX2" fmla="*/ 970671 w 4656406"/>
              <a:gd name="connsiteY2" fmla="*/ 2483054 h 2534639"/>
              <a:gd name="connsiteX3" fmla="*/ 1252025 w 4656406"/>
              <a:gd name="connsiteY3" fmla="*/ 1793737 h 2534639"/>
              <a:gd name="connsiteX4" fmla="*/ 1463040 w 4656406"/>
              <a:gd name="connsiteY4" fmla="*/ 921540 h 2534639"/>
              <a:gd name="connsiteX5" fmla="*/ 1730326 w 4656406"/>
              <a:gd name="connsiteY5" fmla="*/ 91547 h 2534639"/>
              <a:gd name="connsiteX6" fmla="*/ 1800665 w 4656406"/>
              <a:gd name="connsiteY6" fmla="*/ 35276 h 2534639"/>
              <a:gd name="connsiteX7" fmla="*/ 1941342 w 4656406"/>
              <a:gd name="connsiteY7" fmla="*/ 218156 h 2534639"/>
              <a:gd name="connsiteX8" fmla="*/ 2405576 w 4656406"/>
              <a:gd name="connsiteY8" fmla="*/ 654254 h 2534639"/>
              <a:gd name="connsiteX9" fmla="*/ 2560320 w 4656406"/>
              <a:gd name="connsiteY9" fmla="*/ 794931 h 2534639"/>
              <a:gd name="connsiteX10" fmla="*/ 3137096 w 4656406"/>
              <a:gd name="connsiteY10" fmla="*/ 1118488 h 2534639"/>
              <a:gd name="connsiteX11" fmla="*/ 3615397 w 4656406"/>
              <a:gd name="connsiteY11" fmla="*/ 1568654 h 2534639"/>
              <a:gd name="connsiteX12" fmla="*/ 3910819 w 4656406"/>
              <a:gd name="connsiteY12" fmla="*/ 1920347 h 2534639"/>
              <a:gd name="connsiteX13" fmla="*/ 4473526 w 4656406"/>
              <a:gd name="connsiteY13" fmla="*/ 2173565 h 2534639"/>
              <a:gd name="connsiteX14" fmla="*/ 4656406 w 4656406"/>
              <a:gd name="connsiteY14" fmla="*/ 2243904 h 253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56406" h="2534639">
                <a:moveTo>
                  <a:pt x="0" y="2468987"/>
                </a:moveTo>
                <a:lnTo>
                  <a:pt x="450166" y="2483054"/>
                </a:lnTo>
                <a:cubicBezTo>
                  <a:pt x="611944" y="2485398"/>
                  <a:pt x="837028" y="2597940"/>
                  <a:pt x="970671" y="2483054"/>
                </a:cubicBezTo>
                <a:cubicBezTo>
                  <a:pt x="1104314" y="2368168"/>
                  <a:pt x="1169964" y="2053989"/>
                  <a:pt x="1252025" y="1793737"/>
                </a:cubicBezTo>
                <a:cubicBezTo>
                  <a:pt x="1334086" y="1533485"/>
                  <a:pt x="1383323" y="1205238"/>
                  <a:pt x="1463040" y="921540"/>
                </a:cubicBezTo>
                <a:cubicBezTo>
                  <a:pt x="1542757" y="637842"/>
                  <a:pt x="1674055" y="239258"/>
                  <a:pt x="1730326" y="91547"/>
                </a:cubicBezTo>
                <a:cubicBezTo>
                  <a:pt x="1786597" y="-56164"/>
                  <a:pt x="1765496" y="14174"/>
                  <a:pt x="1800665" y="35276"/>
                </a:cubicBezTo>
                <a:cubicBezTo>
                  <a:pt x="1835834" y="56377"/>
                  <a:pt x="1840524" y="114993"/>
                  <a:pt x="1941342" y="218156"/>
                </a:cubicBezTo>
                <a:cubicBezTo>
                  <a:pt x="2042161" y="321319"/>
                  <a:pt x="2302413" y="558125"/>
                  <a:pt x="2405576" y="654254"/>
                </a:cubicBezTo>
                <a:cubicBezTo>
                  <a:pt x="2508739" y="750383"/>
                  <a:pt x="2438400" y="717559"/>
                  <a:pt x="2560320" y="794931"/>
                </a:cubicBezTo>
                <a:cubicBezTo>
                  <a:pt x="2682240" y="872303"/>
                  <a:pt x="2961250" y="989534"/>
                  <a:pt x="3137096" y="1118488"/>
                </a:cubicBezTo>
                <a:cubicBezTo>
                  <a:pt x="3312942" y="1247442"/>
                  <a:pt x="3486443" y="1435011"/>
                  <a:pt x="3615397" y="1568654"/>
                </a:cubicBezTo>
                <a:cubicBezTo>
                  <a:pt x="3744351" y="1702297"/>
                  <a:pt x="3767797" y="1819528"/>
                  <a:pt x="3910819" y="1920347"/>
                </a:cubicBezTo>
                <a:cubicBezTo>
                  <a:pt x="4053841" y="2021166"/>
                  <a:pt x="4349261" y="2119639"/>
                  <a:pt x="4473526" y="2173565"/>
                </a:cubicBezTo>
                <a:cubicBezTo>
                  <a:pt x="4597791" y="2227491"/>
                  <a:pt x="4627098" y="2235697"/>
                  <a:pt x="4656406" y="2243904"/>
                </a:cubicBez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391508" y="2243886"/>
            <a:ext cx="4721540" cy="1405716"/>
          </a:xfrm>
          <a:custGeom>
            <a:avLst/>
            <a:gdLst>
              <a:gd name="connsiteX0" fmla="*/ 0 w 4721540"/>
              <a:gd name="connsiteY0" fmla="*/ 400840 h 1405716"/>
              <a:gd name="connsiteX1" fmla="*/ 351692 w 4721540"/>
              <a:gd name="connsiteY1" fmla="*/ 485246 h 1405716"/>
              <a:gd name="connsiteX2" fmla="*/ 787790 w 4721540"/>
              <a:gd name="connsiteY2" fmla="*/ 316434 h 1405716"/>
              <a:gd name="connsiteX3" fmla="*/ 984738 w 4721540"/>
              <a:gd name="connsiteY3" fmla="*/ 21012 h 1405716"/>
              <a:gd name="connsiteX4" fmla="*/ 1181686 w 4721540"/>
              <a:gd name="connsiteY4" fmla="*/ 119486 h 1405716"/>
              <a:gd name="connsiteX5" fmla="*/ 1448972 w 4721540"/>
              <a:gd name="connsiteY5" fmla="*/ 879142 h 1405716"/>
              <a:gd name="connsiteX6" fmla="*/ 1659987 w 4721540"/>
              <a:gd name="connsiteY6" fmla="*/ 1019819 h 1405716"/>
              <a:gd name="connsiteX7" fmla="*/ 1927274 w 4721540"/>
              <a:gd name="connsiteY7" fmla="*/ 1033886 h 1405716"/>
              <a:gd name="connsiteX8" fmla="*/ 2504049 w 4721540"/>
              <a:gd name="connsiteY8" fmla="*/ 1188631 h 1405716"/>
              <a:gd name="connsiteX9" fmla="*/ 2743200 w 4721540"/>
              <a:gd name="connsiteY9" fmla="*/ 1216766 h 1405716"/>
              <a:gd name="connsiteX10" fmla="*/ 3094892 w 4721540"/>
              <a:gd name="connsiteY10" fmla="*/ 1160496 h 1405716"/>
              <a:gd name="connsiteX11" fmla="*/ 3545058 w 4721540"/>
              <a:gd name="connsiteY11" fmla="*/ 1062022 h 1405716"/>
              <a:gd name="connsiteX12" fmla="*/ 4009292 w 4721540"/>
              <a:gd name="connsiteY12" fmla="*/ 1174563 h 1405716"/>
              <a:gd name="connsiteX13" fmla="*/ 4417255 w 4721540"/>
              <a:gd name="connsiteY13" fmla="*/ 1399646 h 1405716"/>
              <a:gd name="connsiteX14" fmla="*/ 4684541 w 4721540"/>
              <a:gd name="connsiteY14" fmla="*/ 907277 h 1405716"/>
              <a:gd name="connsiteX15" fmla="*/ 4712677 w 4721540"/>
              <a:gd name="connsiteY15" fmla="*/ 879142 h 140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21540" h="1405716">
                <a:moveTo>
                  <a:pt x="0" y="400840"/>
                </a:moveTo>
                <a:cubicBezTo>
                  <a:pt x="110197" y="450077"/>
                  <a:pt x="220394" y="499314"/>
                  <a:pt x="351692" y="485246"/>
                </a:cubicBezTo>
                <a:cubicBezTo>
                  <a:pt x="482990" y="471178"/>
                  <a:pt x="682282" y="393806"/>
                  <a:pt x="787790" y="316434"/>
                </a:cubicBezTo>
                <a:cubicBezTo>
                  <a:pt x="893298" y="239062"/>
                  <a:pt x="919089" y="53837"/>
                  <a:pt x="984738" y="21012"/>
                </a:cubicBezTo>
                <a:cubicBezTo>
                  <a:pt x="1050387" y="-11813"/>
                  <a:pt x="1104314" y="-23536"/>
                  <a:pt x="1181686" y="119486"/>
                </a:cubicBezTo>
                <a:cubicBezTo>
                  <a:pt x="1259058" y="262508"/>
                  <a:pt x="1369255" y="729087"/>
                  <a:pt x="1448972" y="879142"/>
                </a:cubicBezTo>
                <a:cubicBezTo>
                  <a:pt x="1528689" y="1029198"/>
                  <a:pt x="1580270" y="994028"/>
                  <a:pt x="1659987" y="1019819"/>
                </a:cubicBezTo>
                <a:cubicBezTo>
                  <a:pt x="1739704" y="1045610"/>
                  <a:pt x="1786597" y="1005751"/>
                  <a:pt x="1927274" y="1033886"/>
                </a:cubicBezTo>
                <a:cubicBezTo>
                  <a:pt x="2067951" y="1062021"/>
                  <a:pt x="2368061" y="1158151"/>
                  <a:pt x="2504049" y="1188631"/>
                </a:cubicBezTo>
                <a:cubicBezTo>
                  <a:pt x="2640037" y="1219111"/>
                  <a:pt x="2644726" y="1221455"/>
                  <a:pt x="2743200" y="1216766"/>
                </a:cubicBezTo>
                <a:cubicBezTo>
                  <a:pt x="2841674" y="1212077"/>
                  <a:pt x="2961249" y="1186287"/>
                  <a:pt x="3094892" y="1160496"/>
                </a:cubicBezTo>
                <a:cubicBezTo>
                  <a:pt x="3228535" y="1134705"/>
                  <a:pt x="3392658" y="1059678"/>
                  <a:pt x="3545058" y="1062022"/>
                </a:cubicBezTo>
                <a:cubicBezTo>
                  <a:pt x="3697458" y="1064367"/>
                  <a:pt x="3863926" y="1118292"/>
                  <a:pt x="4009292" y="1174563"/>
                </a:cubicBezTo>
                <a:cubicBezTo>
                  <a:pt x="4154658" y="1230834"/>
                  <a:pt x="4304714" y="1444194"/>
                  <a:pt x="4417255" y="1399646"/>
                </a:cubicBezTo>
                <a:cubicBezTo>
                  <a:pt x="4529796" y="1355098"/>
                  <a:pt x="4635304" y="994028"/>
                  <a:pt x="4684541" y="907277"/>
                </a:cubicBezTo>
                <a:cubicBezTo>
                  <a:pt x="4733778" y="820526"/>
                  <a:pt x="4723227" y="849834"/>
                  <a:pt x="4712677" y="879142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260131" y="2468255"/>
            <a:ext cx="477054" cy="2405653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Glucagon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pg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/mL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06905" y="6207319"/>
            <a:ext cx="3882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Unger, FH. </a:t>
            </a:r>
            <a:r>
              <a:rPr lang="en-US" sz="1200" i="1" dirty="0" smtClean="0"/>
              <a:t>N </a:t>
            </a:r>
            <a:r>
              <a:rPr lang="en-US" sz="1200" i="1" dirty="0" err="1" smtClean="0"/>
              <a:t>Engl</a:t>
            </a:r>
            <a:r>
              <a:rPr lang="en-US" sz="1200" i="1" dirty="0" smtClean="0"/>
              <a:t> J Med. </a:t>
            </a:r>
            <a:r>
              <a:rPr lang="en-US" sz="1200" dirty="0" smtClean="0"/>
              <a:t>1971; 285:443-9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 rot="5400000">
            <a:off x="1830279" y="2618154"/>
            <a:ext cx="400110" cy="3935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 rot="5400000">
            <a:off x="1837703" y="2168766"/>
            <a:ext cx="400110" cy="39561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/>
              <a:t>120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678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312334" y="2614790"/>
            <a:ext cx="43745" cy="2508956"/>
            <a:chOff x="990" y="1396"/>
            <a:chExt cx="31" cy="1778"/>
          </a:xfrm>
        </p:grpSpPr>
        <p:sp>
          <p:nvSpPr>
            <p:cNvPr id="15588" name="Line 3"/>
            <p:cNvSpPr>
              <a:spLocks noChangeShapeType="1"/>
            </p:cNvSpPr>
            <p:nvPr/>
          </p:nvSpPr>
          <p:spPr bwMode="auto">
            <a:xfrm flipH="1">
              <a:off x="990" y="3173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9" name="Line 4"/>
            <p:cNvSpPr>
              <a:spLocks noChangeShapeType="1"/>
            </p:cNvSpPr>
            <p:nvPr/>
          </p:nvSpPr>
          <p:spPr bwMode="auto">
            <a:xfrm flipH="1">
              <a:off x="990" y="2877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90" name="Line 5"/>
            <p:cNvSpPr>
              <a:spLocks noChangeShapeType="1"/>
            </p:cNvSpPr>
            <p:nvPr/>
          </p:nvSpPr>
          <p:spPr bwMode="auto">
            <a:xfrm flipH="1">
              <a:off x="990" y="2581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91" name="Line 6"/>
            <p:cNvSpPr>
              <a:spLocks noChangeShapeType="1"/>
            </p:cNvSpPr>
            <p:nvPr/>
          </p:nvSpPr>
          <p:spPr bwMode="auto">
            <a:xfrm flipH="1">
              <a:off x="990" y="2285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92" name="Line 7"/>
            <p:cNvSpPr>
              <a:spLocks noChangeShapeType="1"/>
            </p:cNvSpPr>
            <p:nvPr/>
          </p:nvSpPr>
          <p:spPr bwMode="auto">
            <a:xfrm flipH="1">
              <a:off x="990" y="1988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93" name="Line 8"/>
            <p:cNvSpPr>
              <a:spLocks noChangeShapeType="1"/>
            </p:cNvSpPr>
            <p:nvPr/>
          </p:nvSpPr>
          <p:spPr bwMode="auto">
            <a:xfrm flipH="1">
              <a:off x="990" y="1692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94" name="Line 9"/>
            <p:cNvSpPr>
              <a:spLocks noChangeShapeType="1"/>
            </p:cNvSpPr>
            <p:nvPr/>
          </p:nvSpPr>
          <p:spPr bwMode="auto">
            <a:xfrm flipH="1">
              <a:off x="990" y="1396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363" name="Group 10"/>
          <p:cNvGrpSpPr>
            <a:grpSpLocks/>
          </p:cNvGrpSpPr>
          <p:nvPr/>
        </p:nvGrpSpPr>
        <p:grpSpPr bwMode="auto">
          <a:xfrm>
            <a:off x="1435101" y="5122333"/>
            <a:ext cx="2643011" cy="45156"/>
            <a:chOff x="1021" y="3173"/>
            <a:chExt cx="1873" cy="32"/>
          </a:xfrm>
        </p:grpSpPr>
        <p:sp>
          <p:nvSpPr>
            <p:cNvPr id="15581" name="Line 11"/>
            <p:cNvSpPr>
              <a:spLocks noChangeShapeType="1"/>
            </p:cNvSpPr>
            <p:nvPr/>
          </p:nvSpPr>
          <p:spPr bwMode="auto">
            <a:xfrm>
              <a:off x="1021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2" name="Line 12"/>
            <p:cNvSpPr>
              <a:spLocks noChangeShapeType="1"/>
            </p:cNvSpPr>
            <p:nvPr/>
          </p:nvSpPr>
          <p:spPr bwMode="auto">
            <a:xfrm>
              <a:off x="1333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3" name="Line 13"/>
            <p:cNvSpPr>
              <a:spLocks noChangeShapeType="1"/>
            </p:cNvSpPr>
            <p:nvPr/>
          </p:nvSpPr>
          <p:spPr bwMode="auto">
            <a:xfrm>
              <a:off x="1645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4" name="Line 14"/>
            <p:cNvSpPr>
              <a:spLocks noChangeShapeType="1"/>
            </p:cNvSpPr>
            <p:nvPr/>
          </p:nvSpPr>
          <p:spPr bwMode="auto">
            <a:xfrm>
              <a:off x="1957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5" name="Line 15"/>
            <p:cNvSpPr>
              <a:spLocks noChangeShapeType="1"/>
            </p:cNvSpPr>
            <p:nvPr/>
          </p:nvSpPr>
          <p:spPr bwMode="auto">
            <a:xfrm>
              <a:off x="2269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6" name="Line 16"/>
            <p:cNvSpPr>
              <a:spLocks noChangeShapeType="1"/>
            </p:cNvSpPr>
            <p:nvPr/>
          </p:nvSpPr>
          <p:spPr bwMode="auto">
            <a:xfrm>
              <a:off x="2581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87" name="Line 17"/>
            <p:cNvSpPr>
              <a:spLocks noChangeShapeType="1"/>
            </p:cNvSpPr>
            <p:nvPr/>
          </p:nvSpPr>
          <p:spPr bwMode="auto">
            <a:xfrm>
              <a:off x="2893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5364" name="Rectangle 18"/>
          <p:cNvSpPr>
            <a:spLocks noChangeArrowheads="1"/>
          </p:cNvSpPr>
          <p:nvPr/>
        </p:nvSpPr>
        <p:spPr bwMode="auto">
          <a:xfrm>
            <a:off x="1354667" y="2616200"/>
            <a:ext cx="2827867" cy="2508956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406879" y="3853745"/>
            <a:ext cx="2706511" cy="702733"/>
            <a:chOff x="997" y="2461"/>
            <a:chExt cx="1918" cy="498"/>
          </a:xfrm>
        </p:grpSpPr>
        <p:grpSp>
          <p:nvGrpSpPr>
            <p:cNvPr id="15549" name="Group 20"/>
            <p:cNvGrpSpPr>
              <a:grpSpLocks/>
            </p:cNvGrpSpPr>
            <p:nvPr/>
          </p:nvGrpSpPr>
          <p:grpSpPr bwMode="auto">
            <a:xfrm>
              <a:off x="997" y="2461"/>
              <a:ext cx="1918" cy="374"/>
              <a:chOff x="997" y="2461"/>
              <a:chExt cx="1918" cy="374"/>
            </a:xfrm>
          </p:grpSpPr>
          <p:grpSp>
            <p:nvGrpSpPr>
              <p:cNvPr id="15551" name="Group 21"/>
              <p:cNvGrpSpPr>
                <a:grpSpLocks/>
              </p:cNvGrpSpPr>
              <p:nvPr/>
            </p:nvGrpSpPr>
            <p:grpSpPr bwMode="auto">
              <a:xfrm>
                <a:off x="997" y="2461"/>
                <a:ext cx="1918" cy="374"/>
                <a:chOff x="1001" y="2274"/>
                <a:chExt cx="1918" cy="374"/>
              </a:xfrm>
            </p:grpSpPr>
            <p:sp>
              <p:nvSpPr>
                <p:cNvPr id="15569" name="Freeform 22"/>
                <p:cNvSpPr>
                  <a:spLocks/>
                </p:cNvSpPr>
                <p:nvPr/>
              </p:nvSpPr>
              <p:spPr bwMode="auto">
                <a:xfrm>
                  <a:off x="1021" y="2295"/>
                  <a:ext cx="1867" cy="327"/>
                </a:xfrm>
                <a:custGeom>
                  <a:avLst/>
                  <a:gdLst>
                    <a:gd name="T0" fmla="*/ 0 w 1867"/>
                    <a:gd name="T1" fmla="*/ 327 h 327"/>
                    <a:gd name="T2" fmla="*/ 468 w 1867"/>
                    <a:gd name="T3" fmla="*/ 5 h 327"/>
                    <a:gd name="T4" fmla="*/ 936 w 1867"/>
                    <a:gd name="T5" fmla="*/ 0 h 327"/>
                    <a:gd name="T6" fmla="*/ 1404 w 1867"/>
                    <a:gd name="T7" fmla="*/ 114 h 327"/>
                    <a:gd name="T8" fmla="*/ 1867 w 1867"/>
                    <a:gd name="T9" fmla="*/ 208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7"/>
                    <a:gd name="T16" fmla="*/ 0 h 327"/>
                    <a:gd name="T17" fmla="*/ 1867 w 1867"/>
                    <a:gd name="T18" fmla="*/ 327 h 3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7" h="327">
                      <a:moveTo>
                        <a:pt x="0" y="327"/>
                      </a:moveTo>
                      <a:lnTo>
                        <a:pt x="468" y="5"/>
                      </a:lnTo>
                      <a:lnTo>
                        <a:pt x="936" y="0"/>
                      </a:lnTo>
                      <a:lnTo>
                        <a:pt x="1404" y="114"/>
                      </a:lnTo>
                      <a:lnTo>
                        <a:pt x="1867" y="208"/>
                      </a:lnTo>
                    </a:path>
                  </a:pathLst>
                </a:cu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00B050"/>
                    </a:solidFill>
                  </a:endParaRPr>
                </a:p>
              </p:txBody>
            </p:sp>
            <p:grpSp>
              <p:nvGrpSpPr>
                <p:cNvPr id="15570" name="Group 23"/>
                <p:cNvGrpSpPr>
                  <a:grpSpLocks/>
                </p:cNvGrpSpPr>
                <p:nvPr/>
              </p:nvGrpSpPr>
              <p:grpSpPr bwMode="auto">
                <a:xfrm>
                  <a:off x="1001" y="2274"/>
                  <a:ext cx="1918" cy="374"/>
                  <a:chOff x="1001" y="2274"/>
                  <a:chExt cx="1918" cy="374"/>
                </a:xfrm>
              </p:grpSpPr>
              <p:sp>
                <p:nvSpPr>
                  <p:cNvPr id="1557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001" y="2602"/>
                    <a:ext cx="46" cy="46"/>
                  </a:xfrm>
                  <a:prstGeom prst="rect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001" y="2602"/>
                    <a:ext cx="41" cy="41"/>
                  </a:xfrm>
                  <a:prstGeom prst="rect">
                    <a:avLst/>
                  </a:prstGeom>
                  <a:solidFill>
                    <a:schemeClr val="accent6"/>
                  </a:solidFill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469" y="2279"/>
                    <a:ext cx="46" cy="47"/>
                  </a:xfrm>
                  <a:prstGeom prst="rect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469" y="2279"/>
                    <a:ext cx="41" cy="42"/>
                  </a:xfrm>
                  <a:prstGeom prst="rect">
                    <a:avLst/>
                  </a:prstGeom>
                  <a:solidFill>
                    <a:schemeClr val="accent6"/>
                  </a:solidFill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5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936" y="2274"/>
                    <a:ext cx="47" cy="47"/>
                  </a:xfrm>
                  <a:prstGeom prst="rect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936" y="2274"/>
                    <a:ext cx="42" cy="42"/>
                  </a:xfrm>
                  <a:prstGeom prst="rect">
                    <a:avLst/>
                  </a:prstGeom>
                  <a:solidFill>
                    <a:schemeClr val="accent6"/>
                  </a:solidFill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404" y="2389"/>
                    <a:ext cx="47" cy="46"/>
                  </a:xfrm>
                  <a:prstGeom prst="rect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404" y="2389"/>
                    <a:ext cx="42" cy="41"/>
                  </a:xfrm>
                  <a:prstGeom prst="rect">
                    <a:avLst/>
                  </a:prstGeom>
                  <a:solidFill>
                    <a:schemeClr val="accent6"/>
                  </a:solidFill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7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2487"/>
                    <a:ext cx="47" cy="47"/>
                  </a:xfrm>
                  <a:prstGeom prst="rect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  <p:sp>
                <p:nvSpPr>
                  <p:cNvPr id="1558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2487"/>
                    <a:ext cx="42" cy="42"/>
                  </a:xfrm>
                  <a:prstGeom prst="rect">
                    <a:avLst/>
                  </a:prstGeom>
                  <a:solidFill>
                    <a:schemeClr val="accent6"/>
                  </a:solidFill>
                  <a:ln w="19050">
                    <a:headEnd/>
                    <a:tailEnd/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00B050"/>
                      </a:solidFill>
                    </a:endParaRPr>
                  </a:p>
                </p:txBody>
              </p:sp>
            </p:grpSp>
          </p:grpSp>
          <p:grpSp>
            <p:nvGrpSpPr>
              <p:cNvPr id="15552" name="Group 34"/>
              <p:cNvGrpSpPr>
                <a:grpSpLocks/>
              </p:cNvGrpSpPr>
              <p:nvPr/>
            </p:nvGrpSpPr>
            <p:grpSpPr bwMode="auto">
              <a:xfrm>
                <a:off x="1017" y="2472"/>
                <a:ext cx="1867" cy="343"/>
                <a:chOff x="1021" y="2285"/>
                <a:chExt cx="1867" cy="343"/>
              </a:xfrm>
            </p:grpSpPr>
            <p:sp>
              <p:nvSpPr>
                <p:cNvPr id="15553" name="Freeform 35"/>
                <p:cNvSpPr>
                  <a:spLocks/>
                </p:cNvSpPr>
                <p:nvPr/>
              </p:nvSpPr>
              <p:spPr bwMode="auto">
                <a:xfrm>
                  <a:off x="1021" y="2617"/>
                  <a:ext cx="11" cy="5"/>
                </a:xfrm>
                <a:custGeom>
                  <a:avLst/>
                  <a:gdLst>
                    <a:gd name="T0" fmla="*/ 0 w 11"/>
                    <a:gd name="T1" fmla="*/ 5 h 5"/>
                    <a:gd name="T2" fmla="*/ 0 w 11"/>
                    <a:gd name="T3" fmla="*/ 0 h 5"/>
                    <a:gd name="T4" fmla="*/ 11 w 11"/>
                    <a:gd name="T5" fmla="*/ 0 h 5"/>
                    <a:gd name="T6" fmla="*/ 0 60000 65536"/>
                    <a:gd name="T7" fmla="*/ 0 60000 65536"/>
                    <a:gd name="T8" fmla="*/ 0 60000 65536"/>
                    <a:gd name="T9" fmla="*/ 0 w 11"/>
                    <a:gd name="T10" fmla="*/ 0 h 5"/>
                    <a:gd name="T11" fmla="*/ 11 w 11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" h="5">
                      <a:moveTo>
                        <a:pt x="0" y="5"/>
                      </a:moveTo>
                      <a:lnTo>
                        <a:pt x="0" y="0"/>
                      </a:lnTo>
                      <a:lnTo>
                        <a:pt x="11" y="0"/>
                      </a:lnTo>
                    </a:path>
                  </a:pathLst>
                </a:cu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5554" name="Freeform 36"/>
                <p:cNvSpPr>
                  <a:spLocks/>
                </p:cNvSpPr>
                <p:nvPr/>
              </p:nvSpPr>
              <p:spPr bwMode="auto">
                <a:xfrm>
                  <a:off x="1021" y="2622"/>
                  <a:ext cx="11" cy="6"/>
                </a:xfrm>
                <a:custGeom>
                  <a:avLst/>
                  <a:gdLst>
                    <a:gd name="T0" fmla="*/ 0 w 11"/>
                    <a:gd name="T1" fmla="*/ 0 h 6"/>
                    <a:gd name="T2" fmla="*/ 0 w 11"/>
                    <a:gd name="T3" fmla="*/ 6 h 6"/>
                    <a:gd name="T4" fmla="*/ 11 w 11"/>
                    <a:gd name="T5" fmla="*/ 6 h 6"/>
                    <a:gd name="T6" fmla="*/ 0 60000 65536"/>
                    <a:gd name="T7" fmla="*/ 0 60000 65536"/>
                    <a:gd name="T8" fmla="*/ 0 60000 65536"/>
                    <a:gd name="T9" fmla="*/ 0 w 11"/>
                    <a:gd name="T10" fmla="*/ 0 h 6"/>
                    <a:gd name="T11" fmla="*/ 11 w 11"/>
                    <a:gd name="T12" fmla="*/ 6 h 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" h="6">
                      <a:moveTo>
                        <a:pt x="0" y="0"/>
                      </a:moveTo>
                      <a:lnTo>
                        <a:pt x="0" y="6"/>
                      </a:lnTo>
                      <a:lnTo>
                        <a:pt x="11" y="6"/>
                      </a:lnTo>
                    </a:path>
                  </a:pathLst>
                </a:cu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555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489" y="2290"/>
                  <a:ext cx="1" cy="10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56" name="Line 38"/>
                <p:cNvSpPr>
                  <a:spLocks noChangeShapeType="1"/>
                </p:cNvSpPr>
                <p:nvPr/>
              </p:nvSpPr>
              <p:spPr bwMode="auto">
                <a:xfrm>
                  <a:off x="1479" y="2290"/>
                  <a:ext cx="21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57" name="Line 39"/>
                <p:cNvSpPr>
                  <a:spLocks noChangeShapeType="1"/>
                </p:cNvSpPr>
                <p:nvPr/>
              </p:nvSpPr>
              <p:spPr bwMode="auto">
                <a:xfrm>
                  <a:off x="1489" y="2300"/>
                  <a:ext cx="1" cy="16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58" name="Line 40"/>
                <p:cNvSpPr>
                  <a:spLocks noChangeShapeType="1"/>
                </p:cNvSpPr>
                <p:nvPr/>
              </p:nvSpPr>
              <p:spPr bwMode="auto">
                <a:xfrm>
                  <a:off x="1479" y="2316"/>
                  <a:ext cx="21" cy="1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5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957" y="2285"/>
                  <a:ext cx="1" cy="10"/>
                </a:xfrm>
                <a:prstGeom prst="line">
                  <a:avLst/>
                </a:prstGeom>
                <a:ln w="19050">
                  <a:solidFill>
                    <a:schemeClr val="accent6"/>
                  </a:solidFill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0" name="Line 42"/>
                <p:cNvSpPr>
                  <a:spLocks noChangeShapeType="1"/>
                </p:cNvSpPr>
                <p:nvPr/>
              </p:nvSpPr>
              <p:spPr bwMode="auto">
                <a:xfrm>
                  <a:off x="1947" y="2285"/>
                  <a:ext cx="21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1" name="Line 43"/>
                <p:cNvSpPr>
                  <a:spLocks noChangeShapeType="1"/>
                </p:cNvSpPr>
                <p:nvPr/>
              </p:nvSpPr>
              <p:spPr bwMode="auto">
                <a:xfrm>
                  <a:off x="1957" y="2295"/>
                  <a:ext cx="1" cy="16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2" name="Line 44"/>
                <p:cNvSpPr>
                  <a:spLocks noChangeShapeType="1"/>
                </p:cNvSpPr>
                <p:nvPr/>
              </p:nvSpPr>
              <p:spPr bwMode="auto">
                <a:xfrm>
                  <a:off x="1947" y="2311"/>
                  <a:ext cx="21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25" y="2399"/>
                  <a:ext cx="1" cy="10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4" name="Line 46"/>
                <p:cNvSpPr>
                  <a:spLocks noChangeShapeType="1"/>
                </p:cNvSpPr>
                <p:nvPr/>
              </p:nvSpPr>
              <p:spPr bwMode="auto">
                <a:xfrm>
                  <a:off x="2415" y="2399"/>
                  <a:ext cx="21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5" name="Line 47"/>
                <p:cNvSpPr>
                  <a:spLocks noChangeShapeType="1"/>
                </p:cNvSpPr>
                <p:nvPr/>
              </p:nvSpPr>
              <p:spPr bwMode="auto">
                <a:xfrm>
                  <a:off x="2425" y="2409"/>
                  <a:ext cx="1" cy="1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6" name="Line 48"/>
                <p:cNvSpPr>
                  <a:spLocks noChangeShapeType="1"/>
                </p:cNvSpPr>
                <p:nvPr/>
              </p:nvSpPr>
              <p:spPr bwMode="auto">
                <a:xfrm>
                  <a:off x="2415" y="2420"/>
                  <a:ext cx="21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7" name="Line 49"/>
                <p:cNvSpPr>
                  <a:spLocks noChangeShapeType="1"/>
                </p:cNvSpPr>
                <p:nvPr/>
              </p:nvSpPr>
              <p:spPr bwMode="auto">
                <a:xfrm>
                  <a:off x="2883" y="2503"/>
                  <a:ext cx="5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568" name="Line 50"/>
                <p:cNvSpPr>
                  <a:spLocks noChangeShapeType="1"/>
                </p:cNvSpPr>
                <p:nvPr/>
              </p:nvSpPr>
              <p:spPr bwMode="auto">
                <a:xfrm>
                  <a:off x="2883" y="2518"/>
                  <a:ext cx="5" cy="1"/>
                </a:xfrm>
                <a:prstGeom prst="line">
                  <a:avLst/>
                </a:prstGeom>
                <a:ln w="19050">
                  <a:headEnd/>
                  <a:tailEnd/>
                </a:ln>
                <a:extLst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B050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15550" name="Rectangle 51"/>
            <p:cNvSpPr>
              <a:spLocks noChangeArrowheads="1"/>
            </p:cNvSpPr>
            <p:nvPr/>
          </p:nvSpPr>
          <p:spPr bwMode="auto">
            <a:xfrm>
              <a:off x="1517" y="2707"/>
              <a:ext cx="1051" cy="252"/>
            </a:xfrm>
            <a:prstGeom prst="rect">
              <a:avLst/>
            </a:prstGeom>
            <a:ln w="19050">
              <a:noFill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812810" eaLnBrk="0" fontAlgn="base" hangingPunct="0">
                <a:lnSpc>
                  <a:spcPct val="13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AFD00"/>
                </a:buClr>
              </a:pPr>
              <a:r>
                <a:rPr lang="en-US" altLang="en-US" sz="1778" dirty="0" smtClean="0">
                  <a:solidFill>
                    <a:schemeClr val="accent6"/>
                  </a:solidFill>
                  <a:latin typeface="Calibri" panose="020F0502020204030204" pitchFamily="34" charset="0"/>
                </a:rPr>
                <a:t>Healthy </a:t>
              </a:r>
              <a:r>
                <a:rPr lang="en-US" altLang="en-US" sz="1778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(n=240)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1406879" y="3516490"/>
            <a:ext cx="2706511" cy="1293989"/>
            <a:chOff x="997" y="2222"/>
            <a:chExt cx="1918" cy="917"/>
          </a:xfrm>
        </p:grpSpPr>
        <p:grpSp>
          <p:nvGrpSpPr>
            <p:cNvPr id="15541" name="Group 53"/>
            <p:cNvGrpSpPr>
              <a:grpSpLocks/>
            </p:cNvGrpSpPr>
            <p:nvPr/>
          </p:nvGrpSpPr>
          <p:grpSpPr bwMode="auto">
            <a:xfrm>
              <a:off x="997" y="2222"/>
              <a:ext cx="1918" cy="567"/>
              <a:chOff x="1001" y="2035"/>
              <a:chExt cx="1918" cy="567"/>
            </a:xfrm>
          </p:grpSpPr>
          <p:sp>
            <p:nvSpPr>
              <p:cNvPr id="15543" name="Freeform 54"/>
              <p:cNvSpPr>
                <a:spLocks/>
              </p:cNvSpPr>
              <p:nvPr/>
            </p:nvSpPr>
            <p:spPr bwMode="auto">
              <a:xfrm>
                <a:off x="1021" y="2056"/>
                <a:ext cx="1867" cy="520"/>
              </a:xfrm>
              <a:custGeom>
                <a:avLst/>
                <a:gdLst>
                  <a:gd name="T0" fmla="*/ 0 w 1867"/>
                  <a:gd name="T1" fmla="*/ 520 h 520"/>
                  <a:gd name="T2" fmla="*/ 468 w 1867"/>
                  <a:gd name="T3" fmla="*/ 130 h 520"/>
                  <a:gd name="T4" fmla="*/ 936 w 1867"/>
                  <a:gd name="T5" fmla="*/ 0 h 520"/>
                  <a:gd name="T6" fmla="*/ 1404 w 1867"/>
                  <a:gd name="T7" fmla="*/ 83 h 520"/>
                  <a:gd name="T8" fmla="*/ 1867 w 1867"/>
                  <a:gd name="T9" fmla="*/ 151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67"/>
                  <a:gd name="T16" fmla="*/ 0 h 520"/>
                  <a:gd name="T17" fmla="*/ 1867 w 1867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67" h="520">
                    <a:moveTo>
                      <a:pt x="0" y="520"/>
                    </a:moveTo>
                    <a:lnTo>
                      <a:pt x="468" y="130"/>
                    </a:lnTo>
                    <a:lnTo>
                      <a:pt x="936" y="0"/>
                    </a:lnTo>
                    <a:lnTo>
                      <a:pt x="1404" y="83"/>
                    </a:lnTo>
                    <a:lnTo>
                      <a:pt x="1867" y="151"/>
                    </a:lnTo>
                  </a:path>
                </a:pathLst>
              </a:custGeom>
              <a:ln w="19050">
                <a:headEnd/>
                <a:tailEnd/>
              </a:ln>
              <a:extLst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544" name="Oval 55"/>
              <p:cNvSpPr>
                <a:spLocks noChangeArrowheads="1"/>
              </p:cNvSpPr>
              <p:nvPr/>
            </p:nvSpPr>
            <p:spPr bwMode="auto">
              <a:xfrm>
                <a:off x="1001" y="2555"/>
                <a:ext cx="46" cy="47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545" name="Oval 56"/>
              <p:cNvSpPr>
                <a:spLocks noChangeArrowheads="1"/>
              </p:cNvSpPr>
              <p:nvPr/>
            </p:nvSpPr>
            <p:spPr bwMode="auto">
              <a:xfrm>
                <a:off x="1469" y="2165"/>
                <a:ext cx="46" cy="47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546" name="Oval 57"/>
              <p:cNvSpPr>
                <a:spLocks noChangeArrowheads="1"/>
              </p:cNvSpPr>
              <p:nvPr/>
            </p:nvSpPr>
            <p:spPr bwMode="auto">
              <a:xfrm>
                <a:off x="1936" y="2035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547" name="Oval 58"/>
              <p:cNvSpPr>
                <a:spLocks noChangeArrowheads="1"/>
              </p:cNvSpPr>
              <p:nvPr/>
            </p:nvSpPr>
            <p:spPr bwMode="auto">
              <a:xfrm>
                <a:off x="2404" y="2118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548" name="Oval 59"/>
              <p:cNvSpPr>
                <a:spLocks noChangeArrowheads="1"/>
              </p:cNvSpPr>
              <p:nvPr/>
            </p:nvSpPr>
            <p:spPr bwMode="auto">
              <a:xfrm>
                <a:off x="2872" y="2191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</p:grpSp>
        <p:sp>
          <p:nvSpPr>
            <p:cNvPr id="15542" name="Rectangle 60"/>
            <p:cNvSpPr>
              <a:spLocks noChangeArrowheads="1"/>
            </p:cNvSpPr>
            <p:nvPr/>
          </p:nvSpPr>
          <p:spPr bwMode="auto">
            <a:xfrm>
              <a:off x="1517" y="2907"/>
              <a:ext cx="1326" cy="2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812810" eaLnBrk="0" fontAlgn="base" hangingPunct="0">
                <a:lnSpc>
                  <a:spcPct val="13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AFD00"/>
                </a:buClr>
              </a:pPr>
              <a:r>
                <a:rPr lang="en-US" altLang="en-US" sz="1778" dirty="0" smtClean="0">
                  <a:solidFill>
                    <a:schemeClr val="accent2"/>
                  </a:solidFill>
                  <a:latin typeface="Calibri" panose="020F0502020204030204" pitchFamily="34" charset="0"/>
                </a:rPr>
                <a:t>Prediabetes </a:t>
              </a:r>
              <a:r>
                <a:rPr lang="en-US" altLang="en-US" sz="1778" dirty="0">
                  <a:solidFill>
                    <a:schemeClr val="accent2"/>
                  </a:solidFill>
                  <a:latin typeface="Calibri" panose="020F0502020204030204" pitchFamily="34" charset="0"/>
                </a:rPr>
                <a:t>(n=191)</a:t>
              </a:r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1406879" y="2885723"/>
            <a:ext cx="2699455" cy="2206978"/>
            <a:chOff x="997" y="1775"/>
            <a:chExt cx="1913" cy="1564"/>
          </a:xfrm>
        </p:grpSpPr>
        <p:grpSp>
          <p:nvGrpSpPr>
            <p:cNvPr id="15510" name="Group 62"/>
            <p:cNvGrpSpPr>
              <a:grpSpLocks/>
            </p:cNvGrpSpPr>
            <p:nvPr/>
          </p:nvGrpSpPr>
          <p:grpSpPr bwMode="auto">
            <a:xfrm>
              <a:off x="997" y="1775"/>
              <a:ext cx="1913" cy="832"/>
              <a:chOff x="997" y="1775"/>
              <a:chExt cx="1913" cy="832"/>
            </a:xfrm>
          </p:grpSpPr>
          <p:grpSp>
            <p:nvGrpSpPr>
              <p:cNvPr id="15512" name="Group 63"/>
              <p:cNvGrpSpPr>
                <a:grpSpLocks/>
              </p:cNvGrpSpPr>
              <p:nvPr/>
            </p:nvGrpSpPr>
            <p:grpSpPr bwMode="auto">
              <a:xfrm>
                <a:off x="997" y="1796"/>
                <a:ext cx="1445" cy="800"/>
                <a:chOff x="1001" y="1609"/>
                <a:chExt cx="1445" cy="800"/>
              </a:xfrm>
            </p:grpSpPr>
            <p:sp>
              <p:nvSpPr>
                <p:cNvPr id="15537" name="Freeform 64"/>
                <p:cNvSpPr>
                  <a:spLocks/>
                </p:cNvSpPr>
                <p:nvPr/>
              </p:nvSpPr>
              <p:spPr bwMode="auto">
                <a:xfrm>
                  <a:off x="1001" y="2368"/>
                  <a:ext cx="41" cy="41"/>
                </a:xfrm>
                <a:custGeom>
                  <a:avLst/>
                  <a:gdLst>
                    <a:gd name="T0" fmla="*/ 0 w 41"/>
                    <a:gd name="T1" fmla="*/ 21 h 41"/>
                    <a:gd name="T2" fmla="*/ 20 w 41"/>
                    <a:gd name="T3" fmla="*/ 0 h 41"/>
                    <a:gd name="T4" fmla="*/ 41 w 41"/>
                    <a:gd name="T5" fmla="*/ 21 h 41"/>
                    <a:gd name="T6" fmla="*/ 20 w 41"/>
                    <a:gd name="T7" fmla="*/ 41 h 41"/>
                    <a:gd name="T8" fmla="*/ 0 w 41"/>
                    <a:gd name="T9" fmla="*/ 21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41"/>
                    <a:gd name="T17" fmla="*/ 41 w 41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41">
                      <a:moveTo>
                        <a:pt x="0" y="21"/>
                      </a:moveTo>
                      <a:lnTo>
                        <a:pt x="20" y="0"/>
                      </a:lnTo>
                      <a:lnTo>
                        <a:pt x="41" y="21"/>
                      </a:lnTo>
                      <a:lnTo>
                        <a:pt x="20" y="4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7938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538" name="Freeform 65"/>
                <p:cNvSpPr>
                  <a:spLocks/>
                </p:cNvSpPr>
                <p:nvPr/>
              </p:nvSpPr>
              <p:spPr bwMode="auto">
                <a:xfrm>
                  <a:off x="1469" y="1952"/>
                  <a:ext cx="41" cy="41"/>
                </a:xfrm>
                <a:custGeom>
                  <a:avLst/>
                  <a:gdLst>
                    <a:gd name="T0" fmla="*/ 0 w 41"/>
                    <a:gd name="T1" fmla="*/ 21 h 41"/>
                    <a:gd name="T2" fmla="*/ 20 w 41"/>
                    <a:gd name="T3" fmla="*/ 0 h 41"/>
                    <a:gd name="T4" fmla="*/ 41 w 41"/>
                    <a:gd name="T5" fmla="*/ 21 h 41"/>
                    <a:gd name="T6" fmla="*/ 20 w 41"/>
                    <a:gd name="T7" fmla="*/ 41 h 41"/>
                    <a:gd name="T8" fmla="*/ 0 w 41"/>
                    <a:gd name="T9" fmla="*/ 21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41"/>
                    <a:gd name="T17" fmla="*/ 41 w 41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41">
                      <a:moveTo>
                        <a:pt x="0" y="21"/>
                      </a:moveTo>
                      <a:lnTo>
                        <a:pt x="20" y="0"/>
                      </a:lnTo>
                      <a:lnTo>
                        <a:pt x="41" y="21"/>
                      </a:lnTo>
                      <a:lnTo>
                        <a:pt x="20" y="4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7938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539" name="Freeform 66"/>
                <p:cNvSpPr>
                  <a:spLocks/>
                </p:cNvSpPr>
                <p:nvPr/>
              </p:nvSpPr>
              <p:spPr bwMode="auto">
                <a:xfrm>
                  <a:off x="1936" y="1656"/>
                  <a:ext cx="42" cy="41"/>
                </a:xfrm>
                <a:custGeom>
                  <a:avLst/>
                  <a:gdLst>
                    <a:gd name="T0" fmla="*/ 0 w 42"/>
                    <a:gd name="T1" fmla="*/ 20 h 41"/>
                    <a:gd name="T2" fmla="*/ 21 w 42"/>
                    <a:gd name="T3" fmla="*/ 0 h 41"/>
                    <a:gd name="T4" fmla="*/ 42 w 42"/>
                    <a:gd name="T5" fmla="*/ 20 h 41"/>
                    <a:gd name="T6" fmla="*/ 21 w 42"/>
                    <a:gd name="T7" fmla="*/ 41 h 41"/>
                    <a:gd name="T8" fmla="*/ 0 w 42"/>
                    <a:gd name="T9" fmla="*/ 2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41"/>
                    <a:gd name="T17" fmla="*/ 42 w 42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41">
                      <a:moveTo>
                        <a:pt x="0" y="20"/>
                      </a:moveTo>
                      <a:lnTo>
                        <a:pt x="21" y="0"/>
                      </a:lnTo>
                      <a:lnTo>
                        <a:pt x="42" y="20"/>
                      </a:lnTo>
                      <a:lnTo>
                        <a:pt x="21" y="41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7938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540" name="Freeform 67"/>
                <p:cNvSpPr>
                  <a:spLocks/>
                </p:cNvSpPr>
                <p:nvPr/>
              </p:nvSpPr>
              <p:spPr bwMode="auto">
                <a:xfrm>
                  <a:off x="2404" y="1609"/>
                  <a:ext cx="42" cy="41"/>
                </a:xfrm>
                <a:custGeom>
                  <a:avLst/>
                  <a:gdLst>
                    <a:gd name="T0" fmla="*/ 0 w 42"/>
                    <a:gd name="T1" fmla="*/ 21 h 41"/>
                    <a:gd name="T2" fmla="*/ 21 w 42"/>
                    <a:gd name="T3" fmla="*/ 0 h 41"/>
                    <a:gd name="T4" fmla="*/ 42 w 42"/>
                    <a:gd name="T5" fmla="*/ 21 h 41"/>
                    <a:gd name="T6" fmla="*/ 21 w 42"/>
                    <a:gd name="T7" fmla="*/ 41 h 41"/>
                    <a:gd name="T8" fmla="*/ 0 w 42"/>
                    <a:gd name="T9" fmla="*/ 21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2"/>
                    <a:gd name="T16" fmla="*/ 0 h 41"/>
                    <a:gd name="T17" fmla="*/ 42 w 42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2" h="41">
                      <a:moveTo>
                        <a:pt x="0" y="21"/>
                      </a:moveTo>
                      <a:lnTo>
                        <a:pt x="21" y="0"/>
                      </a:lnTo>
                      <a:lnTo>
                        <a:pt x="42" y="21"/>
                      </a:lnTo>
                      <a:lnTo>
                        <a:pt x="21" y="4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7938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</p:grpSp>
          <p:grpSp>
            <p:nvGrpSpPr>
              <p:cNvPr id="15513" name="Group 68"/>
              <p:cNvGrpSpPr>
                <a:grpSpLocks/>
              </p:cNvGrpSpPr>
              <p:nvPr/>
            </p:nvGrpSpPr>
            <p:grpSpPr bwMode="auto">
              <a:xfrm>
                <a:off x="1017" y="1775"/>
                <a:ext cx="1893" cy="832"/>
                <a:chOff x="1017" y="1775"/>
                <a:chExt cx="1893" cy="832"/>
              </a:xfrm>
            </p:grpSpPr>
            <p:grpSp>
              <p:nvGrpSpPr>
                <p:cNvPr id="15514" name="Group 69"/>
                <p:cNvGrpSpPr>
                  <a:grpSpLocks/>
                </p:cNvGrpSpPr>
                <p:nvPr/>
              </p:nvGrpSpPr>
              <p:grpSpPr bwMode="auto">
                <a:xfrm>
                  <a:off x="1017" y="1775"/>
                  <a:ext cx="1893" cy="832"/>
                  <a:chOff x="1021" y="1588"/>
                  <a:chExt cx="1893" cy="832"/>
                </a:xfrm>
              </p:grpSpPr>
              <p:sp>
                <p:nvSpPr>
                  <p:cNvPr id="15522" name="Freeform 70"/>
                  <p:cNvSpPr>
                    <a:spLocks/>
                  </p:cNvSpPr>
                  <p:nvPr/>
                </p:nvSpPr>
                <p:spPr bwMode="auto">
                  <a:xfrm>
                    <a:off x="1021" y="2355"/>
                    <a:ext cx="11" cy="26"/>
                  </a:xfrm>
                  <a:custGeom>
                    <a:avLst/>
                    <a:gdLst>
                      <a:gd name="T0" fmla="*/ 0 w 11"/>
                      <a:gd name="T1" fmla="*/ 26 h 26"/>
                      <a:gd name="T2" fmla="*/ 0 w 11"/>
                      <a:gd name="T3" fmla="*/ 0 h 26"/>
                      <a:gd name="T4" fmla="*/ 11 w 11"/>
                      <a:gd name="T5" fmla="*/ 0 h 26"/>
                      <a:gd name="T6" fmla="*/ 0 60000 65536"/>
                      <a:gd name="T7" fmla="*/ 0 60000 65536"/>
                      <a:gd name="T8" fmla="*/ 0 60000 65536"/>
                      <a:gd name="T9" fmla="*/ 0 w 11"/>
                      <a:gd name="T10" fmla="*/ 0 h 26"/>
                      <a:gd name="T11" fmla="*/ 11 w 11"/>
                      <a:gd name="T12" fmla="*/ 26 h 2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" h="26">
                        <a:moveTo>
                          <a:pt x="0" y="26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</a:path>
                    </a:pathLst>
                  </a:cu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  <p:sp>
                <p:nvSpPr>
                  <p:cNvPr id="15523" name="Freeform 71"/>
                  <p:cNvSpPr>
                    <a:spLocks/>
                  </p:cNvSpPr>
                  <p:nvPr/>
                </p:nvSpPr>
                <p:spPr bwMode="auto">
                  <a:xfrm>
                    <a:off x="1021" y="2389"/>
                    <a:ext cx="11" cy="31"/>
                  </a:xfrm>
                  <a:custGeom>
                    <a:avLst/>
                    <a:gdLst>
                      <a:gd name="T0" fmla="*/ 0 w 11"/>
                      <a:gd name="T1" fmla="*/ 0 h 31"/>
                      <a:gd name="T2" fmla="*/ 0 w 11"/>
                      <a:gd name="T3" fmla="*/ 31 h 31"/>
                      <a:gd name="T4" fmla="*/ 11 w 11"/>
                      <a:gd name="T5" fmla="*/ 31 h 31"/>
                      <a:gd name="T6" fmla="*/ 0 60000 65536"/>
                      <a:gd name="T7" fmla="*/ 0 60000 65536"/>
                      <a:gd name="T8" fmla="*/ 0 60000 65536"/>
                      <a:gd name="T9" fmla="*/ 0 w 11"/>
                      <a:gd name="T10" fmla="*/ 0 h 31"/>
                      <a:gd name="T11" fmla="*/ 11 w 11"/>
                      <a:gd name="T12" fmla="*/ 31 h 3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" h="31">
                        <a:moveTo>
                          <a:pt x="0" y="0"/>
                        </a:moveTo>
                        <a:lnTo>
                          <a:pt x="0" y="31"/>
                        </a:lnTo>
                        <a:lnTo>
                          <a:pt x="11" y="31"/>
                        </a:lnTo>
                      </a:path>
                    </a:pathLst>
                  </a:cu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  <p:sp>
                <p:nvSpPr>
                  <p:cNvPr id="15524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9" y="1936"/>
                    <a:ext cx="1" cy="37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2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1936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2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489" y="1973"/>
                    <a:ext cx="1" cy="36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2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1479" y="2009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28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55" y="1640"/>
                    <a:ext cx="1" cy="36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2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1947" y="1640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957" y="1676"/>
                    <a:ext cx="1" cy="37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1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947" y="1713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2" name="Line 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25" y="1588"/>
                    <a:ext cx="1" cy="42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3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1588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425" y="1630"/>
                    <a:ext cx="1" cy="36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1666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5536" name="Freeform 84"/>
                  <p:cNvSpPr>
                    <a:spLocks/>
                  </p:cNvSpPr>
                  <p:nvPr/>
                </p:nvSpPr>
                <p:spPr bwMode="auto">
                  <a:xfrm>
                    <a:off x="2872" y="1661"/>
                    <a:ext cx="42" cy="41"/>
                  </a:xfrm>
                  <a:custGeom>
                    <a:avLst/>
                    <a:gdLst>
                      <a:gd name="T0" fmla="*/ 0 w 42"/>
                      <a:gd name="T1" fmla="*/ 21 h 41"/>
                      <a:gd name="T2" fmla="*/ 21 w 42"/>
                      <a:gd name="T3" fmla="*/ 0 h 41"/>
                      <a:gd name="T4" fmla="*/ 42 w 42"/>
                      <a:gd name="T5" fmla="*/ 21 h 41"/>
                      <a:gd name="T6" fmla="*/ 21 w 42"/>
                      <a:gd name="T7" fmla="*/ 41 h 41"/>
                      <a:gd name="T8" fmla="*/ 0 w 42"/>
                      <a:gd name="T9" fmla="*/ 21 h 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2"/>
                      <a:gd name="T16" fmla="*/ 0 h 41"/>
                      <a:gd name="T17" fmla="*/ 42 w 42"/>
                      <a:gd name="T18" fmla="*/ 41 h 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2" h="41">
                        <a:moveTo>
                          <a:pt x="0" y="21"/>
                        </a:moveTo>
                        <a:lnTo>
                          <a:pt x="21" y="0"/>
                        </a:lnTo>
                        <a:lnTo>
                          <a:pt x="42" y="21"/>
                        </a:lnTo>
                        <a:lnTo>
                          <a:pt x="21" y="41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7938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</p:grpSp>
            <p:grpSp>
              <p:nvGrpSpPr>
                <p:cNvPr id="15515" name="Group 85"/>
                <p:cNvGrpSpPr>
                  <a:grpSpLocks/>
                </p:cNvGrpSpPr>
                <p:nvPr/>
              </p:nvGrpSpPr>
              <p:grpSpPr bwMode="auto">
                <a:xfrm>
                  <a:off x="1017" y="1817"/>
                  <a:ext cx="1882" cy="759"/>
                  <a:chOff x="1017" y="1817"/>
                  <a:chExt cx="1882" cy="759"/>
                </a:xfrm>
              </p:grpSpPr>
              <p:sp>
                <p:nvSpPr>
                  <p:cNvPr id="15516" name="Freeform 86"/>
                  <p:cNvSpPr>
                    <a:spLocks/>
                  </p:cNvSpPr>
                  <p:nvPr/>
                </p:nvSpPr>
                <p:spPr bwMode="auto">
                  <a:xfrm>
                    <a:off x="1017" y="1817"/>
                    <a:ext cx="1867" cy="759"/>
                  </a:xfrm>
                  <a:custGeom>
                    <a:avLst/>
                    <a:gdLst>
                      <a:gd name="T0" fmla="*/ 0 w 1867"/>
                      <a:gd name="T1" fmla="*/ 759 h 759"/>
                      <a:gd name="T2" fmla="*/ 468 w 1867"/>
                      <a:gd name="T3" fmla="*/ 343 h 759"/>
                      <a:gd name="T4" fmla="*/ 936 w 1867"/>
                      <a:gd name="T5" fmla="*/ 46 h 759"/>
                      <a:gd name="T6" fmla="*/ 1404 w 1867"/>
                      <a:gd name="T7" fmla="*/ 0 h 759"/>
                      <a:gd name="T8" fmla="*/ 1867 w 1867"/>
                      <a:gd name="T9" fmla="*/ 46 h 75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67"/>
                      <a:gd name="T16" fmla="*/ 0 h 759"/>
                      <a:gd name="T17" fmla="*/ 1867 w 1867"/>
                      <a:gd name="T18" fmla="*/ 759 h 75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67" h="759">
                        <a:moveTo>
                          <a:pt x="0" y="759"/>
                        </a:moveTo>
                        <a:lnTo>
                          <a:pt x="468" y="343"/>
                        </a:lnTo>
                        <a:lnTo>
                          <a:pt x="936" y="46"/>
                        </a:lnTo>
                        <a:lnTo>
                          <a:pt x="1404" y="0"/>
                        </a:lnTo>
                        <a:lnTo>
                          <a:pt x="1867" y="46"/>
                        </a:lnTo>
                      </a:path>
                    </a:pathLst>
                  </a:custGeom>
                  <a:noFill/>
                  <a:ln w="19050">
                    <a:solidFill>
                      <a:srgbClr val="C00000"/>
                    </a:solidFill>
                    <a:round/>
                    <a:headEnd/>
                    <a:tailEnd/>
                  </a:ln>
                  <a:extLst/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  <p:grpSp>
                <p:nvGrpSpPr>
                  <p:cNvPr id="15517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2878" y="1831"/>
                    <a:ext cx="21" cy="74"/>
                    <a:chOff x="458" y="816"/>
                    <a:chExt cx="21" cy="74"/>
                  </a:xfrm>
                </p:grpSpPr>
                <p:sp>
                  <p:nvSpPr>
                    <p:cNvPr id="15518" name="Line 8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68" y="816"/>
                      <a:ext cx="1" cy="37"/>
                    </a:xfrm>
                    <a:prstGeom prst="line">
                      <a:avLst/>
                    </a:prstGeom>
                    <a:noFill/>
                    <a:ln w="7938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519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" y="816"/>
                      <a:ext cx="21" cy="1"/>
                    </a:xfrm>
                    <a:prstGeom prst="line">
                      <a:avLst/>
                    </a:prstGeom>
                    <a:noFill/>
                    <a:ln w="7938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520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8" y="853"/>
                      <a:ext cx="1" cy="36"/>
                    </a:xfrm>
                    <a:prstGeom prst="line">
                      <a:avLst/>
                    </a:prstGeom>
                    <a:noFill/>
                    <a:ln w="7938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521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" y="889"/>
                      <a:ext cx="21" cy="1"/>
                    </a:xfrm>
                    <a:prstGeom prst="line">
                      <a:avLst/>
                    </a:prstGeom>
                    <a:noFill/>
                    <a:ln w="7938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sp>
          <p:nvSpPr>
            <p:cNvPr id="15511" name="Rectangle 92"/>
            <p:cNvSpPr>
              <a:spLocks noChangeArrowheads="1"/>
            </p:cNvSpPr>
            <p:nvPr/>
          </p:nvSpPr>
          <p:spPr bwMode="auto">
            <a:xfrm>
              <a:off x="1517" y="3107"/>
              <a:ext cx="1178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812810" eaLnBrk="0" fontAlgn="base" hangingPunct="0">
                <a:lnSpc>
                  <a:spcPct val="13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AFD00"/>
                </a:buClr>
              </a:pPr>
              <a:r>
                <a:rPr lang="en-US" altLang="en-US" sz="1778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Diabetes </a:t>
              </a:r>
              <a:r>
                <a:rPr lang="en-US" altLang="en-US" sz="1778" dirty="0">
                  <a:solidFill>
                    <a:srgbClr val="C00000"/>
                  </a:solidFill>
                  <a:latin typeface="Calibri" panose="020F0502020204030204" pitchFamily="34" charset="0"/>
                </a:rPr>
                <a:t>(n=100)</a:t>
              </a:r>
            </a:p>
          </p:txBody>
        </p:sp>
      </p:grpSp>
      <p:grpSp>
        <p:nvGrpSpPr>
          <p:cNvPr id="15368" name="Group 93"/>
          <p:cNvGrpSpPr>
            <a:grpSpLocks/>
          </p:cNvGrpSpPr>
          <p:nvPr/>
        </p:nvGrpSpPr>
        <p:grpSpPr bwMode="auto">
          <a:xfrm>
            <a:off x="5545667" y="2610556"/>
            <a:ext cx="43745" cy="2508956"/>
            <a:chOff x="4038" y="1396"/>
            <a:chExt cx="31" cy="1778"/>
          </a:xfrm>
        </p:grpSpPr>
        <p:sp>
          <p:nvSpPr>
            <p:cNvPr id="15502" name="Line 94"/>
            <p:cNvSpPr>
              <a:spLocks noChangeShapeType="1"/>
            </p:cNvSpPr>
            <p:nvPr/>
          </p:nvSpPr>
          <p:spPr bwMode="auto">
            <a:xfrm flipH="1">
              <a:off x="4038" y="3173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3" name="Line 95"/>
            <p:cNvSpPr>
              <a:spLocks noChangeShapeType="1"/>
            </p:cNvSpPr>
            <p:nvPr/>
          </p:nvSpPr>
          <p:spPr bwMode="auto">
            <a:xfrm flipH="1">
              <a:off x="4038" y="2919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4" name="Line 96"/>
            <p:cNvSpPr>
              <a:spLocks noChangeShapeType="1"/>
            </p:cNvSpPr>
            <p:nvPr/>
          </p:nvSpPr>
          <p:spPr bwMode="auto">
            <a:xfrm flipH="1">
              <a:off x="4038" y="2664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5" name="Line 97"/>
            <p:cNvSpPr>
              <a:spLocks noChangeShapeType="1"/>
            </p:cNvSpPr>
            <p:nvPr/>
          </p:nvSpPr>
          <p:spPr bwMode="auto">
            <a:xfrm flipH="1">
              <a:off x="4038" y="2409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6" name="Line 98"/>
            <p:cNvSpPr>
              <a:spLocks noChangeShapeType="1"/>
            </p:cNvSpPr>
            <p:nvPr/>
          </p:nvSpPr>
          <p:spPr bwMode="auto">
            <a:xfrm flipH="1">
              <a:off x="4038" y="2160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7" name="Line 99"/>
            <p:cNvSpPr>
              <a:spLocks noChangeShapeType="1"/>
            </p:cNvSpPr>
            <p:nvPr/>
          </p:nvSpPr>
          <p:spPr bwMode="auto">
            <a:xfrm flipH="1">
              <a:off x="4038" y="1905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8" name="Line 100"/>
            <p:cNvSpPr>
              <a:spLocks noChangeShapeType="1"/>
            </p:cNvSpPr>
            <p:nvPr/>
          </p:nvSpPr>
          <p:spPr bwMode="auto">
            <a:xfrm flipH="1">
              <a:off x="4038" y="1650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9" name="Line 101"/>
            <p:cNvSpPr>
              <a:spLocks noChangeShapeType="1"/>
            </p:cNvSpPr>
            <p:nvPr/>
          </p:nvSpPr>
          <p:spPr bwMode="auto">
            <a:xfrm flipH="1">
              <a:off x="4038" y="1396"/>
              <a:ext cx="31" cy="1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5369" name="Group 102"/>
          <p:cNvGrpSpPr>
            <a:grpSpLocks/>
          </p:cNvGrpSpPr>
          <p:nvPr/>
        </p:nvGrpSpPr>
        <p:grpSpPr bwMode="auto">
          <a:xfrm>
            <a:off x="5668434" y="5118100"/>
            <a:ext cx="2643011" cy="45156"/>
            <a:chOff x="1021" y="3173"/>
            <a:chExt cx="1873" cy="32"/>
          </a:xfrm>
        </p:grpSpPr>
        <p:sp>
          <p:nvSpPr>
            <p:cNvPr id="15495" name="Line 103"/>
            <p:cNvSpPr>
              <a:spLocks noChangeShapeType="1"/>
            </p:cNvSpPr>
            <p:nvPr/>
          </p:nvSpPr>
          <p:spPr bwMode="auto">
            <a:xfrm>
              <a:off x="1021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496" name="Line 104"/>
            <p:cNvSpPr>
              <a:spLocks noChangeShapeType="1"/>
            </p:cNvSpPr>
            <p:nvPr/>
          </p:nvSpPr>
          <p:spPr bwMode="auto">
            <a:xfrm>
              <a:off x="1333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497" name="Line 105"/>
            <p:cNvSpPr>
              <a:spLocks noChangeShapeType="1"/>
            </p:cNvSpPr>
            <p:nvPr/>
          </p:nvSpPr>
          <p:spPr bwMode="auto">
            <a:xfrm>
              <a:off x="1645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498" name="Line 106"/>
            <p:cNvSpPr>
              <a:spLocks noChangeShapeType="1"/>
            </p:cNvSpPr>
            <p:nvPr/>
          </p:nvSpPr>
          <p:spPr bwMode="auto">
            <a:xfrm>
              <a:off x="1957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499" name="Line 107"/>
            <p:cNvSpPr>
              <a:spLocks noChangeShapeType="1"/>
            </p:cNvSpPr>
            <p:nvPr/>
          </p:nvSpPr>
          <p:spPr bwMode="auto">
            <a:xfrm>
              <a:off x="2269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0" name="Line 108"/>
            <p:cNvSpPr>
              <a:spLocks noChangeShapeType="1"/>
            </p:cNvSpPr>
            <p:nvPr/>
          </p:nvSpPr>
          <p:spPr bwMode="auto">
            <a:xfrm>
              <a:off x="2581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5501" name="Line 109"/>
            <p:cNvSpPr>
              <a:spLocks noChangeShapeType="1"/>
            </p:cNvSpPr>
            <p:nvPr/>
          </p:nvSpPr>
          <p:spPr bwMode="auto">
            <a:xfrm>
              <a:off x="2893" y="3173"/>
              <a:ext cx="1" cy="3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defTabSz="81281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CEAB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15370" name="Rectangle 110"/>
          <p:cNvSpPr>
            <a:spLocks noChangeArrowheads="1"/>
          </p:cNvSpPr>
          <p:nvPr/>
        </p:nvSpPr>
        <p:spPr bwMode="auto">
          <a:xfrm>
            <a:off x="5588000" y="2611967"/>
            <a:ext cx="2827867" cy="2508956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chemeClr val="tx1"/>
              </a:solidFill>
            </a:endParaRPr>
          </a:p>
        </p:txBody>
      </p:sp>
      <p:grpSp>
        <p:nvGrpSpPr>
          <p:cNvPr id="20" name="Group 111"/>
          <p:cNvGrpSpPr>
            <a:grpSpLocks/>
          </p:cNvGrpSpPr>
          <p:nvPr/>
        </p:nvGrpSpPr>
        <p:grpSpPr bwMode="auto">
          <a:xfrm>
            <a:off x="5640212" y="2915356"/>
            <a:ext cx="2699455" cy="1998133"/>
            <a:chOff x="4049" y="1612"/>
            <a:chExt cx="1913" cy="1416"/>
          </a:xfrm>
        </p:grpSpPr>
        <p:grpSp>
          <p:nvGrpSpPr>
            <p:cNvPr id="15469" name="Group 112"/>
            <p:cNvGrpSpPr>
              <a:grpSpLocks/>
            </p:cNvGrpSpPr>
            <p:nvPr/>
          </p:nvGrpSpPr>
          <p:grpSpPr bwMode="auto">
            <a:xfrm>
              <a:off x="4049" y="1734"/>
              <a:ext cx="1913" cy="1294"/>
              <a:chOff x="4049" y="1734"/>
              <a:chExt cx="1913" cy="1294"/>
            </a:xfrm>
          </p:grpSpPr>
          <p:sp>
            <p:nvSpPr>
              <p:cNvPr id="15475" name="Freeform 113"/>
              <p:cNvSpPr>
                <a:spLocks/>
              </p:cNvSpPr>
              <p:nvPr/>
            </p:nvSpPr>
            <p:spPr bwMode="auto">
              <a:xfrm>
                <a:off x="4069" y="1760"/>
                <a:ext cx="1867" cy="1247"/>
              </a:xfrm>
              <a:custGeom>
                <a:avLst/>
                <a:gdLst>
                  <a:gd name="T0" fmla="*/ 0 w 1867"/>
                  <a:gd name="T1" fmla="*/ 1247 h 1247"/>
                  <a:gd name="T2" fmla="*/ 468 w 1867"/>
                  <a:gd name="T3" fmla="*/ 733 h 1247"/>
                  <a:gd name="T4" fmla="*/ 936 w 1867"/>
                  <a:gd name="T5" fmla="*/ 462 h 1247"/>
                  <a:gd name="T6" fmla="*/ 1404 w 1867"/>
                  <a:gd name="T7" fmla="*/ 249 h 1247"/>
                  <a:gd name="T8" fmla="*/ 1867 w 1867"/>
                  <a:gd name="T9" fmla="*/ 0 h 12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67"/>
                  <a:gd name="T16" fmla="*/ 0 h 1247"/>
                  <a:gd name="T17" fmla="*/ 1867 w 1867"/>
                  <a:gd name="T18" fmla="*/ 1247 h 12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67" h="1247">
                    <a:moveTo>
                      <a:pt x="0" y="1247"/>
                    </a:moveTo>
                    <a:lnTo>
                      <a:pt x="468" y="733"/>
                    </a:lnTo>
                    <a:lnTo>
                      <a:pt x="936" y="462"/>
                    </a:lnTo>
                    <a:lnTo>
                      <a:pt x="1404" y="249"/>
                    </a:lnTo>
                    <a:lnTo>
                      <a:pt x="1867" y="0"/>
                    </a:lnTo>
                  </a:path>
                </a:pathLst>
              </a:custGeom>
              <a:noFill/>
              <a:ln w="1905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76" name="Freeform 114"/>
              <p:cNvSpPr>
                <a:spLocks/>
              </p:cNvSpPr>
              <p:nvPr/>
            </p:nvSpPr>
            <p:spPr bwMode="auto">
              <a:xfrm>
                <a:off x="4069" y="2997"/>
                <a:ext cx="11" cy="10"/>
              </a:xfrm>
              <a:custGeom>
                <a:avLst/>
                <a:gdLst>
                  <a:gd name="T0" fmla="*/ 0 w 11"/>
                  <a:gd name="T1" fmla="*/ 10 h 10"/>
                  <a:gd name="T2" fmla="*/ 0 w 11"/>
                  <a:gd name="T3" fmla="*/ 0 h 10"/>
                  <a:gd name="T4" fmla="*/ 11 w 11"/>
                  <a:gd name="T5" fmla="*/ 0 h 10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0"/>
                  <a:gd name="T11" fmla="*/ 11 w 11"/>
                  <a:gd name="T12" fmla="*/ 10 h 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0">
                    <a:moveTo>
                      <a:pt x="0" y="10"/>
                    </a:moveTo>
                    <a:lnTo>
                      <a:pt x="0" y="0"/>
                    </a:lnTo>
                    <a:lnTo>
                      <a:pt x="11" y="0"/>
                    </a:lnTo>
                  </a:path>
                </a:pathLst>
              </a:custGeom>
              <a:noFill/>
              <a:ln w="7938">
                <a:solidFill>
                  <a:srgbClr val="FF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77" name="Freeform 115"/>
              <p:cNvSpPr>
                <a:spLocks/>
              </p:cNvSpPr>
              <p:nvPr/>
            </p:nvSpPr>
            <p:spPr bwMode="auto">
              <a:xfrm>
                <a:off x="4069" y="3007"/>
                <a:ext cx="11" cy="11"/>
              </a:xfrm>
              <a:custGeom>
                <a:avLst/>
                <a:gdLst>
                  <a:gd name="T0" fmla="*/ 0 w 11"/>
                  <a:gd name="T1" fmla="*/ 0 h 11"/>
                  <a:gd name="T2" fmla="*/ 0 w 11"/>
                  <a:gd name="T3" fmla="*/ 11 h 11"/>
                  <a:gd name="T4" fmla="*/ 11 w 11"/>
                  <a:gd name="T5" fmla="*/ 11 h 11"/>
                  <a:gd name="T6" fmla="*/ 0 60000 65536"/>
                  <a:gd name="T7" fmla="*/ 0 60000 65536"/>
                  <a:gd name="T8" fmla="*/ 0 60000 65536"/>
                  <a:gd name="T9" fmla="*/ 0 w 11"/>
                  <a:gd name="T10" fmla="*/ 0 h 11"/>
                  <a:gd name="T11" fmla="*/ 11 w 11"/>
                  <a:gd name="T12" fmla="*/ 11 h 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" h="11">
                    <a:moveTo>
                      <a:pt x="0" y="0"/>
                    </a:moveTo>
                    <a:lnTo>
                      <a:pt x="0" y="11"/>
                    </a:lnTo>
                    <a:lnTo>
                      <a:pt x="11" y="11"/>
                    </a:lnTo>
                  </a:path>
                </a:pathLst>
              </a:custGeom>
              <a:noFill/>
              <a:ln w="7938">
                <a:solidFill>
                  <a:srgbClr val="FF66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78" name="Line 116"/>
              <p:cNvSpPr>
                <a:spLocks noChangeShapeType="1"/>
              </p:cNvSpPr>
              <p:nvPr/>
            </p:nvSpPr>
            <p:spPr bwMode="auto">
              <a:xfrm flipV="1">
                <a:off x="4537" y="2435"/>
                <a:ext cx="1" cy="58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79" name="Line 117"/>
              <p:cNvSpPr>
                <a:spLocks noChangeShapeType="1"/>
              </p:cNvSpPr>
              <p:nvPr/>
            </p:nvSpPr>
            <p:spPr bwMode="auto">
              <a:xfrm>
                <a:off x="4527" y="2435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0" name="Line 118"/>
              <p:cNvSpPr>
                <a:spLocks noChangeShapeType="1"/>
              </p:cNvSpPr>
              <p:nvPr/>
            </p:nvSpPr>
            <p:spPr bwMode="auto">
              <a:xfrm>
                <a:off x="4537" y="2493"/>
                <a:ext cx="1" cy="62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1" name="Line 119"/>
              <p:cNvSpPr>
                <a:spLocks noChangeShapeType="1"/>
              </p:cNvSpPr>
              <p:nvPr/>
            </p:nvSpPr>
            <p:spPr bwMode="auto">
              <a:xfrm>
                <a:off x="4527" y="2555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2" name="Line 120"/>
              <p:cNvSpPr>
                <a:spLocks noChangeShapeType="1"/>
              </p:cNvSpPr>
              <p:nvPr/>
            </p:nvSpPr>
            <p:spPr bwMode="auto">
              <a:xfrm flipV="1">
                <a:off x="5005" y="2134"/>
                <a:ext cx="1" cy="88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3" name="Line 121"/>
              <p:cNvSpPr>
                <a:spLocks noChangeShapeType="1"/>
              </p:cNvSpPr>
              <p:nvPr/>
            </p:nvSpPr>
            <p:spPr bwMode="auto">
              <a:xfrm>
                <a:off x="4995" y="2134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4" name="Line 122"/>
              <p:cNvSpPr>
                <a:spLocks noChangeShapeType="1"/>
              </p:cNvSpPr>
              <p:nvPr/>
            </p:nvSpPr>
            <p:spPr bwMode="auto">
              <a:xfrm>
                <a:off x="5005" y="2222"/>
                <a:ext cx="1" cy="83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5" name="Line 123"/>
              <p:cNvSpPr>
                <a:spLocks noChangeShapeType="1"/>
              </p:cNvSpPr>
              <p:nvPr/>
            </p:nvSpPr>
            <p:spPr bwMode="auto">
              <a:xfrm>
                <a:off x="4995" y="2305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6" name="Line 124"/>
              <p:cNvSpPr>
                <a:spLocks noChangeShapeType="1"/>
              </p:cNvSpPr>
              <p:nvPr/>
            </p:nvSpPr>
            <p:spPr bwMode="auto">
              <a:xfrm flipV="1">
                <a:off x="5473" y="1884"/>
                <a:ext cx="1" cy="125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7" name="Line 125"/>
              <p:cNvSpPr>
                <a:spLocks noChangeShapeType="1"/>
              </p:cNvSpPr>
              <p:nvPr/>
            </p:nvSpPr>
            <p:spPr bwMode="auto">
              <a:xfrm>
                <a:off x="5463" y="1884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8" name="Line 126"/>
              <p:cNvSpPr>
                <a:spLocks noChangeShapeType="1"/>
              </p:cNvSpPr>
              <p:nvPr/>
            </p:nvSpPr>
            <p:spPr bwMode="auto">
              <a:xfrm>
                <a:off x="5473" y="2009"/>
                <a:ext cx="1" cy="125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89" name="Line 127"/>
              <p:cNvSpPr>
                <a:spLocks noChangeShapeType="1"/>
              </p:cNvSpPr>
              <p:nvPr/>
            </p:nvSpPr>
            <p:spPr bwMode="auto">
              <a:xfrm>
                <a:off x="5463" y="2134"/>
                <a:ext cx="21" cy="1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90" name="Freeform 128"/>
              <p:cNvSpPr>
                <a:spLocks/>
              </p:cNvSpPr>
              <p:nvPr/>
            </p:nvSpPr>
            <p:spPr bwMode="auto">
              <a:xfrm>
                <a:off x="4049" y="2986"/>
                <a:ext cx="41" cy="42"/>
              </a:xfrm>
              <a:custGeom>
                <a:avLst/>
                <a:gdLst>
                  <a:gd name="T0" fmla="*/ 0 w 41"/>
                  <a:gd name="T1" fmla="*/ 21 h 42"/>
                  <a:gd name="T2" fmla="*/ 20 w 41"/>
                  <a:gd name="T3" fmla="*/ 0 h 42"/>
                  <a:gd name="T4" fmla="*/ 41 w 41"/>
                  <a:gd name="T5" fmla="*/ 21 h 42"/>
                  <a:gd name="T6" fmla="*/ 20 w 41"/>
                  <a:gd name="T7" fmla="*/ 42 h 42"/>
                  <a:gd name="T8" fmla="*/ 0 w 41"/>
                  <a:gd name="T9" fmla="*/ 21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42"/>
                  <a:gd name="T17" fmla="*/ 41 w 41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42">
                    <a:moveTo>
                      <a:pt x="0" y="21"/>
                    </a:moveTo>
                    <a:lnTo>
                      <a:pt x="20" y="0"/>
                    </a:lnTo>
                    <a:lnTo>
                      <a:pt x="41" y="21"/>
                    </a:lnTo>
                    <a:lnTo>
                      <a:pt x="20" y="4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0000"/>
              </a:solidFill>
              <a:ln w="7938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91" name="Freeform 129"/>
              <p:cNvSpPr>
                <a:spLocks/>
              </p:cNvSpPr>
              <p:nvPr/>
            </p:nvSpPr>
            <p:spPr bwMode="auto">
              <a:xfrm>
                <a:off x="4517" y="2472"/>
                <a:ext cx="41" cy="41"/>
              </a:xfrm>
              <a:custGeom>
                <a:avLst/>
                <a:gdLst>
                  <a:gd name="T0" fmla="*/ 0 w 41"/>
                  <a:gd name="T1" fmla="*/ 21 h 41"/>
                  <a:gd name="T2" fmla="*/ 20 w 41"/>
                  <a:gd name="T3" fmla="*/ 0 h 41"/>
                  <a:gd name="T4" fmla="*/ 41 w 41"/>
                  <a:gd name="T5" fmla="*/ 21 h 41"/>
                  <a:gd name="T6" fmla="*/ 20 w 41"/>
                  <a:gd name="T7" fmla="*/ 41 h 41"/>
                  <a:gd name="T8" fmla="*/ 0 w 41"/>
                  <a:gd name="T9" fmla="*/ 21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41"/>
                  <a:gd name="T17" fmla="*/ 41 w 41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41">
                    <a:moveTo>
                      <a:pt x="0" y="21"/>
                    </a:moveTo>
                    <a:lnTo>
                      <a:pt x="20" y="0"/>
                    </a:lnTo>
                    <a:lnTo>
                      <a:pt x="41" y="21"/>
                    </a:lnTo>
                    <a:lnTo>
                      <a:pt x="20" y="41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0000"/>
              </a:solidFill>
              <a:ln w="7938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92" name="Freeform 130"/>
              <p:cNvSpPr>
                <a:spLocks/>
              </p:cNvSpPr>
              <p:nvPr/>
            </p:nvSpPr>
            <p:spPr bwMode="auto">
              <a:xfrm>
                <a:off x="4984" y="2201"/>
                <a:ext cx="42" cy="42"/>
              </a:xfrm>
              <a:custGeom>
                <a:avLst/>
                <a:gdLst>
                  <a:gd name="T0" fmla="*/ 0 w 42"/>
                  <a:gd name="T1" fmla="*/ 21 h 42"/>
                  <a:gd name="T2" fmla="*/ 21 w 42"/>
                  <a:gd name="T3" fmla="*/ 0 h 42"/>
                  <a:gd name="T4" fmla="*/ 42 w 42"/>
                  <a:gd name="T5" fmla="*/ 21 h 42"/>
                  <a:gd name="T6" fmla="*/ 21 w 42"/>
                  <a:gd name="T7" fmla="*/ 42 h 42"/>
                  <a:gd name="T8" fmla="*/ 0 w 42"/>
                  <a:gd name="T9" fmla="*/ 21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42"/>
                  <a:gd name="T17" fmla="*/ 42 w 42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42">
                    <a:moveTo>
                      <a:pt x="0" y="21"/>
                    </a:moveTo>
                    <a:lnTo>
                      <a:pt x="21" y="0"/>
                    </a:ln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0000"/>
              </a:solidFill>
              <a:ln w="7938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93" name="Freeform 131"/>
              <p:cNvSpPr>
                <a:spLocks/>
              </p:cNvSpPr>
              <p:nvPr/>
            </p:nvSpPr>
            <p:spPr bwMode="auto">
              <a:xfrm>
                <a:off x="5452" y="1988"/>
                <a:ext cx="42" cy="42"/>
              </a:xfrm>
              <a:custGeom>
                <a:avLst/>
                <a:gdLst>
                  <a:gd name="T0" fmla="*/ 0 w 42"/>
                  <a:gd name="T1" fmla="*/ 21 h 42"/>
                  <a:gd name="T2" fmla="*/ 21 w 42"/>
                  <a:gd name="T3" fmla="*/ 0 h 42"/>
                  <a:gd name="T4" fmla="*/ 42 w 42"/>
                  <a:gd name="T5" fmla="*/ 21 h 42"/>
                  <a:gd name="T6" fmla="*/ 21 w 42"/>
                  <a:gd name="T7" fmla="*/ 42 h 42"/>
                  <a:gd name="T8" fmla="*/ 0 w 42"/>
                  <a:gd name="T9" fmla="*/ 21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42"/>
                  <a:gd name="T17" fmla="*/ 42 w 42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42">
                    <a:moveTo>
                      <a:pt x="0" y="21"/>
                    </a:moveTo>
                    <a:lnTo>
                      <a:pt x="21" y="0"/>
                    </a:lnTo>
                    <a:lnTo>
                      <a:pt x="42" y="21"/>
                    </a:lnTo>
                    <a:lnTo>
                      <a:pt x="21" y="4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00000"/>
              </a:solidFill>
              <a:ln w="7938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94" name="Freeform 132"/>
              <p:cNvSpPr>
                <a:spLocks/>
              </p:cNvSpPr>
              <p:nvPr/>
            </p:nvSpPr>
            <p:spPr bwMode="auto">
              <a:xfrm>
                <a:off x="5920" y="1734"/>
                <a:ext cx="42" cy="41"/>
              </a:xfrm>
              <a:custGeom>
                <a:avLst/>
                <a:gdLst>
                  <a:gd name="T0" fmla="*/ 0 w 42"/>
                  <a:gd name="T1" fmla="*/ 20 h 41"/>
                  <a:gd name="T2" fmla="*/ 21 w 42"/>
                  <a:gd name="T3" fmla="*/ 0 h 41"/>
                  <a:gd name="T4" fmla="*/ 42 w 42"/>
                  <a:gd name="T5" fmla="*/ 20 h 41"/>
                  <a:gd name="T6" fmla="*/ 21 w 42"/>
                  <a:gd name="T7" fmla="*/ 41 h 41"/>
                  <a:gd name="T8" fmla="*/ 0 w 42"/>
                  <a:gd name="T9" fmla="*/ 2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41"/>
                  <a:gd name="T17" fmla="*/ 42 w 42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41">
                    <a:moveTo>
                      <a:pt x="0" y="20"/>
                    </a:moveTo>
                    <a:lnTo>
                      <a:pt x="21" y="0"/>
                    </a:lnTo>
                    <a:lnTo>
                      <a:pt x="42" y="20"/>
                    </a:lnTo>
                    <a:lnTo>
                      <a:pt x="21" y="4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00000"/>
              </a:solidFill>
              <a:ln w="7938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</p:grpSp>
        <p:grpSp>
          <p:nvGrpSpPr>
            <p:cNvPr id="15470" name="Group 133"/>
            <p:cNvGrpSpPr>
              <a:grpSpLocks/>
            </p:cNvGrpSpPr>
            <p:nvPr/>
          </p:nvGrpSpPr>
          <p:grpSpPr bwMode="auto">
            <a:xfrm>
              <a:off x="5913" y="1612"/>
              <a:ext cx="49" cy="276"/>
              <a:chOff x="5981" y="1592"/>
              <a:chExt cx="49" cy="276"/>
            </a:xfrm>
          </p:grpSpPr>
          <p:sp>
            <p:nvSpPr>
              <p:cNvPr id="15471" name="Line 134"/>
              <p:cNvSpPr>
                <a:spLocks noChangeShapeType="1"/>
              </p:cNvSpPr>
              <p:nvPr/>
            </p:nvSpPr>
            <p:spPr bwMode="auto">
              <a:xfrm>
                <a:off x="5981" y="1865"/>
                <a:ext cx="49" cy="3"/>
              </a:xfrm>
              <a:prstGeom prst="line">
                <a:avLst/>
              </a:prstGeom>
              <a:noFill/>
              <a:ln w="7938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5472" name="Group 135"/>
              <p:cNvGrpSpPr>
                <a:grpSpLocks/>
              </p:cNvGrpSpPr>
              <p:nvPr/>
            </p:nvGrpSpPr>
            <p:grpSpPr bwMode="auto">
              <a:xfrm>
                <a:off x="5981" y="1592"/>
                <a:ext cx="49" cy="276"/>
                <a:chOff x="5981" y="1586"/>
                <a:chExt cx="49" cy="276"/>
              </a:xfrm>
            </p:grpSpPr>
            <p:sp>
              <p:nvSpPr>
                <p:cNvPr id="15473" name="Line 136"/>
                <p:cNvSpPr>
                  <a:spLocks noChangeShapeType="1"/>
                </p:cNvSpPr>
                <p:nvPr/>
              </p:nvSpPr>
              <p:spPr bwMode="auto">
                <a:xfrm>
                  <a:off x="5981" y="1586"/>
                  <a:ext cx="49" cy="3"/>
                </a:xfrm>
                <a:prstGeom prst="line">
                  <a:avLst/>
                </a:prstGeom>
                <a:noFill/>
                <a:ln w="7938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74" name="Line 137"/>
                <p:cNvSpPr>
                  <a:spLocks noChangeShapeType="1"/>
                </p:cNvSpPr>
                <p:nvPr/>
              </p:nvSpPr>
              <p:spPr bwMode="auto">
                <a:xfrm>
                  <a:off x="6006" y="1586"/>
                  <a:ext cx="0" cy="276"/>
                </a:xfrm>
                <a:prstGeom prst="line">
                  <a:avLst/>
                </a:prstGeom>
                <a:noFill/>
                <a:ln w="6350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</p:grpSp>
      <p:grpSp>
        <p:nvGrpSpPr>
          <p:cNvPr id="24" name="Group 138"/>
          <p:cNvGrpSpPr>
            <a:grpSpLocks/>
          </p:cNvGrpSpPr>
          <p:nvPr/>
        </p:nvGrpSpPr>
        <p:grpSpPr bwMode="auto">
          <a:xfrm>
            <a:off x="5640212" y="3317523"/>
            <a:ext cx="2706511" cy="1655233"/>
            <a:chOff x="4165" y="2180"/>
            <a:chExt cx="1918" cy="1173"/>
          </a:xfrm>
        </p:grpSpPr>
        <p:grpSp>
          <p:nvGrpSpPr>
            <p:cNvPr id="15439" name="Group 139"/>
            <p:cNvGrpSpPr>
              <a:grpSpLocks/>
            </p:cNvGrpSpPr>
            <p:nvPr/>
          </p:nvGrpSpPr>
          <p:grpSpPr bwMode="auto">
            <a:xfrm>
              <a:off x="4165" y="2313"/>
              <a:ext cx="1450" cy="1040"/>
              <a:chOff x="4165" y="2313"/>
              <a:chExt cx="1450" cy="1040"/>
            </a:xfrm>
          </p:grpSpPr>
          <p:sp>
            <p:nvSpPr>
              <p:cNvPr id="15466" name="Oval 140"/>
              <p:cNvSpPr>
                <a:spLocks noChangeArrowheads="1"/>
              </p:cNvSpPr>
              <p:nvPr/>
            </p:nvSpPr>
            <p:spPr bwMode="auto">
              <a:xfrm>
                <a:off x="4165" y="3306"/>
                <a:ext cx="46" cy="47"/>
              </a:xfrm>
              <a:prstGeom prst="ellipse">
                <a:avLst/>
              </a:prstGeom>
              <a:solidFill>
                <a:schemeClr val="accent2"/>
              </a:solidFill>
              <a:ln w="7938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67" name="Oval 141"/>
              <p:cNvSpPr>
                <a:spLocks noChangeArrowheads="1"/>
              </p:cNvSpPr>
              <p:nvPr/>
            </p:nvSpPr>
            <p:spPr bwMode="auto">
              <a:xfrm>
                <a:off x="4633" y="2573"/>
                <a:ext cx="46" cy="47"/>
              </a:xfrm>
              <a:prstGeom prst="ellipse">
                <a:avLst/>
              </a:prstGeom>
              <a:solidFill>
                <a:schemeClr val="accent2"/>
              </a:solidFill>
              <a:ln w="7938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68" name="Oval 142"/>
              <p:cNvSpPr>
                <a:spLocks noChangeArrowheads="1"/>
              </p:cNvSpPr>
              <p:nvPr/>
            </p:nvSpPr>
            <p:spPr bwMode="auto">
              <a:xfrm>
                <a:off x="5568" y="2313"/>
                <a:ext cx="47" cy="47"/>
              </a:xfrm>
              <a:prstGeom prst="ellipse">
                <a:avLst/>
              </a:prstGeom>
              <a:solidFill>
                <a:schemeClr val="accent2"/>
              </a:solidFill>
              <a:ln w="7938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</p:grpSp>
        <p:grpSp>
          <p:nvGrpSpPr>
            <p:cNvPr id="15440" name="Group 143"/>
            <p:cNvGrpSpPr>
              <a:grpSpLocks/>
            </p:cNvGrpSpPr>
            <p:nvPr/>
          </p:nvGrpSpPr>
          <p:grpSpPr bwMode="auto">
            <a:xfrm>
              <a:off x="4185" y="2180"/>
              <a:ext cx="1898" cy="1152"/>
              <a:chOff x="4185" y="2180"/>
              <a:chExt cx="1898" cy="1152"/>
            </a:xfrm>
          </p:grpSpPr>
          <p:grpSp>
            <p:nvGrpSpPr>
              <p:cNvPr id="15441" name="Group 144"/>
              <p:cNvGrpSpPr>
                <a:grpSpLocks/>
              </p:cNvGrpSpPr>
              <p:nvPr/>
            </p:nvGrpSpPr>
            <p:grpSpPr bwMode="auto">
              <a:xfrm>
                <a:off x="4185" y="2235"/>
                <a:ext cx="1415" cy="1097"/>
                <a:chOff x="4069" y="1952"/>
                <a:chExt cx="1415" cy="1097"/>
              </a:xfrm>
            </p:grpSpPr>
            <p:sp>
              <p:nvSpPr>
                <p:cNvPr id="15452" name="Freeform 145"/>
                <p:cNvSpPr>
                  <a:spLocks/>
                </p:cNvSpPr>
                <p:nvPr/>
              </p:nvSpPr>
              <p:spPr bwMode="auto">
                <a:xfrm>
                  <a:off x="4069" y="3038"/>
                  <a:ext cx="11" cy="6"/>
                </a:xfrm>
                <a:custGeom>
                  <a:avLst/>
                  <a:gdLst>
                    <a:gd name="T0" fmla="*/ 0 w 11"/>
                    <a:gd name="T1" fmla="*/ 6 h 6"/>
                    <a:gd name="T2" fmla="*/ 0 w 11"/>
                    <a:gd name="T3" fmla="*/ 0 h 6"/>
                    <a:gd name="T4" fmla="*/ 11 w 11"/>
                    <a:gd name="T5" fmla="*/ 0 h 6"/>
                    <a:gd name="T6" fmla="*/ 0 60000 65536"/>
                    <a:gd name="T7" fmla="*/ 0 60000 65536"/>
                    <a:gd name="T8" fmla="*/ 0 60000 65536"/>
                    <a:gd name="T9" fmla="*/ 0 w 11"/>
                    <a:gd name="T10" fmla="*/ 0 h 6"/>
                    <a:gd name="T11" fmla="*/ 11 w 11"/>
                    <a:gd name="T12" fmla="*/ 6 h 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" h="6">
                      <a:moveTo>
                        <a:pt x="0" y="6"/>
                      </a:moveTo>
                      <a:lnTo>
                        <a:pt x="0" y="0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chemeClr val="tx2"/>
                </a:solidFill>
                <a:ln w="7938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53" name="Freeform 146"/>
                <p:cNvSpPr>
                  <a:spLocks/>
                </p:cNvSpPr>
                <p:nvPr/>
              </p:nvSpPr>
              <p:spPr bwMode="auto">
                <a:xfrm>
                  <a:off x="4069" y="3044"/>
                  <a:ext cx="11" cy="5"/>
                </a:xfrm>
                <a:custGeom>
                  <a:avLst/>
                  <a:gdLst>
                    <a:gd name="T0" fmla="*/ 0 w 11"/>
                    <a:gd name="T1" fmla="*/ 0 h 5"/>
                    <a:gd name="T2" fmla="*/ 0 w 11"/>
                    <a:gd name="T3" fmla="*/ 5 h 5"/>
                    <a:gd name="T4" fmla="*/ 11 w 11"/>
                    <a:gd name="T5" fmla="*/ 5 h 5"/>
                    <a:gd name="T6" fmla="*/ 0 60000 65536"/>
                    <a:gd name="T7" fmla="*/ 0 60000 65536"/>
                    <a:gd name="T8" fmla="*/ 0 60000 65536"/>
                    <a:gd name="T9" fmla="*/ 0 w 11"/>
                    <a:gd name="T10" fmla="*/ 0 h 5"/>
                    <a:gd name="T11" fmla="*/ 11 w 11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" h="5">
                      <a:moveTo>
                        <a:pt x="0" y="0"/>
                      </a:moveTo>
                      <a:lnTo>
                        <a:pt x="0" y="5"/>
                      </a:lnTo>
                      <a:lnTo>
                        <a:pt x="11" y="5"/>
                      </a:lnTo>
                    </a:path>
                  </a:pathLst>
                </a:custGeom>
                <a:solidFill>
                  <a:schemeClr val="tx2"/>
                </a:solidFill>
                <a:ln w="7938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54" name="Line 147"/>
                <p:cNvSpPr>
                  <a:spLocks noChangeShapeType="1"/>
                </p:cNvSpPr>
                <p:nvPr/>
              </p:nvSpPr>
              <p:spPr bwMode="auto">
                <a:xfrm flipV="1">
                  <a:off x="4537" y="2269"/>
                  <a:ext cx="1" cy="42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55" name="Line 148"/>
                <p:cNvSpPr>
                  <a:spLocks noChangeShapeType="1"/>
                </p:cNvSpPr>
                <p:nvPr/>
              </p:nvSpPr>
              <p:spPr bwMode="auto">
                <a:xfrm>
                  <a:off x="4527" y="2269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56" name="Line 149"/>
                <p:cNvSpPr>
                  <a:spLocks noChangeShapeType="1"/>
                </p:cNvSpPr>
                <p:nvPr/>
              </p:nvSpPr>
              <p:spPr bwMode="auto">
                <a:xfrm>
                  <a:off x="4537" y="2311"/>
                  <a:ext cx="1" cy="46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57" name="Line 150"/>
                <p:cNvSpPr>
                  <a:spLocks noChangeShapeType="1"/>
                </p:cNvSpPr>
                <p:nvPr/>
              </p:nvSpPr>
              <p:spPr bwMode="auto">
                <a:xfrm>
                  <a:off x="4527" y="2357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58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5005" y="1952"/>
                  <a:ext cx="1" cy="62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59" name="Line 152"/>
                <p:cNvSpPr>
                  <a:spLocks noChangeShapeType="1"/>
                </p:cNvSpPr>
                <p:nvPr/>
              </p:nvSpPr>
              <p:spPr bwMode="auto">
                <a:xfrm>
                  <a:off x="4995" y="1952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0" name="Line 153"/>
                <p:cNvSpPr>
                  <a:spLocks noChangeShapeType="1"/>
                </p:cNvSpPr>
                <p:nvPr/>
              </p:nvSpPr>
              <p:spPr bwMode="auto">
                <a:xfrm>
                  <a:off x="5005" y="2014"/>
                  <a:ext cx="1" cy="63"/>
                </a:xfrm>
                <a:prstGeom prst="line">
                  <a:avLst/>
                </a:prstGeom>
                <a:noFill/>
                <a:ln w="7938">
                  <a:solidFill>
                    <a:schemeClr val="tx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1" name="Line 154"/>
                <p:cNvSpPr>
                  <a:spLocks noChangeShapeType="1"/>
                </p:cNvSpPr>
                <p:nvPr/>
              </p:nvSpPr>
              <p:spPr bwMode="auto">
                <a:xfrm>
                  <a:off x="4995" y="2077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tx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2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5475" y="1993"/>
                  <a:ext cx="1" cy="58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3" name="Line 156"/>
                <p:cNvSpPr>
                  <a:spLocks noChangeShapeType="1"/>
                </p:cNvSpPr>
                <p:nvPr/>
              </p:nvSpPr>
              <p:spPr bwMode="auto">
                <a:xfrm>
                  <a:off x="5463" y="1993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4" name="Line 157"/>
                <p:cNvSpPr>
                  <a:spLocks noChangeShapeType="1"/>
                </p:cNvSpPr>
                <p:nvPr/>
              </p:nvSpPr>
              <p:spPr bwMode="auto">
                <a:xfrm>
                  <a:off x="5473" y="2051"/>
                  <a:ext cx="1" cy="57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65" name="Line 158"/>
                <p:cNvSpPr>
                  <a:spLocks noChangeShapeType="1"/>
                </p:cNvSpPr>
                <p:nvPr/>
              </p:nvSpPr>
              <p:spPr bwMode="auto">
                <a:xfrm>
                  <a:off x="5463" y="2108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15442" name="Group 159"/>
              <p:cNvGrpSpPr>
                <a:grpSpLocks/>
              </p:cNvGrpSpPr>
              <p:nvPr/>
            </p:nvGrpSpPr>
            <p:grpSpPr bwMode="auto">
              <a:xfrm>
                <a:off x="4185" y="2180"/>
                <a:ext cx="1898" cy="1147"/>
                <a:chOff x="4185" y="2180"/>
                <a:chExt cx="1898" cy="1147"/>
              </a:xfrm>
            </p:grpSpPr>
            <p:grpSp>
              <p:nvGrpSpPr>
                <p:cNvPr id="15443" name="Group 160"/>
                <p:cNvGrpSpPr>
                  <a:grpSpLocks/>
                </p:cNvGrpSpPr>
                <p:nvPr/>
              </p:nvGrpSpPr>
              <p:grpSpPr bwMode="auto">
                <a:xfrm>
                  <a:off x="4185" y="2180"/>
                  <a:ext cx="1898" cy="1147"/>
                  <a:chOff x="4185" y="2180"/>
                  <a:chExt cx="1898" cy="1147"/>
                </a:xfrm>
              </p:grpSpPr>
              <p:sp>
                <p:nvSpPr>
                  <p:cNvPr id="15445" name="Freeform 161"/>
                  <p:cNvSpPr>
                    <a:spLocks/>
                  </p:cNvSpPr>
                  <p:nvPr/>
                </p:nvSpPr>
                <p:spPr bwMode="auto">
                  <a:xfrm>
                    <a:off x="4185" y="2256"/>
                    <a:ext cx="1867" cy="1071"/>
                  </a:xfrm>
                  <a:custGeom>
                    <a:avLst/>
                    <a:gdLst>
                      <a:gd name="T0" fmla="*/ 0 w 1867"/>
                      <a:gd name="T1" fmla="*/ 1071 h 1071"/>
                      <a:gd name="T2" fmla="*/ 468 w 1867"/>
                      <a:gd name="T3" fmla="*/ 338 h 1071"/>
                      <a:gd name="T4" fmla="*/ 936 w 1867"/>
                      <a:gd name="T5" fmla="*/ 41 h 1071"/>
                      <a:gd name="T6" fmla="*/ 1404 w 1867"/>
                      <a:gd name="T7" fmla="*/ 78 h 1071"/>
                      <a:gd name="T8" fmla="*/ 1867 w 1867"/>
                      <a:gd name="T9" fmla="*/ 0 h 10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67"/>
                      <a:gd name="T16" fmla="*/ 0 h 1071"/>
                      <a:gd name="T17" fmla="*/ 1867 w 1867"/>
                      <a:gd name="T18" fmla="*/ 1071 h 10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67" h="1071">
                        <a:moveTo>
                          <a:pt x="0" y="1071"/>
                        </a:moveTo>
                        <a:lnTo>
                          <a:pt x="468" y="338"/>
                        </a:lnTo>
                        <a:lnTo>
                          <a:pt x="936" y="41"/>
                        </a:lnTo>
                        <a:lnTo>
                          <a:pt x="1404" y="78"/>
                        </a:lnTo>
                        <a:lnTo>
                          <a:pt x="1867" y="0"/>
                        </a:lnTo>
                      </a:path>
                    </a:pathLst>
                  </a:cu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  <p:sp>
                <p:nvSpPr>
                  <p:cNvPr id="15446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6036" y="2230"/>
                    <a:ext cx="47" cy="4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7938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1pPr>
                    <a:lvl2pPr marL="37931725" indent="-37474525"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2pPr>
                    <a:lvl3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3pPr>
                    <a:lvl4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4pPr>
                    <a:lvl5pPr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5pPr>
                    <a:lvl6pPr marL="4572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6pPr>
                    <a:lvl7pPr marL="9144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7pPr>
                    <a:lvl8pPr marL="1371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8pPr>
                    <a:lvl9pPr marL="18288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bg2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defRPr>
                    </a:lvl9pPr>
                  </a:lstStyle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 sz="1600">
                      <a:solidFill>
                        <a:srgbClr val="FFCEAB"/>
                      </a:solidFill>
                    </a:endParaRPr>
                  </a:p>
                </p:txBody>
              </p:sp>
              <p:grpSp>
                <p:nvGrpSpPr>
                  <p:cNvPr id="15447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6050" y="2180"/>
                    <a:ext cx="22" cy="144"/>
                    <a:chOff x="6166" y="1857"/>
                    <a:chExt cx="22" cy="144"/>
                  </a:xfrm>
                </p:grpSpPr>
                <p:sp>
                  <p:nvSpPr>
                    <p:cNvPr id="15448" name="Line 1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177" y="1857"/>
                      <a:ext cx="1" cy="68"/>
                    </a:xfrm>
                    <a:prstGeom prst="line">
                      <a:avLst/>
                    </a:prstGeom>
                    <a:noFill/>
                    <a:ln w="7938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49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66" y="1857"/>
                      <a:ext cx="22" cy="2"/>
                    </a:xfrm>
                    <a:prstGeom prst="line">
                      <a:avLst/>
                    </a:prstGeom>
                    <a:noFill/>
                    <a:ln w="7938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50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77" y="1925"/>
                      <a:ext cx="1" cy="74"/>
                    </a:xfrm>
                    <a:prstGeom prst="line">
                      <a:avLst/>
                    </a:prstGeom>
                    <a:noFill/>
                    <a:ln w="7938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51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66" y="1999"/>
                      <a:ext cx="22" cy="2"/>
                    </a:xfrm>
                    <a:prstGeom prst="line">
                      <a:avLst/>
                    </a:prstGeom>
                    <a:noFill/>
                    <a:ln w="7938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  <p:sp>
              <p:nvSpPr>
                <p:cNvPr id="15444" name="Oval 168"/>
                <p:cNvSpPr>
                  <a:spLocks noChangeArrowheads="1"/>
                </p:cNvSpPr>
                <p:nvPr/>
              </p:nvSpPr>
              <p:spPr bwMode="auto">
                <a:xfrm>
                  <a:off x="5100" y="2276"/>
                  <a:ext cx="47" cy="47"/>
                </a:xfrm>
                <a:prstGeom prst="ellipse">
                  <a:avLst/>
                </a:prstGeom>
                <a:solidFill>
                  <a:schemeClr val="accent2"/>
                </a:solidFill>
                <a:ln w="7938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</p:grpSp>
        </p:grpSp>
      </p:grpSp>
      <p:grpSp>
        <p:nvGrpSpPr>
          <p:cNvPr id="31" name="Group 169"/>
          <p:cNvGrpSpPr>
            <a:grpSpLocks/>
          </p:cNvGrpSpPr>
          <p:nvPr/>
        </p:nvGrpSpPr>
        <p:grpSpPr bwMode="auto">
          <a:xfrm>
            <a:off x="5640212" y="3482630"/>
            <a:ext cx="2706511" cy="1511302"/>
            <a:chOff x="4165" y="2297"/>
            <a:chExt cx="1918" cy="1071"/>
          </a:xfrm>
        </p:grpSpPr>
        <p:grpSp>
          <p:nvGrpSpPr>
            <p:cNvPr id="15409" name="Group 170"/>
            <p:cNvGrpSpPr>
              <a:grpSpLocks/>
            </p:cNvGrpSpPr>
            <p:nvPr/>
          </p:nvGrpSpPr>
          <p:grpSpPr bwMode="auto">
            <a:xfrm>
              <a:off x="4185" y="2354"/>
              <a:ext cx="1898" cy="993"/>
              <a:chOff x="4185" y="2354"/>
              <a:chExt cx="1898" cy="993"/>
            </a:xfrm>
          </p:grpSpPr>
          <p:sp>
            <p:nvSpPr>
              <p:cNvPr id="15418" name="Line 171"/>
              <p:cNvSpPr>
                <a:spLocks noChangeShapeType="1"/>
              </p:cNvSpPr>
              <p:nvPr/>
            </p:nvSpPr>
            <p:spPr bwMode="auto">
              <a:xfrm flipV="1">
                <a:off x="4653" y="2417"/>
                <a:ext cx="1" cy="52"/>
              </a:xfrm>
              <a:prstGeom prst="line">
                <a:avLst/>
              </a:prstGeom>
              <a:noFill/>
              <a:ln w="7938">
                <a:solidFill>
                  <a:schemeClr val="accent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19" name="Line 172"/>
              <p:cNvSpPr>
                <a:spLocks noChangeShapeType="1"/>
              </p:cNvSpPr>
              <p:nvPr/>
            </p:nvSpPr>
            <p:spPr bwMode="auto">
              <a:xfrm>
                <a:off x="4643" y="2417"/>
                <a:ext cx="21" cy="1"/>
              </a:xfrm>
              <a:prstGeom prst="line">
                <a:avLst/>
              </a:prstGeom>
              <a:noFill/>
              <a:ln w="7938">
                <a:solidFill>
                  <a:schemeClr val="accent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20" name="Line 173"/>
              <p:cNvSpPr>
                <a:spLocks noChangeShapeType="1"/>
              </p:cNvSpPr>
              <p:nvPr/>
            </p:nvSpPr>
            <p:spPr bwMode="auto">
              <a:xfrm>
                <a:off x="4653" y="2469"/>
                <a:ext cx="1" cy="57"/>
              </a:xfrm>
              <a:prstGeom prst="line">
                <a:avLst/>
              </a:prstGeom>
              <a:noFill/>
              <a:ln w="7938">
                <a:solidFill>
                  <a:schemeClr val="accent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21" name="Line 174"/>
              <p:cNvSpPr>
                <a:spLocks noChangeShapeType="1"/>
              </p:cNvSpPr>
              <p:nvPr/>
            </p:nvSpPr>
            <p:spPr bwMode="auto">
              <a:xfrm>
                <a:off x="4643" y="2526"/>
                <a:ext cx="21" cy="1"/>
              </a:xfrm>
              <a:prstGeom prst="line">
                <a:avLst/>
              </a:prstGeom>
              <a:noFill/>
              <a:ln w="7938">
                <a:solidFill>
                  <a:schemeClr val="accent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15422" name="Rectangle 175"/>
              <p:cNvSpPr>
                <a:spLocks noChangeArrowheads="1"/>
              </p:cNvSpPr>
              <p:nvPr/>
            </p:nvSpPr>
            <p:spPr bwMode="auto">
              <a:xfrm>
                <a:off x="4633" y="2448"/>
                <a:ext cx="46" cy="47"/>
              </a:xfrm>
              <a:prstGeom prst="rect">
                <a:avLst/>
              </a:prstGeom>
              <a:solidFill>
                <a:schemeClr val="accent6"/>
              </a:solidFill>
              <a:ln w="952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sp>
            <p:nvSpPr>
              <p:cNvPr id="15423" name="Rectangle 176"/>
              <p:cNvSpPr>
                <a:spLocks noChangeArrowheads="1"/>
              </p:cNvSpPr>
              <p:nvPr/>
            </p:nvSpPr>
            <p:spPr bwMode="auto">
              <a:xfrm>
                <a:off x="4633" y="2448"/>
                <a:ext cx="41" cy="42"/>
              </a:xfrm>
              <a:prstGeom prst="rect">
                <a:avLst/>
              </a:prstGeom>
              <a:solidFill>
                <a:schemeClr val="accent6"/>
              </a:solidFill>
              <a:ln w="7938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2pPr>
                <a:lvl3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3pPr>
                <a:lvl4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4pPr>
                <a:lvl5pPr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2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600">
                  <a:solidFill>
                    <a:srgbClr val="FFCEAB"/>
                  </a:solidFill>
                </a:endParaRPr>
              </a:p>
            </p:txBody>
          </p:sp>
          <p:grpSp>
            <p:nvGrpSpPr>
              <p:cNvPr id="15424" name="Group 177"/>
              <p:cNvGrpSpPr>
                <a:grpSpLocks/>
              </p:cNvGrpSpPr>
              <p:nvPr/>
            </p:nvGrpSpPr>
            <p:grpSpPr bwMode="auto">
              <a:xfrm>
                <a:off x="4185" y="2354"/>
                <a:ext cx="1898" cy="993"/>
                <a:chOff x="4185" y="2354"/>
                <a:chExt cx="1898" cy="993"/>
              </a:xfrm>
            </p:grpSpPr>
            <p:sp>
              <p:nvSpPr>
                <p:cNvPr id="15425" name="Freeform 178"/>
                <p:cNvSpPr>
                  <a:spLocks/>
                </p:cNvSpPr>
                <p:nvPr/>
              </p:nvSpPr>
              <p:spPr bwMode="auto">
                <a:xfrm>
                  <a:off x="4185" y="2354"/>
                  <a:ext cx="1867" cy="993"/>
                </a:xfrm>
                <a:custGeom>
                  <a:avLst/>
                  <a:gdLst>
                    <a:gd name="T0" fmla="*/ 0 w 1867"/>
                    <a:gd name="T1" fmla="*/ 993 h 993"/>
                    <a:gd name="T2" fmla="*/ 468 w 1867"/>
                    <a:gd name="T3" fmla="*/ 115 h 993"/>
                    <a:gd name="T4" fmla="*/ 936 w 1867"/>
                    <a:gd name="T5" fmla="*/ 0 h 993"/>
                    <a:gd name="T6" fmla="*/ 1404 w 1867"/>
                    <a:gd name="T7" fmla="*/ 224 h 993"/>
                    <a:gd name="T8" fmla="*/ 1867 w 1867"/>
                    <a:gd name="T9" fmla="*/ 411 h 9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67"/>
                    <a:gd name="T16" fmla="*/ 0 h 993"/>
                    <a:gd name="T17" fmla="*/ 1867 w 1867"/>
                    <a:gd name="T18" fmla="*/ 993 h 9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67" h="993">
                      <a:moveTo>
                        <a:pt x="0" y="993"/>
                      </a:moveTo>
                      <a:lnTo>
                        <a:pt x="468" y="115"/>
                      </a:lnTo>
                      <a:lnTo>
                        <a:pt x="936" y="0"/>
                      </a:lnTo>
                      <a:lnTo>
                        <a:pt x="1404" y="224"/>
                      </a:lnTo>
                      <a:lnTo>
                        <a:pt x="1867" y="411"/>
                      </a:lnTo>
                    </a:path>
                  </a:pathLst>
                </a:custGeom>
                <a:noFill/>
                <a:ln w="19050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26" name="Line 179"/>
                <p:cNvSpPr>
                  <a:spLocks noChangeShapeType="1"/>
                </p:cNvSpPr>
                <p:nvPr/>
              </p:nvSpPr>
              <p:spPr bwMode="auto">
                <a:xfrm flipV="1">
                  <a:off x="5589" y="2536"/>
                  <a:ext cx="1" cy="42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27" name="Line 180"/>
                <p:cNvSpPr>
                  <a:spLocks noChangeShapeType="1"/>
                </p:cNvSpPr>
                <p:nvPr/>
              </p:nvSpPr>
              <p:spPr bwMode="auto">
                <a:xfrm>
                  <a:off x="5579" y="2536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28" name="Line 181"/>
                <p:cNvSpPr>
                  <a:spLocks noChangeShapeType="1"/>
                </p:cNvSpPr>
                <p:nvPr/>
              </p:nvSpPr>
              <p:spPr bwMode="auto">
                <a:xfrm>
                  <a:off x="5589" y="2578"/>
                  <a:ext cx="1" cy="36"/>
                </a:xfrm>
                <a:prstGeom prst="line">
                  <a:avLst/>
                </a:prstGeom>
                <a:noFill/>
                <a:ln w="7938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29" name="Line 182"/>
                <p:cNvSpPr>
                  <a:spLocks noChangeShapeType="1"/>
                </p:cNvSpPr>
                <p:nvPr/>
              </p:nvSpPr>
              <p:spPr bwMode="auto">
                <a:xfrm>
                  <a:off x="5579" y="2614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30" name="Rectangle 183"/>
                <p:cNvSpPr>
                  <a:spLocks noChangeArrowheads="1"/>
                </p:cNvSpPr>
                <p:nvPr/>
              </p:nvSpPr>
              <p:spPr bwMode="auto">
                <a:xfrm>
                  <a:off x="5568" y="2557"/>
                  <a:ext cx="47" cy="47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31" name="Rectangle 184"/>
                <p:cNvSpPr>
                  <a:spLocks noChangeArrowheads="1"/>
                </p:cNvSpPr>
                <p:nvPr/>
              </p:nvSpPr>
              <p:spPr bwMode="auto">
                <a:xfrm>
                  <a:off x="5568" y="2557"/>
                  <a:ext cx="42" cy="42"/>
                </a:xfrm>
                <a:prstGeom prst="rect">
                  <a:avLst/>
                </a:prstGeom>
                <a:solidFill>
                  <a:schemeClr val="accent6"/>
                </a:solidFill>
                <a:ln w="7938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32" name="Rectangle 185"/>
                <p:cNvSpPr>
                  <a:spLocks noChangeArrowheads="1"/>
                </p:cNvSpPr>
                <p:nvPr/>
              </p:nvSpPr>
              <p:spPr bwMode="auto">
                <a:xfrm>
                  <a:off x="6036" y="2750"/>
                  <a:ext cx="47" cy="46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33" name="Rectangle 186"/>
                <p:cNvSpPr>
                  <a:spLocks noChangeArrowheads="1"/>
                </p:cNvSpPr>
                <p:nvPr/>
              </p:nvSpPr>
              <p:spPr bwMode="auto">
                <a:xfrm>
                  <a:off x="6036" y="2750"/>
                  <a:ext cx="42" cy="41"/>
                </a:xfrm>
                <a:prstGeom prst="rect">
                  <a:avLst/>
                </a:prstGeom>
                <a:solidFill>
                  <a:schemeClr val="accent6"/>
                </a:solidFill>
                <a:ln w="7938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grpSp>
              <p:nvGrpSpPr>
                <p:cNvPr id="15434" name="Group 187"/>
                <p:cNvGrpSpPr>
                  <a:grpSpLocks/>
                </p:cNvGrpSpPr>
                <p:nvPr/>
              </p:nvGrpSpPr>
              <p:grpSpPr bwMode="auto">
                <a:xfrm>
                  <a:off x="6048" y="2737"/>
                  <a:ext cx="21" cy="72"/>
                  <a:chOff x="6242" y="2508"/>
                  <a:chExt cx="21" cy="72"/>
                </a:xfrm>
              </p:grpSpPr>
              <p:sp>
                <p:nvSpPr>
                  <p:cNvPr id="15435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6242" y="2579"/>
                    <a:ext cx="21" cy="1"/>
                  </a:xfrm>
                  <a:prstGeom prst="line">
                    <a:avLst/>
                  </a:prstGeom>
                  <a:noFill/>
                  <a:ln w="7938">
                    <a:solidFill>
                      <a:schemeClr val="accent6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defTabSz="81281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FFCEAB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endParaRPr>
                  </a:p>
                </p:txBody>
              </p:sp>
              <p:grpSp>
                <p:nvGrpSpPr>
                  <p:cNvPr id="15436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6242" y="2508"/>
                    <a:ext cx="21" cy="72"/>
                    <a:chOff x="6185" y="2472"/>
                    <a:chExt cx="21" cy="72"/>
                  </a:xfrm>
                </p:grpSpPr>
                <p:sp>
                  <p:nvSpPr>
                    <p:cNvPr id="15437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85" y="2472"/>
                      <a:ext cx="21" cy="1"/>
                    </a:xfrm>
                    <a:prstGeom prst="line">
                      <a:avLst/>
                    </a:prstGeom>
                    <a:noFill/>
                    <a:ln w="7938">
                      <a:solidFill>
                        <a:schemeClr val="accent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38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195" y="2472"/>
                      <a:ext cx="0" cy="72"/>
                    </a:xfrm>
                    <a:prstGeom prst="line">
                      <a:avLst/>
                    </a:prstGeom>
                    <a:ln>
                      <a:solidFill>
                        <a:schemeClr val="accent6"/>
                      </a:solidFill>
                      <a:headEnd/>
                      <a:tailEnd/>
                    </a:ln>
                    <a:extLst/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  <p:txBody>
                    <a:bodyPr wrap="none" anchor="ctr"/>
                    <a:lstStyle/>
                    <a:p>
                      <a:pPr algn="ctr" defTabSz="812810" eaLnBrk="0" fontAlgn="base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600">
                        <a:solidFill>
                          <a:srgbClr val="FFCEAB"/>
                        </a:solidFill>
                        <a:latin typeface="Helvetica" panose="020B0604020202020204" pitchFamily="34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410" name="Group 192"/>
            <p:cNvGrpSpPr>
              <a:grpSpLocks/>
            </p:cNvGrpSpPr>
            <p:nvPr/>
          </p:nvGrpSpPr>
          <p:grpSpPr bwMode="auto">
            <a:xfrm>
              <a:off x="4165" y="2297"/>
              <a:ext cx="977" cy="1071"/>
              <a:chOff x="4165" y="2297"/>
              <a:chExt cx="977" cy="1071"/>
            </a:xfrm>
          </p:grpSpPr>
          <p:sp>
            <p:nvSpPr>
              <p:cNvPr id="15411" name="Line 193"/>
              <p:cNvSpPr>
                <a:spLocks noChangeShapeType="1"/>
              </p:cNvSpPr>
              <p:nvPr/>
            </p:nvSpPr>
            <p:spPr bwMode="auto">
              <a:xfrm>
                <a:off x="5111" y="2297"/>
                <a:ext cx="21" cy="1"/>
              </a:xfrm>
              <a:prstGeom prst="line">
                <a:avLst/>
              </a:prstGeom>
              <a:noFill/>
              <a:ln w="7938">
                <a:solidFill>
                  <a:schemeClr val="accent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defTabSz="81281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FFCEAB"/>
                  </a:solidFill>
                  <a:latin typeface="Helvetica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15412" name="Group 194"/>
              <p:cNvGrpSpPr>
                <a:grpSpLocks/>
              </p:cNvGrpSpPr>
              <p:nvPr/>
            </p:nvGrpSpPr>
            <p:grpSpPr bwMode="auto">
              <a:xfrm>
                <a:off x="4165" y="2297"/>
                <a:ext cx="977" cy="1071"/>
                <a:chOff x="4165" y="2297"/>
                <a:chExt cx="977" cy="1071"/>
              </a:xfrm>
            </p:grpSpPr>
            <p:sp>
              <p:nvSpPr>
                <p:cNvPr id="15413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5121" y="2297"/>
                  <a:ext cx="1" cy="57"/>
                </a:xfrm>
                <a:prstGeom prst="line">
                  <a:avLst/>
                </a:prstGeom>
                <a:noFill/>
                <a:ln w="7938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14" name="Line 196"/>
                <p:cNvSpPr>
                  <a:spLocks noChangeShapeType="1"/>
                </p:cNvSpPr>
                <p:nvPr/>
              </p:nvSpPr>
              <p:spPr bwMode="auto">
                <a:xfrm>
                  <a:off x="5121" y="2354"/>
                  <a:ext cx="1" cy="58"/>
                </a:xfrm>
                <a:prstGeom prst="line">
                  <a:avLst/>
                </a:prstGeom>
                <a:noFill/>
                <a:ln w="7938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15" name="Line 197"/>
                <p:cNvSpPr>
                  <a:spLocks noChangeShapeType="1"/>
                </p:cNvSpPr>
                <p:nvPr/>
              </p:nvSpPr>
              <p:spPr bwMode="auto">
                <a:xfrm>
                  <a:off x="5111" y="2411"/>
                  <a:ext cx="21" cy="1"/>
                </a:xfrm>
                <a:prstGeom prst="line">
                  <a:avLst/>
                </a:prstGeom>
                <a:noFill/>
                <a:ln w="7938">
                  <a:solidFill>
                    <a:schemeClr val="accent6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FFCEAB"/>
                    </a:solidFill>
                    <a:latin typeface="Helvetica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15416" name="Rectangle 198"/>
                <p:cNvSpPr>
                  <a:spLocks noChangeArrowheads="1"/>
                </p:cNvSpPr>
                <p:nvPr/>
              </p:nvSpPr>
              <p:spPr bwMode="auto">
                <a:xfrm>
                  <a:off x="4165" y="3327"/>
                  <a:ext cx="41" cy="41"/>
                </a:xfrm>
                <a:prstGeom prst="rect">
                  <a:avLst/>
                </a:prstGeom>
                <a:solidFill>
                  <a:schemeClr val="accent6"/>
                </a:solidFill>
                <a:ln w="7938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  <p:sp>
              <p:nvSpPr>
                <p:cNvPr id="15417" name="Rectangle 199"/>
                <p:cNvSpPr>
                  <a:spLocks noChangeArrowheads="1"/>
                </p:cNvSpPr>
                <p:nvPr/>
              </p:nvSpPr>
              <p:spPr bwMode="auto">
                <a:xfrm>
                  <a:off x="5100" y="2334"/>
                  <a:ext cx="42" cy="41"/>
                </a:xfrm>
                <a:prstGeom prst="rect">
                  <a:avLst/>
                </a:prstGeom>
                <a:solidFill>
                  <a:schemeClr val="accent6"/>
                </a:solidFill>
                <a:ln w="7938">
                  <a:solidFill>
                    <a:schemeClr val="accent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Helvetica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defTabSz="81281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1600">
                    <a:solidFill>
                      <a:srgbClr val="FFCEAB"/>
                    </a:solidFill>
                  </a:endParaRPr>
                </a:p>
              </p:txBody>
            </p:sp>
          </p:grpSp>
        </p:grpSp>
      </p:grpSp>
      <p:sp>
        <p:nvSpPr>
          <p:cNvPr id="15374" name="Rectangle 200"/>
          <p:cNvSpPr>
            <a:spLocks noChangeArrowheads="1"/>
          </p:cNvSpPr>
          <p:nvPr/>
        </p:nvSpPr>
        <p:spPr bwMode="auto">
          <a:xfrm>
            <a:off x="1143487" y="4955822"/>
            <a:ext cx="113814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375" name="Rectangle 201"/>
          <p:cNvSpPr>
            <a:spLocks noChangeArrowheads="1"/>
          </p:cNvSpPr>
          <p:nvPr/>
        </p:nvSpPr>
        <p:spPr bwMode="auto">
          <a:xfrm>
            <a:off x="1022618" y="4538133"/>
            <a:ext cx="227626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5376" name="Rectangle 202"/>
          <p:cNvSpPr>
            <a:spLocks noChangeArrowheads="1"/>
          </p:cNvSpPr>
          <p:nvPr/>
        </p:nvSpPr>
        <p:spPr bwMode="auto">
          <a:xfrm>
            <a:off x="900338" y="4120444"/>
            <a:ext cx="341440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5377" name="Rectangle 203"/>
          <p:cNvSpPr>
            <a:spLocks noChangeArrowheads="1"/>
          </p:cNvSpPr>
          <p:nvPr/>
        </p:nvSpPr>
        <p:spPr bwMode="auto">
          <a:xfrm>
            <a:off x="900338" y="3709811"/>
            <a:ext cx="341440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150</a:t>
            </a:r>
          </a:p>
        </p:txBody>
      </p:sp>
      <p:sp>
        <p:nvSpPr>
          <p:cNvPr id="15378" name="Rectangle 204"/>
          <p:cNvSpPr>
            <a:spLocks noChangeArrowheads="1"/>
          </p:cNvSpPr>
          <p:nvPr/>
        </p:nvSpPr>
        <p:spPr bwMode="auto">
          <a:xfrm>
            <a:off x="900338" y="3283656"/>
            <a:ext cx="341440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5379" name="Rectangle 205"/>
          <p:cNvSpPr>
            <a:spLocks noChangeArrowheads="1"/>
          </p:cNvSpPr>
          <p:nvPr/>
        </p:nvSpPr>
        <p:spPr bwMode="auto">
          <a:xfrm>
            <a:off x="900338" y="2865967"/>
            <a:ext cx="341440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250</a:t>
            </a:r>
          </a:p>
        </p:txBody>
      </p:sp>
      <p:sp>
        <p:nvSpPr>
          <p:cNvPr id="15380" name="Rectangle 206"/>
          <p:cNvSpPr>
            <a:spLocks noChangeArrowheads="1"/>
          </p:cNvSpPr>
          <p:nvPr/>
        </p:nvSpPr>
        <p:spPr bwMode="auto">
          <a:xfrm>
            <a:off x="900338" y="2448278"/>
            <a:ext cx="341440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15381" name="Rectangle 207"/>
          <p:cNvSpPr>
            <a:spLocks noChangeArrowheads="1"/>
          </p:cNvSpPr>
          <p:nvPr/>
        </p:nvSpPr>
        <p:spPr bwMode="auto">
          <a:xfrm>
            <a:off x="1379604" y="5113867"/>
            <a:ext cx="113814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382" name="Rectangle 208"/>
          <p:cNvSpPr>
            <a:spLocks noChangeArrowheads="1"/>
          </p:cNvSpPr>
          <p:nvPr/>
        </p:nvSpPr>
        <p:spPr bwMode="auto">
          <a:xfrm>
            <a:off x="1760143" y="5113867"/>
            <a:ext cx="227626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5383" name="Rectangle 209"/>
          <p:cNvSpPr>
            <a:spLocks noChangeArrowheads="1"/>
          </p:cNvSpPr>
          <p:nvPr/>
        </p:nvSpPr>
        <p:spPr bwMode="auto">
          <a:xfrm>
            <a:off x="2200409" y="5113867"/>
            <a:ext cx="227626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5384" name="Rectangle 210"/>
          <p:cNvSpPr>
            <a:spLocks noChangeArrowheads="1"/>
          </p:cNvSpPr>
          <p:nvPr/>
        </p:nvSpPr>
        <p:spPr bwMode="auto">
          <a:xfrm>
            <a:off x="2640676" y="5113867"/>
            <a:ext cx="227626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5385" name="Rectangle 211"/>
          <p:cNvSpPr>
            <a:spLocks noChangeArrowheads="1"/>
          </p:cNvSpPr>
          <p:nvPr/>
        </p:nvSpPr>
        <p:spPr bwMode="auto">
          <a:xfrm>
            <a:off x="3079532" y="5113867"/>
            <a:ext cx="227626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5386" name="Rectangle 212"/>
          <p:cNvSpPr>
            <a:spLocks noChangeArrowheads="1"/>
          </p:cNvSpPr>
          <p:nvPr/>
        </p:nvSpPr>
        <p:spPr bwMode="auto">
          <a:xfrm>
            <a:off x="3467125" y="5113867"/>
            <a:ext cx="341439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5387" name="Rectangle 213"/>
          <p:cNvSpPr>
            <a:spLocks noChangeArrowheads="1"/>
          </p:cNvSpPr>
          <p:nvPr/>
        </p:nvSpPr>
        <p:spPr bwMode="auto">
          <a:xfrm>
            <a:off x="3907392" y="5113867"/>
            <a:ext cx="341439" cy="28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 dirty="0">
                <a:solidFill>
                  <a:schemeClr val="tx1"/>
                </a:solidFill>
              </a:rPr>
              <a:t>120</a:t>
            </a:r>
          </a:p>
        </p:txBody>
      </p:sp>
      <p:sp>
        <p:nvSpPr>
          <p:cNvPr id="15389" name="Rectangle 215"/>
          <p:cNvSpPr>
            <a:spLocks noChangeArrowheads="1"/>
          </p:cNvSpPr>
          <p:nvPr/>
        </p:nvSpPr>
        <p:spPr bwMode="auto">
          <a:xfrm>
            <a:off x="6386600" y="5438422"/>
            <a:ext cx="1203856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2133" dirty="0">
                <a:solidFill>
                  <a:schemeClr val="tx1"/>
                </a:solidFill>
                <a:latin typeface="Calibri" panose="020F0502020204030204" pitchFamily="34" charset="0"/>
              </a:rPr>
              <a:t>Time (min)</a:t>
            </a:r>
          </a:p>
        </p:txBody>
      </p:sp>
      <p:sp>
        <p:nvSpPr>
          <p:cNvPr id="15390" name="Rectangle 216"/>
          <p:cNvSpPr>
            <a:spLocks noChangeArrowheads="1"/>
          </p:cNvSpPr>
          <p:nvPr/>
        </p:nvSpPr>
        <p:spPr bwMode="auto">
          <a:xfrm>
            <a:off x="2153267" y="5442656"/>
            <a:ext cx="1203856" cy="42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2133" dirty="0">
                <a:solidFill>
                  <a:schemeClr val="tx1"/>
                </a:solidFill>
                <a:latin typeface="Calibri" panose="020F0502020204030204" pitchFamily="34" charset="0"/>
              </a:rPr>
              <a:t>Time (min)</a:t>
            </a:r>
          </a:p>
        </p:txBody>
      </p:sp>
      <p:sp>
        <p:nvSpPr>
          <p:cNvPr id="15391" name="Rectangle 217"/>
          <p:cNvSpPr>
            <a:spLocks noChangeArrowheads="1"/>
          </p:cNvSpPr>
          <p:nvPr/>
        </p:nvSpPr>
        <p:spPr bwMode="auto">
          <a:xfrm>
            <a:off x="435110" y="2302841"/>
            <a:ext cx="307777" cy="295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Blood Glucose levels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(mg/dl)</a:t>
            </a:r>
          </a:p>
        </p:txBody>
      </p:sp>
      <p:sp>
        <p:nvSpPr>
          <p:cNvPr id="15392" name="Rectangle 218"/>
          <p:cNvSpPr>
            <a:spLocks noChangeArrowheads="1"/>
          </p:cNvSpPr>
          <p:nvPr/>
        </p:nvSpPr>
        <p:spPr bwMode="auto">
          <a:xfrm>
            <a:off x="5612937" y="5109634"/>
            <a:ext cx="113814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393" name="Rectangle 219"/>
          <p:cNvSpPr>
            <a:spLocks noChangeArrowheads="1"/>
          </p:cNvSpPr>
          <p:nvPr/>
        </p:nvSpPr>
        <p:spPr bwMode="auto">
          <a:xfrm>
            <a:off x="5993476" y="5109634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5394" name="Rectangle 220"/>
          <p:cNvSpPr>
            <a:spLocks noChangeArrowheads="1"/>
          </p:cNvSpPr>
          <p:nvPr/>
        </p:nvSpPr>
        <p:spPr bwMode="auto">
          <a:xfrm>
            <a:off x="6433743" y="5109634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5395" name="Rectangle 221"/>
          <p:cNvSpPr>
            <a:spLocks noChangeArrowheads="1"/>
          </p:cNvSpPr>
          <p:nvPr/>
        </p:nvSpPr>
        <p:spPr bwMode="auto">
          <a:xfrm>
            <a:off x="6874009" y="5109634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5396" name="Rectangle 222"/>
          <p:cNvSpPr>
            <a:spLocks noChangeArrowheads="1"/>
          </p:cNvSpPr>
          <p:nvPr/>
        </p:nvSpPr>
        <p:spPr bwMode="auto">
          <a:xfrm>
            <a:off x="7312865" y="5109634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5397" name="Rectangle 223"/>
          <p:cNvSpPr>
            <a:spLocks noChangeArrowheads="1"/>
          </p:cNvSpPr>
          <p:nvPr/>
        </p:nvSpPr>
        <p:spPr bwMode="auto">
          <a:xfrm>
            <a:off x="7700458" y="5109634"/>
            <a:ext cx="34144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5398" name="Rectangle 224"/>
          <p:cNvSpPr>
            <a:spLocks noChangeArrowheads="1"/>
          </p:cNvSpPr>
          <p:nvPr/>
        </p:nvSpPr>
        <p:spPr bwMode="auto">
          <a:xfrm>
            <a:off x="8140725" y="5109634"/>
            <a:ext cx="34144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120</a:t>
            </a:r>
          </a:p>
        </p:txBody>
      </p:sp>
      <p:sp>
        <p:nvSpPr>
          <p:cNvPr id="15399" name="Rectangle 225"/>
          <p:cNvSpPr>
            <a:spLocks noChangeArrowheads="1"/>
          </p:cNvSpPr>
          <p:nvPr/>
        </p:nvSpPr>
        <p:spPr bwMode="auto">
          <a:xfrm>
            <a:off x="5351420" y="4961467"/>
            <a:ext cx="113814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400" name="Rectangle 226"/>
          <p:cNvSpPr>
            <a:spLocks noChangeArrowheads="1"/>
          </p:cNvSpPr>
          <p:nvPr/>
        </p:nvSpPr>
        <p:spPr bwMode="auto">
          <a:xfrm>
            <a:off x="5248896" y="4610100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5401" name="Rectangle 227"/>
          <p:cNvSpPr>
            <a:spLocks noChangeArrowheads="1"/>
          </p:cNvSpPr>
          <p:nvPr/>
        </p:nvSpPr>
        <p:spPr bwMode="auto">
          <a:xfrm>
            <a:off x="5248896" y="4250267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15402" name="Rectangle 228"/>
          <p:cNvSpPr>
            <a:spLocks noChangeArrowheads="1"/>
          </p:cNvSpPr>
          <p:nvPr/>
        </p:nvSpPr>
        <p:spPr bwMode="auto">
          <a:xfrm>
            <a:off x="5248896" y="3890434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5403" name="Rectangle 229"/>
          <p:cNvSpPr>
            <a:spLocks noChangeArrowheads="1"/>
          </p:cNvSpPr>
          <p:nvPr/>
        </p:nvSpPr>
        <p:spPr bwMode="auto">
          <a:xfrm>
            <a:off x="5248896" y="3532011"/>
            <a:ext cx="227627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5404" name="Rectangle 230"/>
          <p:cNvSpPr>
            <a:spLocks noChangeArrowheads="1"/>
          </p:cNvSpPr>
          <p:nvPr/>
        </p:nvSpPr>
        <p:spPr bwMode="auto">
          <a:xfrm>
            <a:off x="5144960" y="3172178"/>
            <a:ext cx="34144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5405" name="Rectangle 231"/>
          <p:cNvSpPr>
            <a:spLocks noChangeArrowheads="1"/>
          </p:cNvSpPr>
          <p:nvPr/>
        </p:nvSpPr>
        <p:spPr bwMode="auto">
          <a:xfrm>
            <a:off x="5144960" y="2812345"/>
            <a:ext cx="34144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120</a:t>
            </a:r>
          </a:p>
        </p:txBody>
      </p:sp>
      <p:sp>
        <p:nvSpPr>
          <p:cNvPr id="15406" name="Rectangle 232"/>
          <p:cNvSpPr>
            <a:spLocks noChangeArrowheads="1"/>
          </p:cNvSpPr>
          <p:nvPr/>
        </p:nvSpPr>
        <p:spPr bwMode="auto">
          <a:xfrm>
            <a:off x="5144960" y="2453923"/>
            <a:ext cx="34144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812810" eaLnBrk="0" fontAlgn="base" hangingPunct="0">
              <a:lnSpc>
                <a:spcPct val="130000"/>
              </a:lnSpc>
              <a:spcBef>
                <a:spcPct val="3000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1600">
                <a:solidFill>
                  <a:schemeClr val="tx1"/>
                </a:solidFill>
              </a:rPr>
              <a:t>140</a:t>
            </a:r>
          </a:p>
        </p:txBody>
      </p:sp>
      <p:sp>
        <p:nvSpPr>
          <p:cNvPr id="15407" name="Rectangle 233"/>
          <p:cNvSpPr>
            <a:spLocks noChangeArrowheads="1"/>
          </p:cNvSpPr>
          <p:nvPr/>
        </p:nvSpPr>
        <p:spPr bwMode="auto">
          <a:xfrm>
            <a:off x="4779202" y="2331119"/>
            <a:ext cx="307777" cy="307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81281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AFD00"/>
              </a:buClr>
            </a:pPr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Blood Insulin levels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(µU/ml)</a:t>
            </a:r>
          </a:p>
        </p:txBody>
      </p:sp>
      <p:sp>
        <p:nvSpPr>
          <p:cNvPr id="15408" name="Rectangle 234"/>
          <p:cNvSpPr>
            <a:spLocks noChangeArrowheads="1"/>
          </p:cNvSpPr>
          <p:nvPr/>
        </p:nvSpPr>
        <p:spPr bwMode="auto">
          <a:xfrm>
            <a:off x="203200" y="6138334"/>
            <a:ext cx="3319820" cy="17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81281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44">
                <a:solidFill>
                  <a:schemeClr val="tx1"/>
                </a:solidFill>
              </a:rPr>
              <a:t>Jensen CC et al: Diabetes 51:2170-2178; 2002</a:t>
            </a:r>
          </a:p>
        </p:txBody>
      </p:sp>
      <p:pic>
        <p:nvPicPr>
          <p:cNvPr id="235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3794601" y="258921"/>
            <a:ext cx="5166519" cy="560248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000" dirty="0" smtClean="0"/>
              <a:t>Oral Glucose Tolerance Test</a:t>
            </a:r>
            <a:endParaRPr lang="en-US" sz="3000" dirty="0"/>
          </a:p>
        </p:txBody>
      </p:sp>
      <p:pic>
        <p:nvPicPr>
          <p:cNvPr id="238" name="Picture 2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grpSp>
        <p:nvGrpSpPr>
          <p:cNvPr id="241" name="Group 240"/>
          <p:cNvGrpSpPr/>
          <p:nvPr/>
        </p:nvGrpSpPr>
        <p:grpSpPr>
          <a:xfrm>
            <a:off x="1125586" y="2239114"/>
            <a:ext cx="1190659" cy="2894230"/>
            <a:chOff x="1720805" y="2515937"/>
            <a:chExt cx="1190659" cy="2894230"/>
          </a:xfrm>
        </p:grpSpPr>
        <p:cxnSp>
          <p:nvCxnSpPr>
            <p:cNvPr id="242" name="Straight Connector 241"/>
            <p:cNvCxnSpPr/>
            <p:nvPr/>
          </p:nvCxnSpPr>
          <p:spPr>
            <a:xfrm flipV="1">
              <a:off x="2070736" y="2880045"/>
              <a:ext cx="0" cy="2530122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1720805" y="2515937"/>
              <a:ext cx="11906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</a:rPr>
                <a:t>Glucose given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36917" y="5375557"/>
            <a:ext cx="6061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  <a:r>
              <a:rPr lang="en-US" sz="900" dirty="0" smtClean="0"/>
              <a:t>asting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97907"/>
      </p:ext>
    </p:extLst>
  </p:cSld>
  <p:clrMapOvr>
    <a:masterClrMapping/>
  </p:clrMapOvr>
  <p:transition advTm="2795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91026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200" dirty="0" smtClean="0"/>
              <a:t>Glucose in balance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7" name="Picture 2" descr="http://apbrwww5.apsu.edu/thompsonj/Anatomy%20&amp;%20Physiology/2010/2010%20Exam%20Reviews/Exam%205%20Final%20Review/blood%20glucose.Fig.17.1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10128"/>
            <a:ext cx="5943600" cy="531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1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91026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200" dirty="0" smtClean="0"/>
              <a:t>Glucose in balance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Slide 17. The Normal Reciprocal Response of Insulin and Glucagon Regulates Postprandi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04" y="1066800"/>
            <a:ext cx="6867696" cy="521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5554" y="6317218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www.medscape.org/viewarticle/551055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4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91026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200" dirty="0" smtClean="0"/>
              <a:t>Glucose in balance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2" descr="C:\Users\mmunn\Documents\Downloads\slide1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1088374"/>
            <a:ext cx="7143750" cy="535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15250" y="1217295"/>
            <a:ext cx="12458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FPG – Fasting Plasma Glucose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 –</a:t>
            </a:r>
          </a:p>
          <a:p>
            <a:r>
              <a:rPr lang="en-US" dirty="0" smtClean="0"/>
              <a:t>Number of people in that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94601" y="258921"/>
            <a:ext cx="5166519" cy="591026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3200" dirty="0" smtClean="0"/>
              <a:t>Glucose in balance</a:t>
            </a:r>
            <a:endParaRPr lang="en-US" sz="3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2" descr="http://www.austincc.edu/apreview/NursingPics/gluco24h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46" y="1160971"/>
            <a:ext cx="7172194" cy="527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3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99351" y="258921"/>
            <a:ext cx="5349399" cy="467915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2400" dirty="0" smtClean="0"/>
              <a:t> Diabetes incidence in three populations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370" y="1284653"/>
            <a:ext cx="589824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872470" y="6271094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msgothic" charset="0"/>
                <a:cs typeface="msgothic" charset="0"/>
              </a:defRPr>
            </a:lvl9pPr>
          </a:lstStyle>
          <a:p>
            <a:r>
              <a:rPr lang="en-GB" sz="1100" b="1" dirty="0">
                <a:latin typeface="Arial" pitchFamily="34" charset="0"/>
              </a:rPr>
              <a:t>Schulz L O et al. Dia Care 2006;29:1866-1871</a:t>
            </a:r>
          </a:p>
        </p:txBody>
      </p:sp>
    </p:spTree>
    <p:extLst>
      <p:ext uri="{BB962C8B-B14F-4D97-AF65-F5344CB8AC3E}">
        <p14:creationId xmlns:p14="http://schemas.microsoft.com/office/powerpoint/2010/main" val="16461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81241" y="258921"/>
            <a:ext cx="5379879" cy="529471"/>
          </a:xfrm>
          <a:prstGeom prst="rect">
            <a:avLst/>
          </a:prstGeom>
          <a:noFill/>
        </p:spPr>
        <p:txBody>
          <a:bodyPr wrap="square" lIns="97630" tIns="48815" rIns="97630" bIns="48815" rtlCol="0">
            <a:spAutoFit/>
          </a:bodyPr>
          <a:lstStyle/>
          <a:p>
            <a:pPr algn="r"/>
            <a:r>
              <a:rPr lang="en-US" sz="2800" dirty="0" smtClean="0"/>
              <a:t>Diabetes Prevention Program Data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81241" y="125258"/>
            <a:ext cx="0" cy="881772"/>
          </a:xfrm>
          <a:prstGeom prst="line">
            <a:avLst/>
          </a:prstGeom>
          <a:ln w="28575">
            <a:solidFill>
              <a:srgbClr val="2B656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C:\Users\jcgriz\AppData\Local\Microsoft\Windows\Temporary Internet Files\Content.Outlook\ND2AF8RG\GSEO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04" y="202649"/>
            <a:ext cx="2911798" cy="70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35" y="6629400"/>
            <a:ext cx="10082172" cy="15933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006905" y="6175717"/>
            <a:ext cx="522871" cy="45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64912" y="1579609"/>
            <a:ext cx="8879088" cy="4436772"/>
            <a:chOff x="264912" y="1579609"/>
            <a:chExt cx="8879088" cy="4436772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12" y="1579609"/>
              <a:ext cx="8696208" cy="3844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991511" y="5339273"/>
              <a:ext cx="72430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Lowest </a:t>
              </a:r>
              <a:r>
                <a:rPr lang="en-US" b="1" dirty="0"/>
                <a:t>Genetic </a:t>
              </a:r>
              <a:r>
                <a:rPr lang="en-US" b="1" dirty="0" smtClean="0"/>
                <a:t>                                                                  Highest Genetic </a:t>
              </a:r>
            </a:p>
            <a:p>
              <a:r>
                <a:rPr lang="en-US" b="1" dirty="0" smtClean="0"/>
                <a:t>         Risk                                                                                          </a:t>
              </a:r>
              <a:r>
                <a:rPr lang="en-US" b="1" dirty="0" err="1" smtClean="0"/>
                <a:t>Risk</a:t>
              </a:r>
              <a:r>
                <a:rPr lang="en-US" b="1" dirty="0" smtClean="0"/>
                <a:t> </a:t>
              </a:r>
              <a:endParaRPr lang="en-US" b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915381" y="5677827"/>
              <a:ext cx="321243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7723505" y="3144620"/>
              <a:ext cx="1420495" cy="953770"/>
              <a:chOff x="0" y="0"/>
              <a:chExt cx="1420799" cy="954156"/>
            </a:xfrm>
          </p:grpSpPr>
          <p:sp>
            <p:nvSpPr>
              <p:cNvPr id="21" name="Text Box 2068"/>
              <p:cNvSpPr txBox="1"/>
              <p:nvPr/>
            </p:nvSpPr>
            <p:spPr>
              <a:xfrm>
                <a:off x="0" y="0"/>
                <a:ext cx="1420799" cy="954156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US" sz="11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Placebo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US" sz="11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Metformin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US" sz="11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Lifestyle </a:t>
                </a: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changes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1898" y="42530"/>
                <a:ext cx="178435" cy="188595"/>
              </a:xfrm>
              <a:prstGeom prst="rect">
                <a:avLst/>
              </a:prstGeom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2530" y="340242"/>
                <a:ext cx="178435" cy="18859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1898" y="637954"/>
                <a:ext cx="178435" cy="188595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5" name="Text Box 2072"/>
            <p:cNvSpPr txBox="1"/>
            <p:nvPr/>
          </p:nvSpPr>
          <p:spPr>
            <a:xfrm>
              <a:off x="3739826" y="5107598"/>
              <a:ext cx="1842828" cy="359429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Genetic risk group</a:t>
              </a:r>
              <a:endPara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44519" y="1744452"/>
              <a:ext cx="3721497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Diabetes incidence rate</a:t>
              </a:r>
              <a:endParaRPr lang="en-US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4677" y="1824662"/>
              <a:ext cx="430887" cy="2781493"/>
            </a:xfrm>
            <a:prstGeom prst="rect">
              <a:avLst/>
            </a:prstGeom>
            <a:solidFill>
              <a:schemeClr val="bg1"/>
            </a:solidFill>
          </p:spPr>
          <p:txBody>
            <a:bodyPr vert="vert270" wrap="square" rtlCol="0">
              <a:spAutoFit/>
            </a:bodyPr>
            <a:lstStyle/>
            <a:p>
              <a:r>
                <a:rPr lang="en-US" sz="1600" dirty="0" smtClean="0"/>
                <a:t>Cases/100 persons-years</a:t>
              </a:r>
              <a:endParaRPr lang="en-US" sz="1600" dirty="0"/>
            </a:p>
          </p:txBody>
        </p: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984325" y="6307983"/>
            <a:ext cx="302556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900" dirty="0">
                <a:latin typeface="Arial" charset="0"/>
              </a:rPr>
              <a:t>Copyright © 2011 American Diabetes Association, Inc.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24677" y="6307983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100" b="1" dirty="0">
                <a:latin typeface="Arial" charset="0"/>
              </a:rPr>
              <a:t>Jablonski K A et al. Diabetes 2010;59:2672-2681</a:t>
            </a:r>
          </a:p>
        </p:txBody>
      </p:sp>
    </p:spTree>
    <p:extLst>
      <p:ext uri="{BB962C8B-B14F-4D97-AF65-F5344CB8AC3E}">
        <p14:creationId xmlns:p14="http://schemas.microsoft.com/office/powerpoint/2010/main" val="17538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CCDPHP_PPT_light([1]">
  <a:themeElements>
    <a:clrScheme name="NCCDPHP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878800"/>
      </a:accent1>
      <a:accent2>
        <a:srgbClr val="DF7A00"/>
      </a:accent2>
      <a:accent3>
        <a:srgbClr val="6E273D"/>
      </a:accent3>
      <a:accent4>
        <a:srgbClr val="64A0C8"/>
      </a:accent4>
      <a:accent5>
        <a:srgbClr val="69923A"/>
      </a:accent5>
      <a:accent6>
        <a:srgbClr val="7F7F7F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15894</TotalTime>
  <Words>527</Words>
  <Application>Microsoft Office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Courier New</vt:lpstr>
      <vt:lpstr>Helvetica</vt:lpstr>
      <vt:lpstr>msgothic</vt:lpstr>
      <vt:lpstr>Myriad Web Pro</vt:lpstr>
      <vt:lpstr>Times New Roman</vt:lpstr>
      <vt:lpstr>Wingdings</vt:lpstr>
      <vt:lpstr>Office Theme</vt:lpstr>
      <vt:lpstr>NCCDPHP_PPT_light([1]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Griswold</dc:creator>
  <cp:lastModifiedBy>Joan Griswold</cp:lastModifiedBy>
  <cp:revision>262</cp:revision>
  <dcterms:created xsi:type="dcterms:W3CDTF">2013-09-04T17:53:53Z</dcterms:created>
  <dcterms:modified xsi:type="dcterms:W3CDTF">2015-01-07T22:42:01Z</dcterms:modified>
</cp:coreProperties>
</file>