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0" r:id="rId3"/>
  </p:sldMasterIdLst>
  <p:notesMasterIdLst>
    <p:notesMasterId r:id="rId17"/>
  </p:notesMasterIdLst>
  <p:sldIdLst>
    <p:sldId id="256" r:id="rId4"/>
    <p:sldId id="282" r:id="rId5"/>
    <p:sldId id="287" r:id="rId6"/>
    <p:sldId id="293" r:id="rId7"/>
    <p:sldId id="292" r:id="rId8"/>
    <p:sldId id="295" r:id="rId9"/>
    <p:sldId id="297" r:id="rId10"/>
    <p:sldId id="294" r:id="rId11"/>
    <p:sldId id="301" r:id="rId12"/>
    <p:sldId id="298" r:id="rId13"/>
    <p:sldId id="303" r:id="rId14"/>
    <p:sldId id="286" r:id="rId15"/>
    <p:sldId id="30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6" userDrawn="1">
          <p15:clr>
            <a:srgbClr val="A4A3A4"/>
          </p15:clr>
        </p15:guide>
        <p15:guide id="2" pos="2928"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AC4600"/>
    <a:srgbClr val="339933"/>
    <a:srgbClr val="715A94"/>
    <a:srgbClr val="6B633D"/>
    <a:srgbClr val="2B6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0" autoAdjust="0"/>
    <p:restoredTop sz="85467" autoAdjust="0"/>
  </p:normalViewPr>
  <p:slideViewPr>
    <p:cSldViewPr snapToGrid="0" showGuides="1">
      <p:cViewPr varScale="1">
        <p:scale>
          <a:sx n="99" d="100"/>
          <a:sy n="99" d="100"/>
        </p:scale>
        <p:origin x="1578" y="84"/>
      </p:cViewPr>
      <p:guideLst>
        <p:guide orient="horz" pos="936"/>
        <p:guide pos="292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3" d="100"/>
          <a:sy n="53" d="100"/>
        </p:scale>
        <p:origin x="2392"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57F14-60EF-4CF0-B88A-3B7B9902F8F2}" type="datetimeFigureOut">
              <a:rPr lang="en-US" smtClean="0"/>
              <a:t>12/4/2018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8E1E8-489D-407D-8BB9-2707BF072D1C}" type="slidenum">
              <a:rPr lang="en-US" smtClean="0"/>
              <a:t>‹#›</a:t>
            </a:fld>
            <a:endParaRPr lang="en-US"/>
          </a:p>
        </p:txBody>
      </p:sp>
    </p:spTree>
    <p:extLst>
      <p:ext uri="{BB962C8B-B14F-4D97-AF65-F5344CB8AC3E}">
        <p14:creationId xmlns:p14="http://schemas.microsoft.com/office/powerpoint/2010/main" val="3466368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cmarketing.eu/scheda-wwf-canada-national-sweater-day-we-want-you/"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creativecommons.org/licenses/by-nc/3.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t>
            </a:r>
            <a:r>
              <a:rPr lang="en-US" dirty="0" smtClean="0"/>
              <a:t>for considering participating in the GEMNet study. </a:t>
            </a:r>
            <a:r>
              <a:rPr lang="en-US" dirty="0"/>
              <a:t>The purpose of this slide show is to orient you to your roles and responsibilities as part of our project to implement and evaluate new curricula for Type 2 Diabetes</a:t>
            </a:r>
          </a:p>
        </p:txBody>
      </p:sp>
      <p:sp>
        <p:nvSpPr>
          <p:cNvPr id="4" name="Slide Number Placeholder 3"/>
          <p:cNvSpPr>
            <a:spLocks noGrp="1"/>
          </p:cNvSpPr>
          <p:nvPr>
            <p:ph type="sldNum" sz="quarter" idx="10"/>
          </p:nvPr>
        </p:nvSpPr>
        <p:spPr/>
        <p:txBody>
          <a:bodyPr/>
          <a:lstStyle/>
          <a:p>
            <a:fld id="{6D18E1E8-489D-407D-8BB9-2707BF072D1C}" type="slidenum">
              <a:rPr lang="en-US" smtClean="0"/>
              <a:t>1</a:t>
            </a:fld>
            <a:endParaRPr lang="en-US"/>
          </a:p>
        </p:txBody>
      </p:sp>
    </p:spTree>
    <p:extLst>
      <p:ext uri="{BB962C8B-B14F-4D97-AF65-F5344CB8AC3E}">
        <p14:creationId xmlns:p14="http://schemas.microsoft.com/office/powerpoint/2010/main" val="2976582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a new groups of students (the following semester or the following school year), teachers would teach the curriculum, book-ended</a:t>
            </a:r>
            <a:r>
              <a:rPr lang="en-US" baseline="0" dirty="0" smtClean="0"/>
              <a:t> by the pre and post test.</a:t>
            </a:r>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10</a:t>
            </a:fld>
            <a:endParaRPr lang="en-US"/>
          </a:p>
        </p:txBody>
      </p:sp>
    </p:spTree>
    <p:extLst>
      <p:ext uri="{BB962C8B-B14F-4D97-AF65-F5344CB8AC3E}">
        <p14:creationId xmlns:p14="http://schemas.microsoft.com/office/powerpoint/2010/main" val="3674520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11</a:t>
            </a:fld>
            <a:endParaRPr lang="en-US"/>
          </a:p>
        </p:txBody>
      </p:sp>
    </p:spTree>
    <p:extLst>
      <p:ext uri="{BB962C8B-B14F-4D97-AF65-F5344CB8AC3E}">
        <p14:creationId xmlns:p14="http://schemas.microsoft.com/office/powerpoint/2010/main" val="3778747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12</a:t>
            </a:fld>
            <a:endParaRPr lang="en-US"/>
          </a:p>
        </p:txBody>
      </p:sp>
    </p:spTree>
    <p:extLst>
      <p:ext uri="{BB962C8B-B14F-4D97-AF65-F5344CB8AC3E}">
        <p14:creationId xmlns:p14="http://schemas.microsoft.com/office/powerpoint/2010/main" val="340959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again for all your help with the project. We really appreciate it!</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18E1E8-489D-407D-8BB9-2707BF072D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0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Joan Griswold, and Helene Starks, of the University of WA Genome Sciences Education Outreach group</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presentation</a:t>
            </a:r>
            <a:r>
              <a:rPr lang="en-US" baseline="0" dirty="0"/>
              <a:t> will tell you about GEMNet (Genes, the Environment and Me: A Health and STEM Network), which is a </a:t>
            </a:r>
            <a:r>
              <a:rPr lang="en-US" dirty="0"/>
              <a:t>5 year project that develops, teaches and evaluates linked curricula on type 2 diabetes to be taught in health and science classes. Each curriculum is designed with class-specific content and is intended to take about 7-10 days to teach. </a:t>
            </a:r>
          </a:p>
          <a:p>
            <a:r>
              <a:rPr lang="en-US" dirty="0"/>
              <a:t>This slide has all the details about the project title and funding should you need it. We are always grateful to acknowledge funding from the SEPA program at the NIH.</a:t>
            </a:r>
          </a:p>
        </p:txBody>
      </p:sp>
      <p:sp>
        <p:nvSpPr>
          <p:cNvPr id="4" name="Slide Number Placeholder 3"/>
          <p:cNvSpPr>
            <a:spLocks noGrp="1"/>
          </p:cNvSpPr>
          <p:nvPr>
            <p:ph type="sldNum" sz="quarter" idx="10"/>
          </p:nvPr>
        </p:nvSpPr>
        <p:spPr/>
        <p:txBody>
          <a:bodyPr/>
          <a:lstStyle/>
          <a:p>
            <a:fld id="{6D18E1E8-489D-407D-8BB9-2707BF072D1C}" type="slidenum">
              <a:rPr lang="en-US" smtClean="0"/>
              <a:t>2</a:t>
            </a:fld>
            <a:endParaRPr lang="en-US"/>
          </a:p>
        </p:txBody>
      </p:sp>
    </p:spTree>
    <p:extLst>
      <p:ext uri="{BB962C8B-B14F-4D97-AF65-F5344CB8AC3E}">
        <p14:creationId xmlns:p14="http://schemas.microsoft.com/office/powerpoint/2010/main" val="150635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247A91A-ACCD-4FD4-9A37-19CCE1FE954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531" name="Rectangle 2"/>
          <p:cNvSpPr>
            <a:spLocks noGrp="1" noRot="1" noChangeAspect="1" noChangeArrowheads="1" noTextEdit="1"/>
          </p:cNvSpPr>
          <p:nvPr>
            <p:ph type="sldImg"/>
          </p:nvPr>
        </p:nvSpPr>
        <p:spPr>
          <a:xfrm>
            <a:off x="1101725" y="650875"/>
            <a:ext cx="4641850" cy="3481388"/>
          </a:xfrm>
          <a:ln/>
        </p:spPr>
      </p:sp>
      <p:sp>
        <p:nvSpPr>
          <p:cNvPr id="22532" name="Rectangle 3"/>
          <p:cNvSpPr>
            <a:spLocks noGrp="1" noChangeArrowheads="1"/>
          </p:cNvSpPr>
          <p:nvPr>
            <p:ph type="body" idx="1"/>
          </p:nvPr>
        </p:nvSpPr>
        <p:spPr>
          <a:xfrm>
            <a:off x="919163" y="4351338"/>
            <a:ext cx="5010150" cy="4132262"/>
          </a:xfrm>
          <a:noFill/>
          <a:ln/>
        </p:spPr>
        <p:txBody>
          <a:bodyPr/>
          <a:lstStyle/>
          <a:p>
            <a:r>
              <a:rPr lang="en-US" sz="1200" kern="1200" dirty="0">
                <a:solidFill>
                  <a:schemeClr val="tx1"/>
                </a:solidFill>
                <a:effectLst/>
                <a:latin typeface="+mn-lt"/>
                <a:ea typeface="+mn-ea"/>
                <a:cs typeface="+mn-cs"/>
              </a:rPr>
              <a:t>Why is type 2 diabetes education important? The rapid and recent increase in type 2 diabetes in the US provides a compelling phenomenon that links concepts taught in both biology and health classes. This topic builds a bridge between biological concepts such as homeostasis and gene/environment interactions and health concepts such as nutrition, label-literacy and disease prevention. The topic also connects to broader social issues, including environmental influences, health care, personal choice, and public policy. For most people, type</a:t>
            </a:r>
            <a:r>
              <a:rPr lang="en-US" sz="1200" kern="1200" baseline="0" dirty="0">
                <a:solidFill>
                  <a:schemeClr val="tx1"/>
                </a:solidFill>
                <a:effectLst/>
                <a:latin typeface="+mn-lt"/>
                <a:ea typeface="+mn-ea"/>
                <a:cs typeface="+mn-cs"/>
              </a:rPr>
              <a:t> 2 diabetes takes years to develop, and </a:t>
            </a:r>
            <a:r>
              <a:rPr lang="en-US" sz="1200" kern="1200" dirty="0">
                <a:solidFill>
                  <a:schemeClr val="tx1"/>
                </a:solidFill>
                <a:effectLst/>
                <a:latin typeface="+mn-lt"/>
                <a:ea typeface="+mn-ea"/>
                <a:cs typeface="+mn-cs"/>
              </a:rPr>
              <a:t>is a</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highly</a:t>
            </a:r>
            <a:r>
              <a:rPr lang="en-US" sz="1200" kern="1200" baseline="0" dirty="0">
                <a:solidFill>
                  <a:schemeClr val="tx1"/>
                </a:solidFill>
                <a:effectLst/>
                <a:latin typeface="+mn-lt"/>
                <a:ea typeface="+mn-ea"/>
                <a:cs typeface="+mn-cs"/>
              </a:rPr>
              <a:t> preventable condition. For high school students who are at a tipping point of making their own decisions around food, we hope that they can begin their adult lives with an understanding of why healthy choices matter.  </a:t>
            </a:r>
            <a:endParaRPr lang="en-US" dirty="0"/>
          </a:p>
        </p:txBody>
      </p:sp>
    </p:spTree>
    <p:extLst>
      <p:ext uri="{BB962C8B-B14F-4D97-AF65-F5344CB8AC3E}">
        <p14:creationId xmlns:p14="http://schemas.microsoft.com/office/powerpoint/2010/main" val="1354125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have we built?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Genome </a:t>
            </a:r>
            <a:r>
              <a:rPr lang="en-US" sz="1200" kern="1200" dirty="0">
                <a:solidFill>
                  <a:schemeClr val="tx1"/>
                </a:solidFill>
                <a:effectLst/>
                <a:latin typeface="+mn-lt"/>
                <a:ea typeface="+mn-ea"/>
                <a:cs typeface="+mn-cs"/>
              </a:rPr>
              <a:t>Sciences Education Outreach (GSEO) at the University of Washington is conducting an educational program focused on teaching about type 2 diabetes in 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10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grade high school health and general biology courses (the GEMNet study). We worked with teachers to develop and pilot the complementary health and biology units and a pre- and post-test designed to measure student learning.</a:t>
            </a:r>
          </a:p>
          <a:p>
            <a:r>
              <a:rPr lang="en-US" dirty="0"/>
              <a:t>Building</a:t>
            </a:r>
            <a:r>
              <a:rPr lang="en-US" baseline="0" dirty="0"/>
              <a:t> on prior grant-funded work, the two </a:t>
            </a:r>
            <a:r>
              <a:rPr lang="en-US" dirty="0"/>
              <a:t>complementary</a:t>
            </a:r>
            <a:r>
              <a:rPr lang="en-US" baseline="0" dirty="0"/>
              <a:t> curriculum modules share one set of Enduring Understandings. These concepts are taught in ways that support standards for both biology and health classes.</a:t>
            </a:r>
            <a:endParaRPr lang="en-US" dirty="0"/>
          </a:p>
        </p:txBody>
      </p:sp>
      <p:sp>
        <p:nvSpPr>
          <p:cNvPr id="4" name="Slide Number Placeholder 3"/>
          <p:cNvSpPr>
            <a:spLocks noGrp="1"/>
          </p:cNvSpPr>
          <p:nvPr>
            <p:ph type="sldNum" sz="quarter" idx="10"/>
          </p:nvPr>
        </p:nvSpPr>
        <p:spPr/>
        <p:txBody>
          <a:bodyPr/>
          <a:lstStyle/>
          <a:p>
            <a:pPr marL="0" marR="0" lvl="0" indent="0" algn="r" defTabSz="976305" rtl="0" eaLnBrk="1" fontAlgn="auto" latinLnBrk="0" hangingPunct="1">
              <a:lnSpc>
                <a:spcPct val="100000"/>
              </a:lnSpc>
              <a:spcBef>
                <a:spcPts val="0"/>
              </a:spcBef>
              <a:spcAft>
                <a:spcPts val="0"/>
              </a:spcAft>
              <a:buClrTx/>
              <a:buSzTx/>
              <a:buFontTx/>
              <a:buNone/>
              <a:tabLst/>
              <a:defRPr/>
            </a:pPr>
            <a:fld id="{18DDEA77-4E3E-41D0-8C1E-1006A5423A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76305"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118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5-lesson biology curriculum was built using 3</a:t>
            </a:r>
            <a:r>
              <a:rPr lang="en-US" baseline="0" dirty="0"/>
              <a:t> dimensional instructional practices which support the Next Generation Science Standards. The unit is phenomenon-driven, scientifically accurate, and exposes students to a complex, real-world problem that is in need of solutions. In each lesson, students use science and engineering practices and apply crosscutting concepts to support a deep understanding of the various life-science disciplinary core ideas. Lends itself to Ambitious Science Teaching practices, if teachers are using that framework.</a:t>
            </a:r>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5</a:t>
            </a:fld>
            <a:endParaRPr lang="en-US"/>
          </a:p>
        </p:txBody>
      </p:sp>
    </p:spTree>
    <p:extLst>
      <p:ext uri="{BB962C8B-B14F-4D97-AF65-F5344CB8AC3E}">
        <p14:creationId xmlns:p14="http://schemas.microsoft.com/office/powerpoint/2010/main" val="3180918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using the 5-lesson health unit, which is accompanied by as assessment</a:t>
            </a:r>
            <a:r>
              <a:rPr lang="en-US" baseline="0" dirty="0"/>
              <a:t> piece, teacher can address every nutrition and wellness standard in WA state, which also supports student understanding of the National Health Standards.  </a:t>
            </a:r>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6</a:t>
            </a:fld>
            <a:endParaRPr lang="en-US"/>
          </a:p>
        </p:txBody>
      </p:sp>
    </p:spTree>
    <p:extLst>
      <p:ext uri="{BB962C8B-B14F-4D97-AF65-F5344CB8AC3E}">
        <p14:creationId xmlns:p14="http://schemas.microsoft.com/office/powerpoint/2010/main" val="1722796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a:t>We have developed two sister units to teach about t2d,, one for health class and one for biology class. They two units share some of the same concepts and lessons, but also have lessons created specifically for each class.</a:t>
            </a:r>
          </a:p>
          <a:p>
            <a:endParaRPr lang="en-US" sz="2200" dirty="0"/>
          </a:p>
          <a:p>
            <a:r>
              <a:rPr lang="en-US" sz="2200" dirty="0"/>
              <a:t>We want to know </a:t>
            </a:r>
          </a:p>
          <a:p>
            <a:pPr lvl="1"/>
            <a:r>
              <a:rPr lang="en-US" sz="1800" dirty="0">
                <a:solidFill>
                  <a:schemeClr val="accent3">
                    <a:lumMod val="75000"/>
                  </a:schemeClr>
                </a:solidFill>
              </a:rPr>
              <a:t>How well each unit works to teach the concepts in health OR biology,</a:t>
            </a:r>
          </a:p>
          <a:p>
            <a:pPr lvl="1"/>
            <a:r>
              <a:rPr lang="en-US" sz="1800" dirty="0">
                <a:solidFill>
                  <a:schemeClr val="accent3">
                    <a:lumMod val="75000"/>
                  </a:schemeClr>
                </a:solidFill>
              </a:rPr>
              <a:t>The impact for individual students who may learn about diabetes in both </a:t>
            </a:r>
            <a:r>
              <a:rPr lang="en-US" sz="1800" dirty="0" smtClean="0">
                <a:solidFill>
                  <a:schemeClr val="accent3">
                    <a:lumMod val="75000"/>
                  </a:schemeClr>
                </a:solidFill>
              </a:rPr>
              <a:t>health </a:t>
            </a:r>
            <a:r>
              <a:rPr lang="en-US" sz="1800" dirty="0">
                <a:solidFill>
                  <a:schemeClr val="accent3">
                    <a:lumMod val="75000"/>
                  </a:schemeClr>
                </a:solidFill>
              </a:rPr>
              <a:t>and biology classes, even if one class is a year later.</a:t>
            </a:r>
          </a:p>
          <a:p>
            <a:pPr lvl="1"/>
            <a:r>
              <a:rPr lang="en-US" sz="1800" dirty="0">
                <a:solidFill>
                  <a:schemeClr val="accent3">
                    <a:lumMod val="75000"/>
                  </a:schemeClr>
                </a:solidFill>
              </a:rPr>
              <a:t>What students take away that they can use in their personal and family life</a:t>
            </a:r>
          </a:p>
          <a:p>
            <a:pPr lvl="1"/>
            <a:endParaRPr lang="en-US" sz="1800" dirty="0">
              <a:solidFill>
                <a:schemeClr val="accent3">
                  <a:lumMod val="75000"/>
                </a:schemeClr>
              </a:solidFill>
            </a:endParaRPr>
          </a:p>
          <a:p>
            <a:endParaRPr lang="en-US" dirty="0"/>
          </a:p>
        </p:txBody>
      </p:sp>
      <p:sp>
        <p:nvSpPr>
          <p:cNvPr id="4" name="Slide Number Placeholder 3"/>
          <p:cNvSpPr>
            <a:spLocks noGrp="1"/>
          </p:cNvSpPr>
          <p:nvPr>
            <p:ph type="sldNum" sz="quarter" idx="5"/>
          </p:nvPr>
        </p:nvSpPr>
        <p:spPr/>
        <p:txBody>
          <a:bodyPr/>
          <a:lstStyle/>
          <a:p>
            <a:fld id="{6D18E1E8-489D-407D-8BB9-2707BF072D1C}" type="slidenum">
              <a:rPr lang="en-US" smtClean="0"/>
              <a:t>7</a:t>
            </a:fld>
            <a:endParaRPr lang="en-US"/>
          </a:p>
        </p:txBody>
      </p:sp>
    </p:spTree>
    <p:extLst>
      <p:ext uri="{BB962C8B-B14F-4D97-AF65-F5344CB8AC3E}">
        <p14:creationId xmlns:p14="http://schemas.microsoft.com/office/powerpoint/2010/main" val="3745396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are looking for health and biology teachers who are interested in incorporating type 2 diabetes lessons into their classes and participating in a research study that measures how well their students understand the type 2 diabetes-related science and health content. We are particularly interested in identifying teams of health and biology teachers from the same school, although individual health or biology teachers are also welcome to participate on their own.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tooltip="http://www.ncmarketing.eu/scheda-wwf-canada-national-sweater-day-we-want-you/"/>
              </a:rPr>
              <a:t>This Photo</a:t>
            </a:r>
            <a:r>
              <a:rPr lang="en-US" sz="1200" dirty="0"/>
              <a:t> by Unknown Author is licensed under </a:t>
            </a:r>
            <a:r>
              <a:rPr lang="en-US" sz="1200" dirty="0">
                <a:hlinkClick r:id="rId4" tooltip="https://creativecommons.org/licenses/by-nc/3.0/"/>
              </a:rPr>
              <a:t>CC BY-NC</a:t>
            </a:r>
            <a:endParaRPr lang="en-US" sz="1200" dirty="0"/>
          </a:p>
          <a:p>
            <a:endParaRPr lang="en-US" dirty="0"/>
          </a:p>
        </p:txBody>
      </p:sp>
      <p:sp>
        <p:nvSpPr>
          <p:cNvPr id="4" name="Slide Number Placeholder 3"/>
          <p:cNvSpPr>
            <a:spLocks noGrp="1"/>
          </p:cNvSpPr>
          <p:nvPr>
            <p:ph type="sldNum" sz="quarter" idx="10"/>
          </p:nvPr>
        </p:nvSpPr>
        <p:spPr/>
        <p:txBody>
          <a:bodyPr/>
          <a:lstStyle/>
          <a:p>
            <a:pPr marL="0" marR="0" lvl="0" indent="0" algn="r" defTabSz="976305" rtl="0" eaLnBrk="1" fontAlgn="auto" latinLnBrk="0" hangingPunct="1">
              <a:lnSpc>
                <a:spcPct val="100000"/>
              </a:lnSpc>
              <a:spcBef>
                <a:spcPts val="0"/>
              </a:spcBef>
              <a:spcAft>
                <a:spcPts val="0"/>
              </a:spcAft>
              <a:buClrTx/>
              <a:buSzTx/>
              <a:buFontTx/>
              <a:buNone/>
              <a:tabLst/>
              <a:defRPr/>
            </a:pPr>
            <a:fld id="{18DDEA77-4E3E-41D0-8C1E-1006A5423A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76305"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3455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teaching the diabetes unit, we would gather baseline data from a group of students who DO NOT receive the curriculum. </a:t>
            </a:r>
            <a:endParaRPr lang="en-US" dirty="0"/>
          </a:p>
        </p:txBody>
      </p:sp>
      <p:sp>
        <p:nvSpPr>
          <p:cNvPr id="4" name="Slide Number Placeholder 3"/>
          <p:cNvSpPr>
            <a:spLocks noGrp="1"/>
          </p:cNvSpPr>
          <p:nvPr>
            <p:ph type="sldNum" sz="quarter" idx="10"/>
          </p:nvPr>
        </p:nvSpPr>
        <p:spPr/>
        <p:txBody>
          <a:bodyPr/>
          <a:lstStyle/>
          <a:p>
            <a:fld id="{6D18E1E8-489D-407D-8BB9-2707BF072D1C}" type="slidenum">
              <a:rPr lang="en-US" smtClean="0"/>
              <a:t>9</a:t>
            </a:fld>
            <a:endParaRPr lang="en-US"/>
          </a:p>
        </p:txBody>
      </p:sp>
    </p:spTree>
    <p:extLst>
      <p:ext uri="{BB962C8B-B14F-4D97-AF65-F5344CB8AC3E}">
        <p14:creationId xmlns:p14="http://schemas.microsoft.com/office/powerpoint/2010/main" val="566891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cxnSp>
        <p:nvCxnSpPr>
          <p:cNvPr id="7" name="Straight Connector 6">
            <a:extLst>
              <a:ext uri="{FF2B5EF4-FFF2-40B4-BE49-F238E27FC236}">
                <a16:creationId xmlns:a16="http://schemas.microsoft.com/office/drawing/2014/main" id="{9EF33B6B-002E-4D48-A511-E12F7B1BEC84}"/>
              </a:ext>
            </a:extLst>
          </p:cNvPr>
          <p:cNvCxnSpPr/>
          <p:nvPr userDrawn="1"/>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8" name="Picture 2" descr="C:\Users\jcgriz\AppData\Local\Microsoft\Windows\Temporary Internet Files\Content.Outlook\ND2AF8RG\GSEO logo.png">
            <a:extLst>
              <a:ext uri="{FF2B5EF4-FFF2-40B4-BE49-F238E27FC236}">
                <a16:creationId xmlns:a16="http://schemas.microsoft.com/office/drawing/2014/main" id="{BFE3A799-26BD-47B5-888F-A8808750177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5068" y="258921"/>
            <a:ext cx="2911798" cy="703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59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005634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66E89E-F3E1-4C30-AC9E-D58B16F714FB}"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4261248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66E89E-F3E1-4C30-AC9E-D58B16F714FB}"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66567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66E89E-F3E1-4C30-AC9E-D58B16F714FB}"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10798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66E89E-F3E1-4C30-AC9E-D58B16F714FB}"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60842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6E89E-F3E1-4C30-AC9E-D58B16F714FB}"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1743113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66E89E-F3E1-4C30-AC9E-D58B16F714FB}"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258308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66E89E-F3E1-4C30-AC9E-D58B16F714FB}"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4112642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312478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355145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03235"/>
          </a:xfrm>
        </p:spPr>
        <p:txBody>
          <a:bodyPr/>
          <a:lstStyle>
            <a:lvl1pPr>
              <a:defRPr>
                <a:solidFill>
                  <a:srgbClr val="AC4600"/>
                </a:solidFill>
              </a:defRPr>
            </a:lvl1pPr>
          </a:lstStyle>
          <a:p>
            <a:r>
              <a:rPr lang="en-US" dirty="0"/>
              <a:t>Click to edit Master title style</a:t>
            </a:r>
          </a:p>
        </p:txBody>
      </p:sp>
      <p:sp>
        <p:nvSpPr>
          <p:cNvPr id="3" name="Content Placeholder 2"/>
          <p:cNvSpPr>
            <a:spLocks noGrp="1"/>
          </p:cNvSpPr>
          <p:nvPr>
            <p:ph idx="1"/>
          </p:nvPr>
        </p:nvSpPr>
        <p:spPr>
          <a:xfrm>
            <a:off x="628650" y="1510235"/>
            <a:ext cx="7886700" cy="466672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907547B6-8A1C-4576-A5B3-04B03C16A83A}"/>
              </a:ext>
            </a:extLst>
          </p:cNvPr>
          <p:cNvCxnSpPr>
            <a:cxnSpLocks/>
          </p:cNvCxnSpPr>
          <p:nvPr userDrawn="1"/>
        </p:nvCxnSpPr>
        <p:spPr>
          <a:xfrm>
            <a:off x="7174812" y="6195472"/>
            <a:ext cx="0" cy="422377"/>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8" name="Picture 2" descr="C:\Users\jcgriz\AppData\Local\Microsoft\Windows\Temporary Internet Files\Content.Outlook\ND2AF8RG\GSEO logo.png">
            <a:extLst>
              <a:ext uri="{FF2B5EF4-FFF2-40B4-BE49-F238E27FC236}">
                <a16:creationId xmlns:a16="http://schemas.microsoft.com/office/drawing/2014/main" id="{B869C15E-FF0F-46B1-AD7C-34C24CBE704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3401" y="6248563"/>
            <a:ext cx="1256554" cy="30364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731B65B8-8592-4AB2-B794-D82DEBAD3817}"/>
              </a:ext>
            </a:extLst>
          </p:cNvPr>
          <p:cNvCxnSpPr>
            <a:cxnSpLocks/>
          </p:cNvCxnSpPr>
          <p:nvPr userDrawn="1"/>
        </p:nvCxnSpPr>
        <p:spPr>
          <a:xfrm>
            <a:off x="628650" y="1268361"/>
            <a:ext cx="7886700" cy="0"/>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9167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B656C"/>
                </a:solidFill>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spTree>
    <p:extLst>
      <p:ext uri="{BB962C8B-B14F-4D97-AF65-F5344CB8AC3E}">
        <p14:creationId xmlns:p14="http://schemas.microsoft.com/office/powerpoint/2010/main" val="194306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656C"/>
                </a:solidFill>
              </a:defRPr>
            </a:lvl1p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spTree>
    <p:extLst>
      <p:ext uri="{BB962C8B-B14F-4D97-AF65-F5344CB8AC3E}">
        <p14:creationId xmlns:p14="http://schemas.microsoft.com/office/powerpoint/2010/main" val="405114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656C"/>
                </a:solidFill>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solidFill>
                  <a:srgbClr val="2B656C"/>
                </a:solidFill>
              </a:defRPr>
            </a:lvl1pPr>
            <a:lvl2pPr>
              <a:defRPr>
                <a:solidFill>
                  <a:srgbClr val="2B656C"/>
                </a:solidFill>
              </a:defRPr>
            </a:lvl2pPr>
            <a:lvl3pPr>
              <a:defRPr>
                <a:solidFill>
                  <a:srgbClr val="2B656C"/>
                </a:solidFill>
              </a:defRPr>
            </a:lvl3pPr>
            <a:lvl4pPr>
              <a:defRPr>
                <a:solidFill>
                  <a:srgbClr val="2B656C"/>
                </a:solidFill>
              </a:defRPr>
            </a:lvl4pPr>
            <a:lvl5pPr>
              <a:defRPr>
                <a:solidFill>
                  <a:srgbClr val="2B656C"/>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a:solidFill>
                  <a:srgbClr val="2B656C"/>
                </a:solidFill>
              </a:defRPr>
            </a:lvl1pPr>
            <a:lvl2pPr>
              <a:defRPr>
                <a:solidFill>
                  <a:srgbClr val="2B656C"/>
                </a:solidFill>
              </a:defRPr>
            </a:lvl2pPr>
            <a:lvl3pPr>
              <a:defRPr>
                <a:solidFill>
                  <a:srgbClr val="2B656C"/>
                </a:solidFill>
              </a:defRPr>
            </a:lvl3pPr>
            <a:lvl4pPr>
              <a:defRPr>
                <a:solidFill>
                  <a:srgbClr val="2B656C"/>
                </a:solidFill>
              </a:defRPr>
            </a:lvl4pPr>
            <a:lvl5pPr>
              <a:defRPr>
                <a:solidFill>
                  <a:srgbClr val="2B656C"/>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spTree>
    <p:extLst>
      <p:ext uri="{BB962C8B-B14F-4D97-AF65-F5344CB8AC3E}">
        <p14:creationId xmlns:p14="http://schemas.microsoft.com/office/powerpoint/2010/main" val="202664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rgbClr val="2B656C"/>
                </a:solidFill>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2B65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solidFill>
                  <a:srgbClr val="2B656C"/>
                </a:solidFill>
              </a:defRPr>
            </a:lvl1pPr>
            <a:lvl2pPr>
              <a:defRPr>
                <a:solidFill>
                  <a:srgbClr val="2B656C"/>
                </a:solidFill>
              </a:defRPr>
            </a:lvl2pPr>
            <a:lvl3pPr>
              <a:defRPr>
                <a:solidFill>
                  <a:srgbClr val="2B656C"/>
                </a:solidFill>
              </a:defRPr>
            </a:lvl3pPr>
            <a:lvl4pPr>
              <a:defRPr>
                <a:solidFill>
                  <a:srgbClr val="2B656C"/>
                </a:solidFill>
              </a:defRPr>
            </a:lvl4pPr>
            <a:lvl5pPr>
              <a:defRPr>
                <a:solidFill>
                  <a:srgbClr val="2B656C"/>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2B65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solidFill>
                  <a:srgbClr val="2B656C"/>
                </a:solidFill>
              </a:defRPr>
            </a:lvl1pPr>
            <a:lvl2pPr>
              <a:defRPr>
                <a:solidFill>
                  <a:srgbClr val="2B656C"/>
                </a:solidFill>
              </a:defRPr>
            </a:lvl2pPr>
            <a:lvl3pPr>
              <a:defRPr>
                <a:solidFill>
                  <a:srgbClr val="2B656C"/>
                </a:solidFill>
              </a:defRPr>
            </a:lvl3pPr>
            <a:lvl4pPr>
              <a:defRPr>
                <a:solidFill>
                  <a:srgbClr val="2B656C"/>
                </a:solidFill>
              </a:defRPr>
            </a:lvl4pPr>
            <a:lvl5pPr>
              <a:defRPr>
                <a:solidFill>
                  <a:srgbClr val="2B656C"/>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spTree>
    <p:extLst>
      <p:ext uri="{BB962C8B-B14F-4D97-AF65-F5344CB8AC3E}">
        <p14:creationId xmlns:p14="http://schemas.microsoft.com/office/powerpoint/2010/main" val="216157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5769754-1DFB-46F7-9552-C9227891A493}" type="datetimeFigureOut">
              <a:rPr lang="en-US" smtClean="0"/>
              <a:t>12/4/2018</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BA125A4B-A507-482C-A544-28FD3DE42E6B}" type="slidenum">
              <a:rPr lang="en-US" smtClean="0"/>
              <a:t>‹#›</a:t>
            </a:fld>
            <a:endParaRPr lang="en-US"/>
          </a:p>
        </p:txBody>
      </p:sp>
    </p:spTree>
    <p:extLst>
      <p:ext uri="{BB962C8B-B14F-4D97-AF65-F5344CB8AC3E}">
        <p14:creationId xmlns:p14="http://schemas.microsoft.com/office/powerpoint/2010/main" val="177909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65E6EDA-FD46-4CDE-9F73-7E53CD93588C}" type="slidenum">
              <a:rPr lang="en-US"/>
              <a:pPr>
                <a:defRPr/>
              </a:pPr>
              <a:t>‹#›</a:t>
            </a:fld>
            <a:endParaRPr lang="en-US"/>
          </a:p>
        </p:txBody>
      </p:sp>
    </p:spTree>
    <p:extLst>
      <p:ext uri="{BB962C8B-B14F-4D97-AF65-F5344CB8AC3E}">
        <p14:creationId xmlns:p14="http://schemas.microsoft.com/office/powerpoint/2010/main" val="1888037801"/>
      </p:ext>
    </p:extLst>
  </p:cSld>
  <p:clrMapOvr>
    <a:masterClrMapping/>
  </p:clrMapOvr>
  <mc:AlternateContent xmlns:mc="http://schemas.openxmlformats.org/markup-compatibility/2006" xmlns:p14="http://schemas.microsoft.com/office/powerpoint/2010/main">
    <mc:Choice Requires="p14">
      <p:transition spd="slow" p14:dur="1250" advClick="0" advTm="1000">
        <p:zoom/>
      </p:transition>
    </mc:Choice>
    <mc:Fallback xmlns="">
      <p:transition spd="slow" advClick="0" advTm="1000">
        <p:zo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66E89E-F3E1-4C30-AC9E-D58B16F714FB}"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98A70-CDC9-480E-A82C-83DF260D2E92}" type="slidenum">
              <a:rPr lang="en-US" smtClean="0"/>
              <a:pPr/>
              <a:t>‹#›</a:t>
            </a:fld>
            <a:endParaRPr lang="en-US"/>
          </a:p>
        </p:txBody>
      </p:sp>
    </p:spTree>
    <p:extLst>
      <p:ext uri="{BB962C8B-B14F-4D97-AF65-F5344CB8AC3E}">
        <p14:creationId xmlns:p14="http://schemas.microsoft.com/office/powerpoint/2010/main" val="218436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8914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522034"/>
            <a:ext cx="7886700" cy="465492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46F0FF04-BABF-4838-9CFC-39749182A1FC}"/>
              </a:ext>
            </a:extLst>
          </p:cNvPr>
          <p:cNvPicPr>
            <a:picLocks noChangeAspect="1"/>
          </p:cNvPicPr>
          <p:nvPr userDrawn="1"/>
        </p:nvPicPr>
        <p:blipFill rotWithShape="1">
          <a:blip r:embed="rId9" cstate="hqprint">
            <a:extLst>
              <a:ext uri="{28A0092B-C50C-407E-A947-70E740481C1C}">
                <a14:useLocalDpi xmlns:a14="http://schemas.microsoft.com/office/drawing/2010/main" val="0"/>
              </a:ext>
            </a:extLst>
          </a:blip>
          <a:srcRect l="474" t="5741" r="8831" b="13929"/>
          <a:stretch/>
        </p:blipFill>
        <p:spPr>
          <a:xfrm>
            <a:off x="0" y="6638547"/>
            <a:ext cx="9144000" cy="127994"/>
          </a:xfrm>
          <a:prstGeom prst="rect">
            <a:avLst/>
          </a:prstGeom>
        </p:spPr>
      </p:pic>
      <p:cxnSp>
        <p:nvCxnSpPr>
          <p:cNvPr id="11" name="Straight Connector 10">
            <a:extLst>
              <a:ext uri="{FF2B5EF4-FFF2-40B4-BE49-F238E27FC236}">
                <a16:creationId xmlns:a16="http://schemas.microsoft.com/office/drawing/2014/main" id="{9F2DAC8D-655A-457B-90EA-7B2513715D57}"/>
              </a:ext>
            </a:extLst>
          </p:cNvPr>
          <p:cNvCxnSpPr>
            <a:cxnSpLocks/>
          </p:cNvCxnSpPr>
          <p:nvPr userDrawn="1"/>
        </p:nvCxnSpPr>
        <p:spPr>
          <a:xfrm>
            <a:off x="628650" y="1268361"/>
            <a:ext cx="7886700" cy="0"/>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25013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Lst>
  <p:txStyles>
    <p:titleStyle>
      <a:lvl1pPr algn="l" defTabSz="914400" rtl="0" eaLnBrk="1" latinLnBrk="0" hangingPunct="1">
        <a:lnSpc>
          <a:spcPct val="90000"/>
        </a:lnSpc>
        <a:spcBef>
          <a:spcPct val="0"/>
        </a:spcBef>
        <a:buNone/>
        <a:defRPr sz="4400" kern="1200">
          <a:solidFill>
            <a:srgbClr val="2B65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B65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B65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B65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65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65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70B3B"/>
            </a:gs>
            <a:gs pos="100000">
              <a:srgbClr val="101880"/>
            </a:gs>
          </a:gsLst>
          <a:lin ang="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016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FFFF00"/>
                </a:solidFill>
                <a:latin typeface="+mn-lt"/>
              </a:defRPr>
            </a:lvl1pPr>
          </a:lstStyle>
          <a:p>
            <a:pPr>
              <a:defRPr/>
            </a:pPr>
            <a:endParaRPr lang="en-US"/>
          </a:p>
        </p:txBody>
      </p:sp>
      <p:sp>
        <p:nvSpPr>
          <p:cNvPr id="2201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FFFF00"/>
                </a:solidFill>
                <a:latin typeface="+mn-lt"/>
              </a:defRPr>
            </a:lvl1pPr>
          </a:lstStyle>
          <a:p>
            <a:pPr>
              <a:defRPr/>
            </a:pPr>
            <a:endParaRPr lang="en-US"/>
          </a:p>
        </p:txBody>
      </p:sp>
      <p:sp>
        <p:nvSpPr>
          <p:cNvPr id="22016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FF00"/>
                </a:solidFill>
                <a:latin typeface="+mn-lt"/>
              </a:defRPr>
            </a:lvl1pPr>
          </a:lstStyle>
          <a:p>
            <a:pPr>
              <a:defRPr/>
            </a:pPr>
            <a:fld id="{543D0DF8-212C-46AC-B1E4-4919F31EEE21}" type="slidenum">
              <a:rPr lang="en-US"/>
              <a:pPr>
                <a:defRPr/>
              </a:pPr>
              <a:t>‹#›</a:t>
            </a:fld>
            <a:endParaRPr lang="en-US"/>
          </a:p>
        </p:txBody>
      </p:sp>
    </p:spTree>
    <p:extLst>
      <p:ext uri="{BB962C8B-B14F-4D97-AF65-F5344CB8AC3E}">
        <p14:creationId xmlns:p14="http://schemas.microsoft.com/office/powerpoint/2010/main" val="2777880989"/>
      </p:ext>
    </p:extLst>
  </p:cSld>
  <p:clrMap bg1="lt1" tx1="dk1" bg2="lt2" tx2="dk2" accent1="accent1" accent2="accent2" accent3="accent3" accent4="accent4" accent5="accent5" accent6="accent6" hlink="hlink" folHlink="folHlink"/>
  <p:sldLayoutIdLst>
    <p:sldLayoutId id="2147483669" r:id="rId1"/>
  </p:sldLayoutIdLst>
  <mc:AlternateContent xmlns:mc="http://schemas.openxmlformats.org/markup-compatibility/2006" xmlns:p14="http://schemas.microsoft.com/office/powerpoint/2010/main">
    <mc:Choice Requires="p14">
      <p:transition spd="slow" p14:dur="1250" advClick="0" advTm="1000">
        <p:zoom/>
      </p:transition>
    </mc:Choice>
    <mc:Fallback xmlns="">
      <p:transition spd="slow" advClick="0" advTm="1000">
        <p:zoom/>
      </p:transition>
    </mc:Fallback>
  </mc:AlternateContent>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eaLnBrk="0" fontAlgn="base" hangingPunct="0">
        <a:spcBef>
          <a:spcPct val="0"/>
        </a:spcBef>
        <a:spcAft>
          <a:spcPct val="0"/>
        </a:spcAft>
        <a:defRPr sz="4400">
          <a:solidFill>
            <a:srgbClr val="FFFF00"/>
          </a:solidFill>
          <a:latin typeface="Arial" charset="0"/>
        </a:defRPr>
      </a:lvl6pPr>
      <a:lvl7pPr marL="914400" algn="ctr" rtl="0" eaLnBrk="0" fontAlgn="base" hangingPunct="0">
        <a:spcBef>
          <a:spcPct val="0"/>
        </a:spcBef>
        <a:spcAft>
          <a:spcPct val="0"/>
        </a:spcAft>
        <a:defRPr sz="4400">
          <a:solidFill>
            <a:srgbClr val="FFFF00"/>
          </a:solidFill>
          <a:latin typeface="Arial" charset="0"/>
        </a:defRPr>
      </a:lvl7pPr>
      <a:lvl8pPr marL="1371600" algn="ctr" rtl="0" eaLnBrk="0" fontAlgn="base" hangingPunct="0">
        <a:spcBef>
          <a:spcPct val="0"/>
        </a:spcBef>
        <a:spcAft>
          <a:spcPct val="0"/>
        </a:spcAft>
        <a:defRPr sz="4400">
          <a:solidFill>
            <a:srgbClr val="FFFF00"/>
          </a:solidFill>
          <a:latin typeface="Arial" charset="0"/>
        </a:defRPr>
      </a:lvl8pPr>
      <a:lvl9pPr marL="1828800" algn="ctr" rtl="0" eaLnBrk="0" fontAlgn="base" hangingPunct="0">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defRPr>
      </a:lvl2pPr>
      <a:lvl3pPr marL="1143000" indent="-228600" algn="l" rtl="0" eaLnBrk="0" fontAlgn="base" hangingPunct="0">
        <a:spcBef>
          <a:spcPct val="20000"/>
        </a:spcBef>
        <a:spcAft>
          <a:spcPct val="0"/>
        </a:spcAft>
        <a:buChar char="•"/>
        <a:defRPr sz="2400">
          <a:solidFill>
            <a:srgbClr val="FFFF00"/>
          </a:solidFill>
          <a:latin typeface="+mn-lt"/>
        </a:defRPr>
      </a:lvl3pPr>
      <a:lvl4pPr marL="1600200" indent="-228600" algn="l" rtl="0" eaLnBrk="0" fontAlgn="base" hangingPunct="0">
        <a:spcBef>
          <a:spcPct val="20000"/>
        </a:spcBef>
        <a:spcAft>
          <a:spcPct val="0"/>
        </a:spcAft>
        <a:buChar char="–"/>
        <a:defRPr sz="2000">
          <a:solidFill>
            <a:srgbClr val="FFFF00"/>
          </a:solidFill>
          <a:latin typeface="+mn-lt"/>
        </a:defRPr>
      </a:lvl4pPr>
      <a:lvl5pPr marL="2057400" indent="-228600" algn="l" rtl="0" eaLnBrk="0" fontAlgn="base" hangingPunct="0">
        <a:spcBef>
          <a:spcPct val="20000"/>
        </a:spcBef>
        <a:spcAft>
          <a:spcPct val="0"/>
        </a:spcAft>
        <a:buChar char="•"/>
        <a:defRPr sz="2000">
          <a:solidFill>
            <a:srgbClr val="FFFF00"/>
          </a:solidFill>
          <a:latin typeface="+mn-lt"/>
        </a:defRPr>
      </a:lvl5pPr>
      <a:lvl6pPr marL="2514600" indent="-228600" algn="l" rtl="0" eaLnBrk="0" fontAlgn="base" hangingPunct="0">
        <a:spcBef>
          <a:spcPct val="20000"/>
        </a:spcBef>
        <a:spcAft>
          <a:spcPct val="0"/>
        </a:spcAft>
        <a:buChar char="•"/>
        <a:defRPr sz="2000">
          <a:solidFill>
            <a:srgbClr val="FFFF00"/>
          </a:solidFill>
          <a:latin typeface="+mn-lt"/>
        </a:defRPr>
      </a:lvl6pPr>
      <a:lvl7pPr marL="2971800" indent="-228600" algn="l" rtl="0" eaLnBrk="0" fontAlgn="base" hangingPunct="0">
        <a:spcBef>
          <a:spcPct val="20000"/>
        </a:spcBef>
        <a:spcAft>
          <a:spcPct val="0"/>
        </a:spcAft>
        <a:buChar char="•"/>
        <a:defRPr sz="2000">
          <a:solidFill>
            <a:srgbClr val="FFFF00"/>
          </a:solidFill>
          <a:latin typeface="+mn-lt"/>
        </a:defRPr>
      </a:lvl7pPr>
      <a:lvl8pPr marL="3429000" indent="-228600" algn="l" rtl="0" eaLnBrk="0" fontAlgn="base" hangingPunct="0">
        <a:spcBef>
          <a:spcPct val="20000"/>
        </a:spcBef>
        <a:spcAft>
          <a:spcPct val="0"/>
        </a:spcAft>
        <a:buChar char="•"/>
        <a:defRPr sz="2000">
          <a:solidFill>
            <a:srgbClr val="FFFF00"/>
          </a:solidFill>
          <a:latin typeface="+mn-lt"/>
        </a:defRPr>
      </a:lvl8pPr>
      <a:lvl9pPr marL="3886200" indent="-228600" algn="l" rtl="0" eaLnBrk="0" fontAlgn="base" hangingPunct="0">
        <a:spcBef>
          <a:spcPct val="20000"/>
        </a:spcBef>
        <a:spcAft>
          <a:spcPct val="0"/>
        </a:spcAft>
        <a:buChar char="•"/>
        <a:defRPr sz="2000">
          <a:solidFill>
            <a:srgbClr val="FFFF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6E89E-F3E1-4C30-AC9E-D58B16F714FB}" type="datetimeFigureOut">
              <a:rPr lang="en-US" smtClean="0"/>
              <a:pPr/>
              <a:t>12/4/2018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98A70-CDC9-480E-A82C-83DF260D2E92}" type="slidenum">
              <a:rPr lang="en-US" smtClean="0"/>
              <a:pPr/>
              <a:t>‹#›</a:t>
            </a:fld>
            <a:endParaRPr lang="en-US"/>
          </a:p>
        </p:txBody>
      </p:sp>
    </p:spTree>
    <p:extLst>
      <p:ext uri="{BB962C8B-B14F-4D97-AF65-F5344CB8AC3E}">
        <p14:creationId xmlns:p14="http://schemas.microsoft.com/office/powerpoint/2010/main" val="392226829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soutreach.gs.washington.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hyperlink" Target="http://www.ncmarketing.eu/scheda-wwf-canada-national-sweater-day-we-want-you/" TargetMode="External"/><Relationship Id="rId5" Type="http://schemas.openxmlformats.org/officeDocument/2006/relationships/image" Target="../media/image15.jp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94B4-3E39-47AA-929C-0B0430CAFB6D}"/>
              </a:ext>
            </a:extLst>
          </p:cNvPr>
          <p:cNvSpPr>
            <a:spLocks noGrp="1"/>
          </p:cNvSpPr>
          <p:nvPr>
            <p:ph type="ctrTitle"/>
          </p:nvPr>
        </p:nvSpPr>
        <p:spPr>
          <a:xfrm>
            <a:off x="362464" y="1408175"/>
            <a:ext cx="8568345" cy="4003075"/>
          </a:xfrm>
        </p:spPr>
        <p:txBody>
          <a:bodyPr anchor="ctr">
            <a:normAutofit/>
          </a:bodyPr>
          <a:lstStyle/>
          <a:p>
            <a:r>
              <a:rPr lang="en-US" sz="5400" dirty="0"/>
              <a:t>Participating in the GEMNet study as a Teacher:</a:t>
            </a:r>
            <a:r>
              <a:rPr lang="en-US" dirty="0"/>
              <a:t/>
            </a:r>
            <a:br>
              <a:rPr lang="en-US" dirty="0"/>
            </a:br>
            <a:r>
              <a:rPr lang="en-US" sz="4000" dirty="0">
                <a:solidFill>
                  <a:srgbClr val="AC4600"/>
                </a:solidFill>
              </a:rPr>
              <a:t/>
            </a:r>
            <a:br>
              <a:rPr lang="en-US" sz="4000" dirty="0">
                <a:solidFill>
                  <a:srgbClr val="AC4600"/>
                </a:solidFill>
              </a:rPr>
            </a:br>
            <a:r>
              <a:rPr lang="en-US" sz="4000" dirty="0">
                <a:solidFill>
                  <a:srgbClr val="AC4600"/>
                </a:solidFill>
              </a:rPr>
              <a:t>Implementing &amp; Evaluating </a:t>
            </a:r>
            <a:br>
              <a:rPr lang="en-US" sz="4000" dirty="0">
                <a:solidFill>
                  <a:srgbClr val="AC4600"/>
                </a:solidFill>
              </a:rPr>
            </a:br>
            <a:r>
              <a:rPr lang="en-US" sz="4000" dirty="0">
                <a:solidFill>
                  <a:srgbClr val="AC4600"/>
                </a:solidFill>
              </a:rPr>
              <a:t>Curricula for Type 2 Diabetes (t2d) </a:t>
            </a:r>
            <a:br>
              <a:rPr lang="en-US" sz="4000" dirty="0">
                <a:solidFill>
                  <a:srgbClr val="AC4600"/>
                </a:solidFill>
              </a:rPr>
            </a:br>
            <a:r>
              <a:rPr lang="en-US" sz="4000" dirty="0">
                <a:solidFill>
                  <a:srgbClr val="AC4600"/>
                </a:solidFill>
              </a:rPr>
              <a:t>in Health and Biology Classes</a:t>
            </a:r>
          </a:p>
        </p:txBody>
      </p:sp>
    </p:spTree>
    <p:extLst>
      <p:ext uri="{BB962C8B-B14F-4D97-AF65-F5344CB8AC3E}">
        <p14:creationId xmlns:p14="http://schemas.microsoft.com/office/powerpoint/2010/main" val="1778561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06D6-2EC2-41A5-BED4-9077F865B9FA}"/>
              </a:ext>
            </a:extLst>
          </p:cNvPr>
          <p:cNvSpPr>
            <a:spLocks noGrp="1"/>
          </p:cNvSpPr>
          <p:nvPr>
            <p:ph type="title"/>
          </p:nvPr>
        </p:nvSpPr>
        <p:spPr>
          <a:xfrm>
            <a:off x="624997" y="292802"/>
            <a:ext cx="7886700" cy="903235"/>
          </a:xfrm>
        </p:spPr>
        <p:txBody>
          <a:bodyPr/>
          <a:lstStyle/>
          <a:p>
            <a:r>
              <a:rPr lang="en-US" dirty="0"/>
              <a:t>Treatment group</a:t>
            </a:r>
          </a:p>
        </p:txBody>
      </p:sp>
      <p:grpSp>
        <p:nvGrpSpPr>
          <p:cNvPr id="15" name="Group 14">
            <a:extLst>
              <a:ext uri="{FF2B5EF4-FFF2-40B4-BE49-F238E27FC236}">
                <a16:creationId xmlns:a16="http://schemas.microsoft.com/office/drawing/2014/main" id="{9CC41C67-3C1E-43A3-B7A4-53393E41F814}"/>
              </a:ext>
            </a:extLst>
          </p:cNvPr>
          <p:cNvGrpSpPr/>
          <p:nvPr/>
        </p:nvGrpSpPr>
        <p:grpSpPr>
          <a:xfrm>
            <a:off x="2830987" y="2078422"/>
            <a:ext cx="3489344" cy="4435755"/>
            <a:chOff x="2816357" y="1485900"/>
            <a:chExt cx="3489344" cy="4435755"/>
          </a:xfrm>
        </p:grpSpPr>
        <p:sp>
          <p:nvSpPr>
            <p:cNvPr id="10" name="Rectangle 9">
              <a:extLst>
                <a:ext uri="{FF2B5EF4-FFF2-40B4-BE49-F238E27FC236}">
                  <a16:creationId xmlns:a16="http://schemas.microsoft.com/office/drawing/2014/main" id="{ED477312-34D7-46CB-AC2A-A45C69C3C441}"/>
                </a:ext>
              </a:extLst>
            </p:cNvPr>
            <p:cNvSpPr/>
            <p:nvPr/>
          </p:nvSpPr>
          <p:spPr>
            <a:xfrm>
              <a:off x="2816357" y="1485900"/>
              <a:ext cx="3489343" cy="1235354"/>
            </a:xfrm>
            <a:prstGeom prst="rect">
              <a:avLst/>
            </a:prstGeom>
            <a:solidFill>
              <a:srgbClr val="2B656C"/>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Type 2 Diabetes Curriculum</a:t>
              </a: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(~1-2 weeks)</a:t>
              </a:r>
            </a:p>
          </p:txBody>
        </p:sp>
        <p:sp>
          <p:nvSpPr>
            <p:cNvPr id="11" name="Rectangle 10">
              <a:extLst>
                <a:ext uri="{FF2B5EF4-FFF2-40B4-BE49-F238E27FC236}">
                  <a16:creationId xmlns:a16="http://schemas.microsoft.com/office/drawing/2014/main" id="{C46949CA-2AAB-40F0-941F-651E3C57C2EF}"/>
                </a:ext>
              </a:extLst>
            </p:cNvPr>
            <p:cNvSpPr/>
            <p:nvPr/>
          </p:nvSpPr>
          <p:spPr>
            <a:xfrm>
              <a:off x="2816357" y="2721255"/>
              <a:ext cx="1737360" cy="3200400"/>
            </a:xfrm>
            <a:prstGeom prst="rect">
              <a:avLst/>
            </a:prstGeom>
            <a:solidFill>
              <a:srgbClr val="0587A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nchorCtr="0"/>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Health</a:t>
              </a:r>
            </a:p>
            <a:p>
              <a:pPr marL="168275"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Environmental influences</a:t>
              </a:r>
            </a:p>
            <a:p>
              <a:pPr marL="168275"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Nutrition</a:t>
              </a:r>
            </a:p>
            <a:p>
              <a:pPr marL="168275"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Disease prevention</a:t>
              </a:r>
            </a:p>
            <a:p>
              <a:pPr marL="168275"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Glucose balance</a:t>
              </a:r>
            </a:p>
            <a:p>
              <a:pPr marL="0" marR="0" lvl="0" indent="0" algn="ctr" defTabSz="457200" rtl="0" eaLnBrk="1" fontAlgn="auto" latinLnBrk="0" hangingPunct="1">
                <a:lnSpc>
                  <a:spcPct val="100000"/>
                </a:lnSpc>
                <a:spcBef>
                  <a:spcPts val="1200"/>
                </a:spcBef>
                <a:spcAft>
                  <a:spcPts val="0"/>
                </a:spcAft>
                <a:buClrTx/>
                <a:buSzTx/>
                <a:buFontTx/>
                <a:buNone/>
                <a:tabLst/>
                <a:defRPr/>
              </a:pP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(9</a:t>
              </a:r>
              <a:r>
                <a:rPr kumimoji="0" lang="en-US" sz="2400" b="0" i="0" u="none" strike="noStrike" kern="1200" cap="none" spc="0" normalizeH="0" baseline="30000" noProof="0" dirty="0">
                  <a:ln>
                    <a:noFill/>
                  </a:ln>
                  <a:solidFill>
                    <a:srgbClr val="F8F8F8"/>
                  </a:solidFill>
                  <a:effectLst/>
                  <a:uLnTx/>
                  <a:uFillTx/>
                  <a:latin typeface="Calibri" panose="020F0502020204030204"/>
                  <a:ea typeface="+mn-ea"/>
                  <a:cs typeface="+mn-cs"/>
                </a:rPr>
                <a:t>th</a:t>
              </a: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 grade)</a:t>
              </a:r>
            </a:p>
          </p:txBody>
        </p:sp>
        <p:sp>
          <p:nvSpPr>
            <p:cNvPr id="12" name="Rectangle 11">
              <a:extLst>
                <a:ext uri="{FF2B5EF4-FFF2-40B4-BE49-F238E27FC236}">
                  <a16:creationId xmlns:a16="http://schemas.microsoft.com/office/drawing/2014/main" id="{0AA1F3CD-2186-4B0C-9BD6-D85C77A1C0E9}"/>
                </a:ext>
              </a:extLst>
            </p:cNvPr>
            <p:cNvSpPr/>
            <p:nvPr/>
          </p:nvSpPr>
          <p:spPr>
            <a:xfrm>
              <a:off x="4564684" y="2721255"/>
              <a:ext cx="1741017" cy="3200400"/>
            </a:xfrm>
            <a:prstGeom prst="rect">
              <a:avLst/>
            </a:prstGeom>
            <a:solidFill>
              <a:srgbClr val="DE6F00"/>
            </a:solidFill>
            <a:ln>
              <a:solidFill>
                <a:srgbClr val="DE6F00"/>
              </a:solidFill>
            </a:ln>
          </p:spPr>
          <p:style>
            <a:lnRef idx="2">
              <a:schemeClr val="accent1">
                <a:shade val="50000"/>
              </a:schemeClr>
            </a:lnRef>
            <a:fillRef idx="1">
              <a:schemeClr val="accent1"/>
            </a:fillRef>
            <a:effectRef idx="0">
              <a:schemeClr val="accent1"/>
            </a:effectRef>
            <a:fontRef idx="minor">
              <a:schemeClr val="lt1"/>
            </a:fontRef>
          </p:style>
          <p:txBody>
            <a:bodyPr lIns="45720" tIns="182880" rIns="45720" rtlCol="0" anchor="t" anchorCtr="0"/>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Biology</a:t>
              </a:r>
            </a:p>
            <a:p>
              <a:pPr marL="227013"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Environmental influences</a:t>
              </a:r>
            </a:p>
            <a:p>
              <a:pPr marL="227013"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Homeostasis</a:t>
              </a:r>
            </a:p>
            <a:p>
              <a:pPr marL="227013"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Feedback mechanisms</a:t>
              </a:r>
            </a:p>
            <a:p>
              <a:pPr marL="228600" marR="0" lvl="0" indent="-1682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8F8F8"/>
                  </a:solidFill>
                  <a:effectLst/>
                  <a:uLnTx/>
                  <a:uFillTx/>
                  <a:latin typeface="Calibri" panose="020F0502020204030204"/>
                  <a:ea typeface="+mn-ea"/>
                  <a:cs typeface="+mn-cs"/>
                </a:rPr>
                <a:t>Glucose balance</a:t>
              </a:r>
            </a:p>
            <a:p>
              <a:pPr marL="0" marR="0" lvl="0" indent="0" algn="ctr" defTabSz="457200" rtl="0" eaLnBrk="1" fontAlgn="auto" latinLnBrk="0" hangingPunct="1">
                <a:lnSpc>
                  <a:spcPct val="100000"/>
                </a:lnSpc>
                <a:spcBef>
                  <a:spcPts val="1200"/>
                </a:spcBef>
                <a:spcAft>
                  <a:spcPts val="0"/>
                </a:spcAft>
                <a:buClrTx/>
                <a:buSzTx/>
                <a:buFontTx/>
                <a:buNone/>
                <a:tabLst/>
                <a:defRPr/>
              </a:pP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(10</a:t>
              </a:r>
              <a:r>
                <a:rPr kumimoji="0" lang="en-US" sz="2400" b="0" i="0" u="none" strike="noStrike" kern="1200" cap="none" spc="0" normalizeH="0" baseline="30000" noProof="0" dirty="0">
                  <a:ln>
                    <a:noFill/>
                  </a:ln>
                  <a:solidFill>
                    <a:srgbClr val="F8F8F8"/>
                  </a:solidFill>
                  <a:effectLst/>
                  <a:uLnTx/>
                  <a:uFillTx/>
                  <a:latin typeface="Calibri" panose="020F0502020204030204"/>
                  <a:ea typeface="+mn-ea"/>
                  <a:cs typeface="+mn-cs"/>
                </a:rPr>
                <a:t>th</a:t>
              </a: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 grade)</a:t>
              </a:r>
            </a:p>
          </p:txBody>
        </p:sp>
      </p:grpSp>
      <p:grpSp>
        <p:nvGrpSpPr>
          <p:cNvPr id="21" name="Group 20">
            <a:extLst>
              <a:ext uri="{FF2B5EF4-FFF2-40B4-BE49-F238E27FC236}">
                <a16:creationId xmlns:a16="http://schemas.microsoft.com/office/drawing/2014/main" id="{3E31DC01-71DE-4F8E-B078-5ECBEE150E06}"/>
              </a:ext>
            </a:extLst>
          </p:cNvPr>
          <p:cNvGrpSpPr/>
          <p:nvPr/>
        </p:nvGrpSpPr>
        <p:grpSpPr>
          <a:xfrm>
            <a:off x="142652" y="2083771"/>
            <a:ext cx="2615179" cy="2861221"/>
            <a:chOff x="142652" y="2083771"/>
            <a:chExt cx="2615179" cy="2861221"/>
          </a:xfrm>
        </p:grpSpPr>
        <p:sp>
          <p:nvSpPr>
            <p:cNvPr id="6" name="Freeform: Shape 5">
              <a:extLst>
                <a:ext uri="{FF2B5EF4-FFF2-40B4-BE49-F238E27FC236}">
                  <a16:creationId xmlns:a16="http://schemas.microsoft.com/office/drawing/2014/main" id="{16CEBF83-05DD-4F89-B879-EF4A62A3D186}"/>
                </a:ext>
              </a:extLst>
            </p:cNvPr>
            <p:cNvSpPr/>
            <p:nvPr/>
          </p:nvSpPr>
          <p:spPr>
            <a:xfrm>
              <a:off x="153619" y="2083771"/>
              <a:ext cx="2604212" cy="1132957"/>
            </a:xfrm>
            <a:custGeom>
              <a:avLst/>
              <a:gdLst>
                <a:gd name="connsiteX0" fmla="*/ 0 w 2815028"/>
                <a:gd name="connsiteY0" fmla="*/ 0 h 1126011"/>
                <a:gd name="connsiteX1" fmla="*/ 2252023 w 2815028"/>
                <a:gd name="connsiteY1" fmla="*/ 0 h 1126011"/>
                <a:gd name="connsiteX2" fmla="*/ 2815028 w 2815028"/>
                <a:gd name="connsiteY2" fmla="*/ 563006 h 1126011"/>
                <a:gd name="connsiteX3" fmla="*/ 2252023 w 2815028"/>
                <a:gd name="connsiteY3" fmla="*/ 1126011 h 1126011"/>
                <a:gd name="connsiteX4" fmla="*/ 0 w 2815028"/>
                <a:gd name="connsiteY4" fmla="*/ 1126011 h 1126011"/>
                <a:gd name="connsiteX5" fmla="*/ 563006 w 2815028"/>
                <a:gd name="connsiteY5" fmla="*/ 563006 h 1126011"/>
                <a:gd name="connsiteX6" fmla="*/ 0 w 2815028"/>
                <a:gd name="connsiteY6" fmla="*/ 0 h 112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5028" h="1126011">
                  <a:moveTo>
                    <a:pt x="0" y="0"/>
                  </a:moveTo>
                  <a:lnTo>
                    <a:pt x="2252023" y="0"/>
                  </a:lnTo>
                  <a:lnTo>
                    <a:pt x="2815028" y="563006"/>
                  </a:lnTo>
                  <a:lnTo>
                    <a:pt x="2252023" y="1126011"/>
                  </a:lnTo>
                  <a:lnTo>
                    <a:pt x="0" y="1126011"/>
                  </a:lnTo>
                  <a:lnTo>
                    <a:pt x="563006" y="563006"/>
                  </a:lnTo>
                  <a:lnTo>
                    <a:pt x="0" y="0"/>
                  </a:lnTo>
                  <a:close/>
                </a:path>
              </a:pathLst>
            </a:custGeom>
            <a:solidFill>
              <a:schemeClr val="tx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8640" tIns="65342" rIns="548640" bIns="65342" numCol="1" spcCol="1270" anchor="ctr" anchorCtr="0">
              <a:noAutofit/>
            </a:bodyPr>
            <a:lstStyle/>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Pre-test</a:t>
              </a:r>
            </a:p>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 20 min)</a:t>
              </a:r>
            </a:p>
          </p:txBody>
        </p:sp>
        <p:sp>
          <p:nvSpPr>
            <p:cNvPr id="16" name="TextBox 15">
              <a:extLst>
                <a:ext uri="{FF2B5EF4-FFF2-40B4-BE49-F238E27FC236}">
                  <a16:creationId xmlns:a16="http://schemas.microsoft.com/office/drawing/2014/main" id="{A05ECDF3-3A8D-4AAE-938B-426FE655CE4A}"/>
                </a:ext>
              </a:extLst>
            </p:cNvPr>
            <p:cNvSpPr txBox="1"/>
            <p:nvPr/>
          </p:nvSpPr>
          <p:spPr>
            <a:xfrm>
              <a:off x="142652" y="3313776"/>
              <a:ext cx="2457907"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Everyone</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in class </a:t>
              </a: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takes the pre-test</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a:t>
              </a:r>
            </a:p>
            <a:p>
              <a:pPr marL="227013" marR="0" lvl="0" indent="-1174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Teacher may use to show learning gains pre-post</a:t>
              </a:r>
            </a:p>
          </p:txBody>
        </p:sp>
      </p:grpSp>
      <p:grpSp>
        <p:nvGrpSpPr>
          <p:cNvPr id="20" name="Group 19">
            <a:extLst>
              <a:ext uri="{FF2B5EF4-FFF2-40B4-BE49-F238E27FC236}">
                <a16:creationId xmlns:a16="http://schemas.microsoft.com/office/drawing/2014/main" id="{5913512A-BA60-4E6C-A8A5-C46237726B95}"/>
              </a:ext>
            </a:extLst>
          </p:cNvPr>
          <p:cNvGrpSpPr/>
          <p:nvPr/>
        </p:nvGrpSpPr>
        <p:grpSpPr>
          <a:xfrm>
            <a:off x="6393485" y="2083772"/>
            <a:ext cx="2604212" cy="2875721"/>
            <a:chOff x="6393485" y="2083772"/>
            <a:chExt cx="2604212" cy="2875721"/>
          </a:xfrm>
        </p:grpSpPr>
        <p:sp>
          <p:nvSpPr>
            <p:cNvPr id="14" name="Freeform: Shape 13">
              <a:extLst>
                <a:ext uri="{FF2B5EF4-FFF2-40B4-BE49-F238E27FC236}">
                  <a16:creationId xmlns:a16="http://schemas.microsoft.com/office/drawing/2014/main" id="{5A88A36E-D26F-445F-A2E8-18BE0956A4E8}"/>
                </a:ext>
              </a:extLst>
            </p:cNvPr>
            <p:cNvSpPr/>
            <p:nvPr/>
          </p:nvSpPr>
          <p:spPr>
            <a:xfrm>
              <a:off x="6393485" y="2083772"/>
              <a:ext cx="2604212" cy="1230004"/>
            </a:xfrm>
            <a:custGeom>
              <a:avLst/>
              <a:gdLst>
                <a:gd name="connsiteX0" fmla="*/ 0 w 2815028"/>
                <a:gd name="connsiteY0" fmla="*/ 0 h 1126011"/>
                <a:gd name="connsiteX1" fmla="*/ 2252023 w 2815028"/>
                <a:gd name="connsiteY1" fmla="*/ 0 h 1126011"/>
                <a:gd name="connsiteX2" fmla="*/ 2815028 w 2815028"/>
                <a:gd name="connsiteY2" fmla="*/ 563006 h 1126011"/>
                <a:gd name="connsiteX3" fmla="*/ 2252023 w 2815028"/>
                <a:gd name="connsiteY3" fmla="*/ 1126011 h 1126011"/>
                <a:gd name="connsiteX4" fmla="*/ 0 w 2815028"/>
                <a:gd name="connsiteY4" fmla="*/ 1126011 h 1126011"/>
                <a:gd name="connsiteX5" fmla="*/ 563006 w 2815028"/>
                <a:gd name="connsiteY5" fmla="*/ 563006 h 1126011"/>
                <a:gd name="connsiteX6" fmla="*/ 0 w 2815028"/>
                <a:gd name="connsiteY6" fmla="*/ 0 h 112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5028" h="1126011">
                  <a:moveTo>
                    <a:pt x="0" y="0"/>
                  </a:moveTo>
                  <a:lnTo>
                    <a:pt x="2252023" y="0"/>
                  </a:lnTo>
                  <a:lnTo>
                    <a:pt x="2815028" y="563006"/>
                  </a:lnTo>
                  <a:lnTo>
                    <a:pt x="2252023" y="1126011"/>
                  </a:lnTo>
                  <a:lnTo>
                    <a:pt x="0" y="1126011"/>
                  </a:lnTo>
                  <a:lnTo>
                    <a:pt x="563006" y="563006"/>
                  </a:lnTo>
                  <a:lnTo>
                    <a:pt x="0" y="0"/>
                  </a:lnTo>
                  <a:close/>
                </a:path>
              </a:pathLst>
            </a:custGeom>
            <a:solidFill>
              <a:schemeClr val="tx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8640" tIns="65342" rIns="548640" bIns="65342" numCol="1" spcCol="1270" anchor="ctr" anchorCtr="0">
              <a:noAutofit/>
            </a:bodyPr>
            <a:lstStyle/>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Post-test</a:t>
              </a:r>
            </a:p>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 20 min)</a:t>
              </a:r>
            </a:p>
          </p:txBody>
        </p:sp>
        <p:sp>
          <p:nvSpPr>
            <p:cNvPr id="18" name="TextBox 17">
              <a:extLst>
                <a:ext uri="{FF2B5EF4-FFF2-40B4-BE49-F238E27FC236}">
                  <a16:creationId xmlns:a16="http://schemas.microsoft.com/office/drawing/2014/main" id="{1AEE49ED-56DD-4CDA-808C-8595B63979CF}"/>
                </a:ext>
              </a:extLst>
            </p:cNvPr>
            <p:cNvSpPr txBox="1"/>
            <p:nvPr/>
          </p:nvSpPr>
          <p:spPr>
            <a:xfrm>
              <a:off x="6466637" y="3328277"/>
              <a:ext cx="2457907" cy="16312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Everyone</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in class </a:t>
              </a: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takes the post-test</a:t>
              </a:r>
              <a:endPar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endParaRPr>
            </a:p>
            <a:p>
              <a:pPr marL="227013" marR="0" lvl="0" indent="-1174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Teacher may use for grading purposes</a:t>
              </a:r>
            </a:p>
          </p:txBody>
        </p:sp>
      </p:grpSp>
      <p:sp>
        <p:nvSpPr>
          <p:cNvPr id="19" name="TextBox 18">
            <a:extLst>
              <a:ext uri="{FF2B5EF4-FFF2-40B4-BE49-F238E27FC236}">
                <a16:creationId xmlns:a16="http://schemas.microsoft.com/office/drawing/2014/main" id="{BACFEF59-A720-49EA-87B9-3803ADA4823F}"/>
              </a:ext>
            </a:extLst>
          </p:cNvPr>
          <p:cNvSpPr txBox="1"/>
          <p:nvPr/>
        </p:nvSpPr>
        <p:spPr>
          <a:xfrm>
            <a:off x="387481" y="1349797"/>
            <a:ext cx="836173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6666"/>
                </a:solidFill>
                <a:effectLst/>
                <a:uLnTx/>
                <a:uFillTx/>
                <a:latin typeface="Calibri" panose="020F0502020204030204"/>
                <a:ea typeface="+mn-ea"/>
                <a:cs typeface="+mn-cs"/>
              </a:rPr>
              <a:t>All students participate as part of regular class activities</a:t>
            </a:r>
          </a:p>
        </p:txBody>
      </p:sp>
    </p:spTree>
    <p:extLst>
      <p:ext uri="{BB962C8B-B14F-4D97-AF65-F5344CB8AC3E}">
        <p14:creationId xmlns:p14="http://schemas.microsoft.com/office/powerpoint/2010/main" val="285031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A880E-47ED-4657-A6B3-B03395AEC363}"/>
              </a:ext>
            </a:extLst>
          </p:cNvPr>
          <p:cNvSpPr>
            <a:spLocks noGrp="1"/>
          </p:cNvSpPr>
          <p:nvPr>
            <p:ph type="title"/>
          </p:nvPr>
        </p:nvSpPr>
        <p:spPr/>
        <p:txBody>
          <a:bodyPr/>
          <a:lstStyle/>
          <a:p>
            <a:r>
              <a:rPr lang="en-US" dirty="0">
                <a:solidFill>
                  <a:srgbClr val="006666"/>
                </a:solidFill>
              </a:rPr>
              <a:t>Compensation &amp; benefits</a:t>
            </a:r>
          </a:p>
        </p:txBody>
      </p:sp>
      <p:sp>
        <p:nvSpPr>
          <p:cNvPr id="15" name="Content Placeholder 14">
            <a:extLst>
              <a:ext uri="{FF2B5EF4-FFF2-40B4-BE49-F238E27FC236}">
                <a16:creationId xmlns:a16="http://schemas.microsoft.com/office/drawing/2014/main" id="{3C2EFD17-5045-4B8D-A036-A0707F652E25}"/>
              </a:ext>
            </a:extLst>
          </p:cNvPr>
          <p:cNvSpPr>
            <a:spLocks noGrp="1"/>
          </p:cNvSpPr>
          <p:nvPr>
            <p:ph idx="1"/>
          </p:nvPr>
        </p:nvSpPr>
        <p:spPr>
          <a:xfrm>
            <a:off x="627713" y="1568830"/>
            <a:ext cx="7886700" cy="4924044"/>
          </a:xfrm>
          <a:noFill/>
        </p:spPr>
        <p:txBody>
          <a:bodyPr/>
          <a:lstStyle/>
          <a:p>
            <a:pPr marL="284163" indent="-284163">
              <a:buFont typeface="Wingdings" panose="05000000000000000000" pitchFamily="2" charset="2"/>
              <a:buChar char="ü"/>
            </a:pPr>
            <a:r>
              <a:rPr lang="en-US" sz="2400" dirty="0">
                <a:solidFill>
                  <a:srgbClr val="006666"/>
                </a:solidFill>
              </a:rPr>
              <a:t>Teachers receive $75 per class for completed pre/post data sets</a:t>
            </a:r>
          </a:p>
          <a:p>
            <a:pPr marL="284163" indent="-284163">
              <a:buFont typeface="Wingdings" panose="05000000000000000000" pitchFamily="2" charset="2"/>
              <a:buChar char="ü"/>
            </a:pPr>
            <a:r>
              <a:rPr lang="en-US" sz="2400" dirty="0">
                <a:solidFill>
                  <a:srgbClr val="006666"/>
                </a:solidFill>
              </a:rPr>
              <a:t>Teachers receive student test scores to use as a class grade</a:t>
            </a:r>
          </a:p>
          <a:p>
            <a:pPr marL="284163" indent="-284163">
              <a:buFont typeface="Wingdings" panose="05000000000000000000" pitchFamily="2" charset="2"/>
              <a:buChar char="ü"/>
            </a:pPr>
            <a:r>
              <a:rPr lang="en-US" sz="2400" dirty="0">
                <a:solidFill>
                  <a:srgbClr val="006666"/>
                </a:solidFill>
              </a:rPr>
              <a:t>Compensation for attending professional development (PD) sessions at $25/hour plus STEM clock hours</a:t>
            </a:r>
          </a:p>
          <a:p>
            <a:pPr marL="284163" indent="-284163">
              <a:buFont typeface="Wingdings" panose="05000000000000000000" pitchFamily="2" charset="2"/>
              <a:buChar char="ü"/>
            </a:pPr>
            <a:r>
              <a:rPr lang="en-US" sz="2400" dirty="0">
                <a:solidFill>
                  <a:srgbClr val="006666"/>
                </a:solidFill>
              </a:rPr>
              <a:t>Travel and housing compensation to attend PD for qualifying teachers</a:t>
            </a:r>
          </a:p>
          <a:p>
            <a:pPr marL="284163" indent="-284163">
              <a:buFont typeface="Wingdings" panose="05000000000000000000" pitchFamily="2" charset="2"/>
              <a:buChar char="ü"/>
            </a:pPr>
            <a:r>
              <a:rPr lang="en-US" sz="2400" dirty="0">
                <a:solidFill>
                  <a:srgbClr val="006666"/>
                </a:solidFill>
              </a:rPr>
              <a:t>Consideration for curriculum design teams and as workshop co-presenters, if interested</a:t>
            </a:r>
          </a:p>
          <a:p>
            <a:pPr marL="284163" indent="-284163">
              <a:buFont typeface="Wingdings" panose="05000000000000000000" pitchFamily="2" charset="2"/>
              <a:buChar char="ü"/>
            </a:pPr>
            <a:endParaRPr lang="en-US" sz="2400" dirty="0">
              <a:solidFill>
                <a:srgbClr val="AC4600"/>
              </a:solidFill>
            </a:endParaRPr>
          </a:p>
        </p:txBody>
      </p:sp>
    </p:spTree>
    <p:extLst>
      <p:ext uri="{BB962C8B-B14F-4D97-AF65-F5344CB8AC3E}">
        <p14:creationId xmlns:p14="http://schemas.microsoft.com/office/powerpoint/2010/main" val="3666068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A880E-47ED-4657-A6B3-B03395AEC363}"/>
              </a:ext>
            </a:extLst>
          </p:cNvPr>
          <p:cNvSpPr>
            <a:spLocks noGrp="1"/>
          </p:cNvSpPr>
          <p:nvPr>
            <p:ph type="title"/>
          </p:nvPr>
        </p:nvSpPr>
        <p:spPr/>
        <p:txBody>
          <a:bodyPr/>
          <a:lstStyle/>
          <a:p>
            <a:r>
              <a:rPr lang="en-US" dirty="0"/>
              <a:t>Study Participant Expectations</a:t>
            </a:r>
          </a:p>
        </p:txBody>
      </p:sp>
      <p:sp>
        <p:nvSpPr>
          <p:cNvPr id="15" name="Content Placeholder 14">
            <a:extLst>
              <a:ext uri="{FF2B5EF4-FFF2-40B4-BE49-F238E27FC236}">
                <a16:creationId xmlns:a16="http://schemas.microsoft.com/office/drawing/2014/main" id="{3C2EFD17-5045-4B8D-A036-A0707F652E25}"/>
              </a:ext>
            </a:extLst>
          </p:cNvPr>
          <p:cNvSpPr>
            <a:spLocks noGrp="1"/>
          </p:cNvSpPr>
          <p:nvPr>
            <p:ph idx="1"/>
          </p:nvPr>
        </p:nvSpPr>
        <p:spPr>
          <a:xfrm>
            <a:off x="628650" y="1568830"/>
            <a:ext cx="7886699" cy="4924044"/>
          </a:xfrm>
          <a:noFill/>
        </p:spPr>
        <p:txBody>
          <a:bodyPr/>
          <a:lstStyle/>
          <a:p>
            <a:pPr marL="284163" indent="-284163">
              <a:buFont typeface="Wingdings" panose="05000000000000000000" pitchFamily="2" charset="2"/>
              <a:buChar char="ü"/>
            </a:pPr>
            <a:r>
              <a:rPr lang="en-US" sz="2400" dirty="0">
                <a:solidFill>
                  <a:srgbClr val="AC4600"/>
                </a:solidFill>
              </a:rPr>
              <a:t>Read, sign &amp; return Study Teacher Consent Form</a:t>
            </a:r>
          </a:p>
          <a:p>
            <a:pPr marL="284163" indent="-284163">
              <a:buFont typeface="Wingdings" panose="05000000000000000000" pitchFamily="2" charset="2"/>
              <a:buChar char="ü"/>
            </a:pPr>
            <a:r>
              <a:rPr lang="en-US" sz="2400" dirty="0">
                <a:solidFill>
                  <a:srgbClr val="AC4600"/>
                </a:solidFill>
              </a:rPr>
              <a:t>Schedule your timing for the study </a:t>
            </a:r>
            <a:br>
              <a:rPr lang="en-US" sz="2400" dirty="0">
                <a:solidFill>
                  <a:srgbClr val="AC4600"/>
                </a:solidFill>
              </a:rPr>
            </a:br>
            <a:r>
              <a:rPr lang="en-US" sz="2400" dirty="0">
                <a:solidFill>
                  <a:srgbClr val="AC4600"/>
                </a:solidFill>
              </a:rPr>
              <a:t>(collection of baseline data + research study data)</a:t>
            </a:r>
          </a:p>
          <a:p>
            <a:pPr marL="284163" indent="-284163">
              <a:buFont typeface="Wingdings" panose="05000000000000000000" pitchFamily="2" charset="2"/>
              <a:buChar char="ü"/>
            </a:pPr>
            <a:r>
              <a:rPr lang="en-US" sz="2400" dirty="0">
                <a:solidFill>
                  <a:srgbClr val="AC4600"/>
                </a:solidFill>
              </a:rPr>
              <a:t>Attend a professional development workshop about the curriculum before teaching the curriculum</a:t>
            </a:r>
          </a:p>
          <a:p>
            <a:pPr marL="284163" indent="-284163">
              <a:buFont typeface="Wingdings" panose="05000000000000000000" pitchFamily="2" charset="2"/>
              <a:buChar char="ü"/>
            </a:pPr>
            <a:r>
              <a:rPr lang="en-US" sz="2400" dirty="0">
                <a:solidFill>
                  <a:srgbClr val="AC4600"/>
                </a:solidFill>
              </a:rPr>
              <a:t>Tell students about the study and the pre/post-test as part of the class evaluation</a:t>
            </a:r>
          </a:p>
          <a:p>
            <a:pPr marL="284163" indent="-284163">
              <a:buFont typeface="Wingdings" panose="05000000000000000000" pitchFamily="2" charset="2"/>
              <a:buChar char="ü"/>
            </a:pPr>
            <a:r>
              <a:rPr lang="en-US" sz="2400" dirty="0">
                <a:solidFill>
                  <a:srgbClr val="AC4600"/>
                </a:solidFill>
              </a:rPr>
              <a:t>Show GEMNet consenting video to students</a:t>
            </a:r>
          </a:p>
          <a:p>
            <a:pPr marL="284163" indent="-284163">
              <a:buFont typeface="Wingdings" panose="05000000000000000000" pitchFamily="2" charset="2"/>
              <a:buChar char="ü"/>
            </a:pPr>
            <a:r>
              <a:rPr lang="en-US" sz="2400" dirty="0">
                <a:solidFill>
                  <a:srgbClr val="AC4600"/>
                </a:solidFill>
              </a:rPr>
              <a:t>Administer pre/post-tests</a:t>
            </a:r>
          </a:p>
          <a:p>
            <a:pPr marL="284163" indent="-284163">
              <a:buFont typeface="Wingdings" panose="05000000000000000000" pitchFamily="2" charset="2"/>
              <a:buChar char="ü"/>
            </a:pPr>
            <a:r>
              <a:rPr lang="en-US" sz="2400" dirty="0">
                <a:solidFill>
                  <a:srgbClr val="AC4600"/>
                </a:solidFill>
              </a:rPr>
              <a:t>Teach GEMNet unit for your discipline as written</a:t>
            </a:r>
          </a:p>
          <a:p>
            <a:pPr marL="284163" indent="-284163">
              <a:buFont typeface="Wingdings" panose="05000000000000000000" pitchFamily="2" charset="2"/>
              <a:buChar char="ü"/>
            </a:pPr>
            <a:endParaRPr lang="en-US" sz="2400" dirty="0">
              <a:solidFill>
                <a:srgbClr val="AC4600"/>
              </a:solidFill>
            </a:endParaRPr>
          </a:p>
        </p:txBody>
      </p:sp>
    </p:spTree>
    <p:extLst>
      <p:ext uri="{BB962C8B-B14F-4D97-AF65-F5344CB8AC3E}">
        <p14:creationId xmlns:p14="http://schemas.microsoft.com/office/powerpoint/2010/main" val="300886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9F1D-7B2A-4373-89A7-A521D9E0CB6D}"/>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C473E7A-030B-4D9A-8395-92DCFA3FA09F}"/>
              </a:ext>
            </a:extLst>
          </p:cNvPr>
          <p:cNvSpPr>
            <a:spLocks noGrp="1"/>
          </p:cNvSpPr>
          <p:nvPr>
            <p:ph idx="1"/>
          </p:nvPr>
        </p:nvSpPr>
        <p:spPr/>
        <p:txBody>
          <a:bodyPr>
            <a:normAutofit/>
          </a:bodyPr>
          <a:lstStyle/>
          <a:p>
            <a:pPr marL="0" indent="0">
              <a:buNone/>
            </a:pPr>
            <a:r>
              <a:rPr lang="en-US" dirty="0"/>
              <a:t>If you have further questions, please email </a:t>
            </a:r>
            <a:r>
              <a:rPr lang="en-US"/>
              <a:t>or call</a:t>
            </a:r>
            <a:endParaRPr lang="en-US" dirty="0"/>
          </a:p>
          <a:p>
            <a:pPr marL="0" indent="0">
              <a:buNone/>
            </a:pPr>
            <a:r>
              <a:rPr lang="en-US" b="1" dirty="0"/>
              <a:t>Joan Griswold, MIT</a:t>
            </a:r>
            <a:endParaRPr lang="en-US" dirty="0"/>
          </a:p>
          <a:p>
            <a:pPr marL="0" indent="0">
              <a:spcBef>
                <a:spcPts val="600"/>
              </a:spcBef>
              <a:buNone/>
            </a:pPr>
            <a:r>
              <a:rPr lang="en-US" dirty="0">
                <a:solidFill>
                  <a:srgbClr val="AC4600"/>
                </a:solidFill>
              </a:rPr>
              <a:t>jcgriz@uw.edu</a:t>
            </a:r>
            <a:endParaRPr lang="en-US" sz="1200" dirty="0">
              <a:solidFill>
                <a:srgbClr val="AC4600"/>
              </a:solidFill>
            </a:endParaRPr>
          </a:p>
          <a:p>
            <a:pPr marL="0" indent="0">
              <a:lnSpc>
                <a:spcPct val="100000"/>
              </a:lnSpc>
              <a:spcBef>
                <a:spcPts val="600"/>
              </a:spcBef>
              <a:buNone/>
            </a:pPr>
            <a:r>
              <a:rPr lang="en-US" sz="2100" dirty="0" err="1"/>
              <a:t>GEMNet</a:t>
            </a:r>
            <a:r>
              <a:rPr lang="en-US" sz="2100" dirty="0"/>
              <a:t> Principal Investigator</a:t>
            </a:r>
          </a:p>
          <a:p>
            <a:pPr marL="0" indent="0">
              <a:lnSpc>
                <a:spcPct val="100000"/>
              </a:lnSpc>
              <a:spcBef>
                <a:spcPts val="0"/>
              </a:spcBef>
              <a:buNone/>
            </a:pPr>
            <a:r>
              <a:rPr lang="en-US" sz="2100" dirty="0"/>
              <a:t>Genome Sciences, Box 355065</a:t>
            </a:r>
          </a:p>
          <a:p>
            <a:pPr marL="0" indent="0">
              <a:lnSpc>
                <a:spcPct val="100000"/>
              </a:lnSpc>
              <a:spcBef>
                <a:spcPts val="0"/>
              </a:spcBef>
              <a:buNone/>
            </a:pPr>
            <a:r>
              <a:rPr lang="en-US" sz="2100" dirty="0"/>
              <a:t>University of Washington</a:t>
            </a:r>
          </a:p>
          <a:p>
            <a:pPr marL="0" indent="0">
              <a:lnSpc>
                <a:spcPct val="100000"/>
              </a:lnSpc>
              <a:spcBef>
                <a:spcPts val="0"/>
              </a:spcBef>
              <a:buNone/>
            </a:pPr>
            <a:r>
              <a:rPr lang="en-US" sz="2100" dirty="0" err="1"/>
              <a:t>Foege</a:t>
            </a:r>
            <a:r>
              <a:rPr lang="en-US" sz="2100" dirty="0"/>
              <a:t> Building, Room S-334</a:t>
            </a:r>
          </a:p>
          <a:p>
            <a:pPr marL="0" indent="0">
              <a:lnSpc>
                <a:spcPct val="100000"/>
              </a:lnSpc>
              <a:spcBef>
                <a:spcPts val="0"/>
              </a:spcBef>
              <a:buNone/>
            </a:pPr>
            <a:r>
              <a:rPr lang="en-US" sz="2100" dirty="0"/>
              <a:t>Seattle, WA 98195-5065</a:t>
            </a:r>
          </a:p>
          <a:p>
            <a:pPr marL="0" indent="0">
              <a:lnSpc>
                <a:spcPct val="100000"/>
              </a:lnSpc>
              <a:spcBef>
                <a:spcPts val="0"/>
              </a:spcBef>
              <a:buNone/>
            </a:pPr>
            <a:r>
              <a:rPr lang="en-US" sz="2100" dirty="0"/>
              <a:t>P 206 616-4538 </a:t>
            </a:r>
          </a:p>
          <a:p>
            <a:pPr marL="0" indent="0">
              <a:lnSpc>
                <a:spcPct val="100000"/>
              </a:lnSpc>
              <a:spcBef>
                <a:spcPts val="0"/>
              </a:spcBef>
              <a:buNone/>
            </a:pPr>
            <a:r>
              <a:rPr lang="en-US" sz="2100" dirty="0"/>
              <a:t>C 425 241-3081</a:t>
            </a:r>
          </a:p>
          <a:p>
            <a:pPr marL="0" indent="0">
              <a:lnSpc>
                <a:spcPct val="100000"/>
              </a:lnSpc>
              <a:spcBef>
                <a:spcPts val="0"/>
              </a:spcBef>
              <a:buNone/>
            </a:pPr>
            <a:r>
              <a:rPr lang="en-US" sz="2100" dirty="0"/>
              <a:t> </a:t>
            </a:r>
          </a:p>
          <a:p>
            <a:pPr marL="0" indent="0">
              <a:lnSpc>
                <a:spcPct val="100000"/>
              </a:lnSpc>
              <a:spcBef>
                <a:spcPts val="0"/>
              </a:spcBef>
              <a:buNone/>
            </a:pPr>
            <a:r>
              <a:rPr lang="en-US" sz="2100" u="sng" dirty="0">
                <a:hlinkClick r:id="rId3"/>
              </a:rPr>
              <a:t>https://gsoutreach.gs.washington.edu/</a:t>
            </a:r>
            <a:endParaRPr lang="en-US" sz="21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5875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AF9711D8-4759-4D85-9FBD-7FD4AEB865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220" y="5718632"/>
            <a:ext cx="2160297" cy="545642"/>
          </a:xfrm>
          <a:prstGeom prst="rect">
            <a:avLst/>
          </a:prstGeom>
          <a:ln>
            <a:noFill/>
          </a:ln>
        </p:spPr>
      </p:pic>
      <p:sp>
        <p:nvSpPr>
          <p:cNvPr id="2" name="Title 1">
            <a:extLst>
              <a:ext uri="{FF2B5EF4-FFF2-40B4-BE49-F238E27FC236}">
                <a16:creationId xmlns:a16="http://schemas.microsoft.com/office/drawing/2014/main" id="{259471C0-B042-41D1-9694-4DB43BF2CC87}"/>
              </a:ext>
            </a:extLst>
          </p:cNvPr>
          <p:cNvSpPr>
            <a:spLocks noGrp="1"/>
          </p:cNvSpPr>
          <p:nvPr>
            <p:ph type="title"/>
          </p:nvPr>
        </p:nvSpPr>
        <p:spPr/>
        <p:txBody>
          <a:bodyPr/>
          <a:lstStyle/>
          <a:p>
            <a:r>
              <a:rPr lang="en-US" dirty="0"/>
              <a:t>GEMNet Team</a:t>
            </a:r>
          </a:p>
        </p:txBody>
      </p:sp>
      <p:grpSp>
        <p:nvGrpSpPr>
          <p:cNvPr id="4" name="Group 3">
            <a:extLst>
              <a:ext uri="{FF2B5EF4-FFF2-40B4-BE49-F238E27FC236}">
                <a16:creationId xmlns:a16="http://schemas.microsoft.com/office/drawing/2014/main" id="{C17B5E6D-4CD7-4D5D-B693-93C4A055CF3F}"/>
              </a:ext>
            </a:extLst>
          </p:cNvPr>
          <p:cNvGrpSpPr/>
          <p:nvPr/>
        </p:nvGrpSpPr>
        <p:grpSpPr>
          <a:xfrm>
            <a:off x="583220" y="1430216"/>
            <a:ext cx="7702872" cy="4126560"/>
            <a:chOff x="500924" y="1751189"/>
            <a:chExt cx="7702872" cy="4126560"/>
          </a:xfrm>
        </p:grpSpPr>
        <p:pic>
          <p:nvPicPr>
            <p:cNvPr id="5" name="Picture 4">
              <a:extLst>
                <a:ext uri="{FF2B5EF4-FFF2-40B4-BE49-F238E27FC236}">
                  <a16:creationId xmlns:a16="http://schemas.microsoft.com/office/drawing/2014/main" id="{5CB0A43A-EC2E-4F6A-8CFC-066460321F0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9346" t="6055" r="10452" b="17146"/>
            <a:stretch/>
          </p:blipFill>
          <p:spPr>
            <a:xfrm>
              <a:off x="1483306" y="1751189"/>
              <a:ext cx="1749422" cy="1737360"/>
            </a:xfrm>
            <a:prstGeom prst="ellipse">
              <a:avLst/>
            </a:prstGeom>
            <a:ln>
              <a:solidFill>
                <a:schemeClr val="accent5">
                  <a:lumMod val="50000"/>
                </a:schemeClr>
              </a:solidFill>
            </a:ln>
          </p:spPr>
        </p:pic>
        <p:pic>
          <p:nvPicPr>
            <p:cNvPr id="11" name="Picture 10">
              <a:extLst>
                <a:ext uri="{FF2B5EF4-FFF2-40B4-BE49-F238E27FC236}">
                  <a16:creationId xmlns:a16="http://schemas.microsoft.com/office/drawing/2014/main" id="{8AEA4CB6-37D5-4E91-8451-63D05EACC2A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2291" t="4266" r="10238" b="35334"/>
            <a:stretch/>
          </p:blipFill>
          <p:spPr>
            <a:xfrm>
              <a:off x="5314318" y="1751189"/>
              <a:ext cx="1591621" cy="1737360"/>
            </a:xfrm>
            <a:prstGeom prst="ellipse">
              <a:avLst/>
            </a:prstGeom>
            <a:ln>
              <a:solidFill>
                <a:schemeClr val="accent5">
                  <a:lumMod val="50000"/>
                </a:schemeClr>
              </a:solidFill>
            </a:ln>
          </p:spPr>
        </p:pic>
        <p:sp>
          <p:nvSpPr>
            <p:cNvPr id="13" name="TextBox 12">
              <a:extLst>
                <a:ext uri="{FF2B5EF4-FFF2-40B4-BE49-F238E27FC236}">
                  <a16:creationId xmlns:a16="http://schemas.microsoft.com/office/drawing/2014/main" id="{65C35091-FDF6-4E46-9ED0-5CE603FC7219}"/>
                </a:ext>
              </a:extLst>
            </p:cNvPr>
            <p:cNvSpPr txBox="1"/>
            <p:nvPr/>
          </p:nvSpPr>
          <p:spPr>
            <a:xfrm>
              <a:off x="667587" y="3621319"/>
              <a:ext cx="3380859" cy="923330"/>
            </a:xfrm>
            <a:prstGeom prst="rect">
              <a:avLst/>
            </a:prstGeom>
            <a:noFill/>
          </p:spPr>
          <p:txBody>
            <a:bodyPr wrap="square" rtlCol="0">
              <a:spAutoFit/>
            </a:bodyPr>
            <a:lstStyle/>
            <a:p>
              <a:pPr algn="ctr"/>
              <a:r>
                <a:rPr lang="en-US" dirty="0">
                  <a:solidFill>
                    <a:srgbClr val="2B656C"/>
                  </a:solidFill>
                </a:rPr>
                <a:t>Joan Griswold, MIT</a:t>
              </a:r>
            </a:p>
            <a:p>
              <a:pPr algn="ctr"/>
              <a:r>
                <a:rPr lang="en-US" dirty="0">
                  <a:solidFill>
                    <a:srgbClr val="2B656C"/>
                  </a:solidFill>
                </a:rPr>
                <a:t>GEMNet Principal Investigator</a:t>
              </a:r>
            </a:p>
            <a:p>
              <a:pPr algn="ctr"/>
              <a:r>
                <a:rPr lang="en-US" dirty="0">
                  <a:solidFill>
                    <a:srgbClr val="2B656C"/>
                  </a:solidFill>
                </a:rPr>
                <a:t>Genome Sciences</a:t>
              </a:r>
            </a:p>
          </p:txBody>
        </p:sp>
        <p:sp>
          <p:nvSpPr>
            <p:cNvPr id="14" name="TextBox 13">
              <a:extLst>
                <a:ext uri="{FF2B5EF4-FFF2-40B4-BE49-F238E27FC236}">
                  <a16:creationId xmlns:a16="http://schemas.microsoft.com/office/drawing/2014/main" id="{7BB2F3FD-D438-4082-8CAC-D4B824D0D1C0}"/>
                </a:ext>
              </a:extLst>
            </p:cNvPr>
            <p:cNvSpPr txBox="1"/>
            <p:nvPr/>
          </p:nvSpPr>
          <p:spPr>
            <a:xfrm>
              <a:off x="4960016" y="3621319"/>
              <a:ext cx="2478024" cy="923330"/>
            </a:xfrm>
            <a:prstGeom prst="rect">
              <a:avLst/>
            </a:prstGeom>
            <a:noFill/>
          </p:spPr>
          <p:txBody>
            <a:bodyPr wrap="square" rtlCol="0">
              <a:spAutoFit/>
            </a:bodyPr>
            <a:lstStyle/>
            <a:p>
              <a:pPr algn="ctr"/>
              <a:r>
                <a:rPr lang="en-US" dirty="0">
                  <a:solidFill>
                    <a:srgbClr val="2B656C"/>
                  </a:solidFill>
                </a:rPr>
                <a:t>Helene Starks, PhD MPH</a:t>
              </a:r>
            </a:p>
            <a:p>
              <a:pPr algn="ctr"/>
              <a:r>
                <a:rPr lang="en-US" dirty="0">
                  <a:solidFill>
                    <a:srgbClr val="2B656C"/>
                  </a:solidFill>
                </a:rPr>
                <a:t>Co-Principal Investigator</a:t>
              </a:r>
            </a:p>
            <a:p>
              <a:pPr algn="ctr"/>
              <a:r>
                <a:rPr lang="en-US" dirty="0">
                  <a:solidFill>
                    <a:srgbClr val="2B656C"/>
                  </a:solidFill>
                </a:rPr>
                <a:t>Bioethics &amp; Humanities</a:t>
              </a:r>
            </a:p>
          </p:txBody>
        </p:sp>
        <p:sp>
          <p:nvSpPr>
            <p:cNvPr id="3" name="TextBox 2">
              <a:extLst>
                <a:ext uri="{FF2B5EF4-FFF2-40B4-BE49-F238E27FC236}">
                  <a16:creationId xmlns:a16="http://schemas.microsoft.com/office/drawing/2014/main" id="{A9E457E4-5E9F-488B-B0AA-48C591897B7A}"/>
                </a:ext>
              </a:extLst>
            </p:cNvPr>
            <p:cNvSpPr txBox="1"/>
            <p:nvPr/>
          </p:nvSpPr>
          <p:spPr>
            <a:xfrm>
              <a:off x="500924" y="4677420"/>
              <a:ext cx="7702872" cy="1200329"/>
            </a:xfrm>
            <a:prstGeom prst="rect">
              <a:avLst/>
            </a:prstGeom>
            <a:noFill/>
          </p:spPr>
          <p:txBody>
            <a:bodyPr wrap="square" rtlCol="0">
              <a:spAutoFit/>
            </a:bodyPr>
            <a:lstStyle/>
            <a:p>
              <a:r>
                <a:rPr lang="en-US" b="1" dirty="0">
                  <a:solidFill>
                    <a:srgbClr val="AC4600"/>
                  </a:solidFill>
                </a:rPr>
                <a:t>Project Information</a:t>
              </a:r>
            </a:p>
            <a:p>
              <a:r>
                <a:rPr lang="en-US" dirty="0">
                  <a:solidFill>
                    <a:srgbClr val="AC4600"/>
                  </a:solidFill>
                </a:rPr>
                <a:t>Title: GEMNet: A cross-disciplinary approach to teaching about type 2 diabetes</a:t>
              </a:r>
            </a:p>
            <a:p>
              <a:r>
                <a:rPr lang="en-US" dirty="0">
                  <a:solidFill>
                    <a:srgbClr val="AC4600"/>
                  </a:solidFill>
                </a:rPr>
                <a:t>NIH funding from the SEPA program in the Office of the Director</a:t>
              </a:r>
            </a:p>
            <a:p>
              <a:r>
                <a:rPr lang="en-US" dirty="0">
                  <a:solidFill>
                    <a:srgbClr val="AC4600"/>
                  </a:solidFill>
                </a:rPr>
                <a:t>Grant Number R25OD21869 Project period: 08/04/17 – 07/31/22</a:t>
              </a:r>
            </a:p>
          </p:txBody>
        </p:sp>
      </p:grpSp>
    </p:spTree>
    <p:extLst>
      <p:ext uri="{BB962C8B-B14F-4D97-AF65-F5344CB8AC3E}">
        <p14:creationId xmlns:p14="http://schemas.microsoft.com/office/powerpoint/2010/main" val="249119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nvSpPr>
        <p:spPr bwMode="auto">
          <a:xfrm>
            <a:off x="1066800" y="228600"/>
            <a:ext cx="7239000" cy="555625"/>
          </a:xfrm>
          <a:prstGeom prst="rect">
            <a:avLst/>
          </a:prstGeom>
          <a:noFill/>
          <a:ln w="9525">
            <a:noFill/>
            <a:miter lim="800000"/>
            <a:headEnd/>
            <a:tailEnd/>
          </a:ln>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Age-adjusted Prevalence of Diagnosed Diabetes Among US Adults</a:t>
            </a:r>
            <a:endParaRPr kumimoji="0" lang="en-US" sz="2200" b="0" i="0" u="none" strike="noStrike" kern="120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grpSp>
        <p:nvGrpSpPr>
          <p:cNvPr id="4" name="Group 130"/>
          <p:cNvGrpSpPr>
            <a:grpSpLocks/>
          </p:cNvGrpSpPr>
          <p:nvPr/>
        </p:nvGrpSpPr>
        <p:grpSpPr bwMode="auto">
          <a:xfrm>
            <a:off x="131730" y="796517"/>
            <a:ext cx="2963599" cy="2501627"/>
            <a:chOff x="504" y="2619"/>
            <a:chExt cx="1392" cy="1149"/>
          </a:xfrm>
        </p:grpSpPr>
        <p:grpSp>
          <p:nvGrpSpPr>
            <p:cNvPr id="20002" name="Group 131"/>
            <p:cNvGrpSpPr>
              <a:grpSpLocks noChangeAspect="1"/>
            </p:cNvGrpSpPr>
            <p:nvPr/>
          </p:nvGrpSpPr>
          <p:grpSpPr bwMode="auto">
            <a:xfrm>
              <a:off x="504" y="2645"/>
              <a:ext cx="1392" cy="1123"/>
              <a:chOff x="3264" y="768"/>
              <a:chExt cx="2160" cy="1536"/>
            </a:xfrm>
          </p:grpSpPr>
          <p:sp>
            <p:nvSpPr>
              <p:cNvPr id="20004" name="AutoShape 132"/>
              <p:cNvSpPr>
                <a:spLocks noChangeAspect="1" noChangeArrowheads="1"/>
              </p:cNvSpPr>
              <p:nvPr/>
            </p:nvSpPr>
            <p:spPr bwMode="auto">
              <a:xfrm>
                <a:off x="3264" y="768"/>
                <a:ext cx="2155" cy="1532"/>
              </a:xfrm>
              <a:prstGeom prst="rect">
                <a:avLst/>
              </a:prstGeom>
              <a:no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05" name="Rectangle 133"/>
              <p:cNvSpPr>
                <a:spLocks noChangeAspect="1" noChangeArrowheads="1"/>
              </p:cNvSpPr>
              <p:nvPr/>
            </p:nvSpPr>
            <p:spPr bwMode="auto">
              <a:xfrm>
                <a:off x="3264" y="768"/>
                <a:ext cx="2160" cy="1536"/>
              </a:xfrm>
              <a:prstGeom prst="rect">
                <a:avLst/>
              </a:prstGeom>
              <a:solidFill>
                <a:srgbClr val="FFFFFF">
                  <a:alpha val="0"/>
                </a:srgbClr>
              </a:solid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06" name="Rectangle 134"/>
              <p:cNvSpPr>
                <a:spLocks noChangeAspect="1" noChangeArrowheads="1"/>
              </p:cNvSpPr>
              <p:nvPr/>
            </p:nvSpPr>
            <p:spPr bwMode="auto">
              <a:xfrm>
                <a:off x="3291" y="792"/>
                <a:ext cx="2106" cy="1483"/>
              </a:xfrm>
              <a:prstGeom prst="rect">
                <a:avLst/>
              </a:prstGeom>
              <a:solidFill>
                <a:srgbClr val="FFFFFF">
                  <a:alpha val="0"/>
                </a:srgbClr>
              </a:solid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07" name="Freeform 135"/>
              <p:cNvSpPr>
                <a:spLocks noChangeAspect="1"/>
              </p:cNvSpPr>
              <p:nvPr/>
            </p:nvSpPr>
            <p:spPr bwMode="auto">
              <a:xfrm>
                <a:off x="4673" y="1677"/>
                <a:ext cx="147" cy="211"/>
              </a:xfrm>
              <a:custGeom>
                <a:avLst/>
                <a:gdLst>
                  <a:gd name="T0" fmla="*/ 87 w 192"/>
                  <a:gd name="T1" fmla="*/ 76 h 312"/>
                  <a:gd name="T2" fmla="*/ 24 w 192"/>
                  <a:gd name="T3" fmla="*/ 80 h 312"/>
                  <a:gd name="T4" fmla="*/ 24 w 192"/>
                  <a:gd name="T5" fmla="*/ 84 h 312"/>
                  <a:gd name="T6" fmla="*/ 30 w 192"/>
                  <a:gd name="T7" fmla="*/ 87 h 312"/>
                  <a:gd name="T8" fmla="*/ 30 w 192"/>
                  <a:gd name="T9" fmla="*/ 93 h 312"/>
                  <a:gd name="T10" fmla="*/ 16 w 192"/>
                  <a:gd name="T11" fmla="*/ 97 h 312"/>
                  <a:gd name="T12" fmla="*/ 21 w 192"/>
                  <a:gd name="T13" fmla="*/ 95 h 312"/>
                  <a:gd name="T14" fmla="*/ 14 w 192"/>
                  <a:gd name="T15" fmla="*/ 85 h 312"/>
                  <a:gd name="T16" fmla="*/ 11 w 192"/>
                  <a:gd name="T17" fmla="*/ 95 h 312"/>
                  <a:gd name="T18" fmla="*/ 5 w 192"/>
                  <a:gd name="T19" fmla="*/ 93 h 312"/>
                  <a:gd name="T20" fmla="*/ 5 w 192"/>
                  <a:gd name="T21" fmla="*/ 87 h 312"/>
                  <a:gd name="T22" fmla="*/ 0 w 192"/>
                  <a:gd name="T23" fmla="*/ 65 h 312"/>
                  <a:gd name="T24" fmla="*/ 0 w 192"/>
                  <a:gd name="T25" fmla="*/ 2 h 312"/>
                  <a:gd name="T26" fmla="*/ 59 w 192"/>
                  <a:gd name="T27" fmla="*/ 0 h 312"/>
                  <a:gd name="T28" fmla="*/ 76 w 192"/>
                  <a:gd name="T29" fmla="*/ 41 h 312"/>
                  <a:gd name="T30" fmla="*/ 87 w 192"/>
                  <a:gd name="T31" fmla="*/ 52 h 312"/>
                  <a:gd name="T32" fmla="*/ 81 w 192"/>
                  <a:gd name="T33" fmla="*/ 60 h 312"/>
                  <a:gd name="T34" fmla="*/ 87 w 192"/>
                  <a:gd name="T35" fmla="*/ 76 h 3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2"/>
                  <a:gd name="T55" fmla="*/ 0 h 312"/>
                  <a:gd name="T56" fmla="*/ 192 w 192"/>
                  <a:gd name="T57" fmla="*/ 312 h 3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08" name="Freeform 136"/>
              <p:cNvSpPr>
                <a:spLocks noChangeAspect="1"/>
              </p:cNvSpPr>
              <p:nvPr/>
            </p:nvSpPr>
            <p:spPr bwMode="auto">
              <a:xfrm>
                <a:off x="4673" y="1677"/>
                <a:ext cx="147" cy="211"/>
              </a:xfrm>
              <a:custGeom>
                <a:avLst/>
                <a:gdLst>
                  <a:gd name="T0" fmla="*/ 87 w 192"/>
                  <a:gd name="T1" fmla="*/ 76 h 312"/>
                  <a:gd name="T2" fmla="*/ 24 w 192"/>
                  <a:gd name="T3" fmla="*/ 80 h 312"/>
                  <a:gd name="T4" fmla="*/ 24 w 192"/>
                  <a:gd name="T5" fmla="*/ 84 h 312"/>
                  <a:gd name="T6" fmla="*/ 30 w 192"/>
                  <a:gd name="T7" fmla="*/ 87 h 312"/>
                  <a:gd name="T8" fmla="*/ 30 w 192"/>
                  <a:gd name="T9" fmla="*/ 93 h 312"/>
                  <a:gd name="T10" fmla="*/ 16 w 192"/>
                  <a:gd name="T11" fmla="*/ 97 h 312"/>
                  <a:gd name="T12" fmla="*/ 21 w 192"/>
                  <a:gd name="T13" fmla="*/ 95 h 312"/>
                  <a:gd name="T14" fmla="*/ 14 w 192"/>
                  <a:gd name="T15" fmla="*/ 85 h 312"/>
                  <a:gd name="T16" fmla="*/ 11 w 192"/>
                  <a:gd name="T17" fmla="*/ 95 h 312"/>
                  <a:gd name="T18" fmla="*/ 5 w 192"/>
                  <a:gd name="T19" fmla="*/ 93 h 312"/>
                  <a:gd name="T20" fmla="*/ 5 w 192"/>
                  <a:gd name="T21" fmla="*/ 87 h 312"/>
                  <a:gd name="T22" fmla="*/ 0 w 192"/>
                  <a:gd name="T23" fmla="*/ 65 h 312"/>
                  <a:gd name="T24" fmla="*/ 0 w 192"/>
                  <a:gd name="T25" fmla="*/ 2 h 312"/>
                  <a:gd name="T26" fmla="*/ 59 w 192"/>
                  <a:gd name="T27" fmla="*/ 0 h 312"/>
                  <a:gd name="T28" fmla="*/ 76 w 192"/>
                  <a:gd name="T29" fmla="*/ 41 h 312"/>
                  <a:gd name="T30" fmla="*/ 87 w 192"/>
                  <a:gd name="T31" fmla="*/ 52 h 312"/>
                  <a:gd name="T32" fmla="*/ 81 w 192"/>
                  <a:gd name="T33" fmla="*/ 60 h 312"/>
                  <a:gd name="T34" fmla="*/ 87 w 192"/>
                  <a:gd name="T35" fmla="*/ 76 h 312"/>
                  <a:gd name="T36" fmla="*/ 87 w 192"/>
                  <a:gd name="T37" fmla="*/ 78 h 3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2"/>
                  <a:gd name="T58" fmla="*/ 0 h 312"/>
                  <a:gd name="T59" fmla="*/ 192 w 192"/>
                  <a:gd name="T60" fmla="*/ 312 h 3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2" h="312">
                    <a:moveTo>
                      <a:pt x="192" y="246"/>
                    </a:moveTo>
                    <a:lnTo>
                      <a:pt x="54" y="258"/>
                    </a:lnTo>
                    <a:lnTo>
                      <a:pt x="54" y="270"/>
                    </a:lnTo>
                    <a:lnTo>
                      <a:pt x="66" y="282"/>
                    </a:lnTo>
                    <a:lnTo>
                      <a:pt x="66" y="300"/>
                    </a:lnTo>
                    <a:lnTo>
                      <a:pt x="36" y="312"/>
                    </a:lnTo>
                    <a:lnTo>
                      <a:pt x="48" y="306"/>
                    </a:lnTo>
                    <a:lnTo>
                      <a:pt x="30" y="276"/>
                    </a:lnTo>
                    <a:lnTo>
                      <a:pt x="24" y="306"/>
                    </a:lnTo>
                    <a:lnTo>
                      <a:pt x="12" y="300"/>
                    </a:lnTo>
                    <a:lnTo>
                      <a:pt x="12" y="282"/>
                    </a:lnTo>
                    <a:lnTo>
                      <a:pt x="0" y="210"/>
                    </a:lnTo>
                    <a:lnTo>
                      <a:pt x="0" y="6"/>
                    </a:lnTo>
                    <a:lnTo>
                      <a:pt x="132" y="0"/>
                    </a:lnTo>
                    <a:lnTo>
                      <a:pt x="168" y="132"/>
                    </a:lnTo>
                    <a:lnTo>
                      <a:pt x="192" y="168"/>
                    </a:lnTo>
                    <a:lnTo>
                      <a:pt x="180" y="192"/>
                    </a:lnTo>
                    <a:lnTo>
                      <a:pt x="192" y="246"/>
                    </a:lnTo>
                    <a:lnTo>
                      <a:pt x="192" y="25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09" name="Freeform 137"/>
              <p:cNvSpPr>
                <a:spLocks noChangeAspect="1"/>
              </p:cNvSpPr>
              <p:nvPr/>
            </p:nvSpPr>
            <p:spPr bwMode="auto">
              <a:xfrm>
                <a:off x="3328" y="1770"/>
                <a:ext cx="407" cy="318"/>
              </a:xfrm>
              <a:custGeom>
                <a:avLst/>
                <a:gdLst>
                  <a:gd name="T0" fmla="*/ 3 w 534"/>
                  <a:gd name="T1" fmla="*/ 83 h 468"/>
                  <a:gd name="T2" fmla="*/ 3 w 534"/>
                  <a:gd name="T3" fmla="*/ 84 h 468"/>
                  <a:gd name="T4" fmla="*/ 14 w 534"/>
                  <a:gd name="T5" fmla="*/ 92 h 468"/>
                  <a:gd name="T6" fmla="*/ 11 w 534"/>
                  <a:gd name="T7" fmla="*/ 101 h 468"/>
                  <a:gd name="T8" fmla="*/ 27 w 534"/>
                  <a:gd name="T9" fmla="*/ 94 h 468"/>
                  <a:gd name="T10" fmla="*/ 18 w 534"/>
                  <a:gd name="T11" fmla="*/ 113 h 468"/>
                  <a:gd name="T12" fmla="*/ 37 w 534"/>
                  <a:gd name="T13" fmla="*/ 119 h 468"/>
                  <a:gd name="T14" fmla="*/ 43 w 534"/>
                  <a:gd name="T15" fmla="*/ 117 h 468"/>
                  <a:gd name="T16" fmla="*/ 43 w 534"/>
                  <a:gd name="T17" fmla="*/ 128 h 468"/>
                  <a:gd name="T18" fmla="*/ 24 w 534"/>
                  <a:gd name="T19" fmla="*/ 141 h 468"/>
                  <a:gd name="T20" fmla="*/ 0 w 534"/>
                  <a:gd name="T21" fmla="*/ 147 h 468"/>
                  <a:gd name="T22" fmla="*/ 27 w 534"/>
                  <a:gd name="T23" fmla="*/ 141 h 468"/>
                  <a:gd name="T24" fmla="*/ 34 w 534"/>
                  <a:gd name="T25" fmla="*/ 139 h 468"/>
                  <a:gd name="T26" fmla="*/ 40 w 534"/>
                  <a:gd name="T27" fmla="*/ 137 h 468"/>
                  <a:gd name="T28" fmla="*/ 75 w 534"/>
                  <a:gd name="T29" fmla="*/ 117 h 468"/>
                  <a:gd name="T30" fmla="*/ 90 w 534"/>
                  <a:gd name="T31" fmla="*/ 96 h 468"/>
                  <a:gd name="T32" fmla="*/ 93 w 534"/>
                  <a:gd name="T33" fmla="*/ 94 h 468"/>
                  <a:gd name="T34" fmla="*/ 96 w 534"/>
                  <a:gd name="T35" fmla="*/ 96 h 468"/>
                  <a:gd name="T36" fmla="*/ 88 w 534"/>
                  <a:gd name="T37" fmla="*/ 100 h 468"/>
                  <a:gd name="T38" fmla="*/ 90 w 534"/>
                  <a:gd name="T39" fmla="*/ 109 h 468"/>
                  <a:gd name="T40" fmla="*/ 93 w 534"/>
                  <a:gd name="T41" fmla="*/ 113 h 468"/>
                  <a:gd name="T42" fmla="*/ 104 w 534"/>
                  <a:gd name="T43" fmla="*/ 107 h 468"/>
                  <a:gd name="T44" fmla="*/ 109 w 534"/>
                  <a:gd name="T45" fmla="*/ 100 h 468"/>
                  <a:gd name="T46" fmla="*/ 114 w 534"/>
                  <a:gd name="T47" fmla="*/ 100 h 468"/>
                  <a:gd name="T48" fmla="*/ 157 w 534"/>
                  <a:gd name="T49" fmla="*/ 107 h 468"/>
                  <a:gd name="T50" fmla="*/ 165 w 534"/>
                  <a:gd name="T51" fmla="*/ 105 h 468"/>
                  <a:gd name="T52" fmla="*/ 168 w 534"/>
                  <a:gd name="T53" fmla="*/ 111 h 468"/>
                  <a:gd name="T54" fmla="*/ 170 w 534"/>
                  <a:gd name="T55" fmla="*/ 113 h 468"/>
                  <a:gd name="T56" fmla="*/ 186 w 534"/>
                  <a:gd name="T57" fmla="*/ 115 h 468"/>
                  <a:gd name="T58" fmla="*/ 191 w 534"/>
                  <a:gd name="T59" fmla="*/ 117 h 468"/>
                  <a:gd name="T60" fmla="*/ 194 w 534"/>
                  <a:gd name="T61" fmla="*/ 115 h 468"/>
                  <a:gd name="T62" fmla="*/ 221 w 534"/>
                  <a:gd name="T63" fmla="*/ 130 h 468"/>
                  <a:gd name="T64" fmla="*/ 226 w 534"/>
                  <a:gd name="T65" fmla="*/ 130 h 468"/>
                  <a:gd name="T66" fmla="*/ 236 w 534"/>
                  <a:gd name="T67" fmla="*/ 139 h 468"/>
                  <a:gd name="T68" fmla="*/ 218 w 534"/>
                  <a:gd name="T69" fmla="*/ 128 h 468"/>
                  <a:gd name="T70" fmla="*/ 175 w 534"/>
                  <a:gd name="T71" fmla="*/ 113 h 468"/>
                  <a:gd name="T72" fmla="*/ 168 w 534"/>
                  <a:gd name="T73" fmla="*/ 105 h 468"/>
                  <a:gd name="T74" fmla="*/ 152 w 534"/>
                  <a:gd name="T75" fmla="*/ 101 h 468"/>
                  <a:gd name="T76" fmla="*/ 90 w 534"/>
                  <a:gd name="T77" fmla="*/ 10 h 468"/>
                  <a:gd name="T78" fmla="*/ 77 w 534"/>
                  <a:gd name="T79" fmla="*/ 5 h 468"/>
                  <a:gd name="T80" fmla="*/ 21 w 534"/>
                  <a:gd name="T81" fmla="*/ 21 h 468"/>
                  <a:gd name="T82" fmla="*/ 43 w 534"/>
                  <a:gd name="T83" fmla="*/ 38 h 468"/>
                  <a:gd name="T84" fmla="*/ 40 w 534"/>
                  <a:gd name="T85" fmla="*/ 39 h 468"/>
                  <a:gd name="T86" fmla="*/ 37 w 534"/>
                  <a:gd name="T87" fmla="*/ 47 h 468"/>
                  <a:gd name="T88" fmla="*/ 32 w 534"/>
                  <a:gd name="T89" fmla="*/ 39 h 468"/>
                  <a:gd name="T90" fmla="*/ 5 w 534"/>
                  <a:gd name="T91" fmla="*/ 43 h 468"/>
                  <a:gd name="T92" fmla="*/ 11 w 534"/>
                  <a:gd name="T93" fmla="*/ 49 h 468"/>
                  <a:gd name="T94" fmla="*/ 29 w 534"/>
                  <a:gd name="T95" fmla="*/ 58 h 468"/>
                  <a:gd name="T96" fmla="*/ 40 w 534"/>
                  <a:gd name="T97" fmla="*/ 58 h 468"/>
                  <a:gd name="T98" fmla="*/ 37 w 534"/>
                  <a:gd name="T99" fmla="*/ 70 h 4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4"/>
                  <a:gd name="T151" fmla="*/ 0 h 468"/>
                  <a:gd name="T152" fmla="*/ 534 w 534"/>
                  <a:gd name="T153" fmla="*/ 468 h 46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0" name="Freeform 138"/>
              <p:cNvSpPr>
                <a:spLocks noChangeAspect="1"/>
              </p:cNvSpPr>
              <p:nvPr/>
            </p:nvSpPr>
            <p:spPr bwMode="auto">
              <a:xfrm>
                <a:off x="3328" y="1770"/>
                <a:ext cx="407" cy="318"/>
              </a:xfrm>
              <a:custGeom>
                <a:avLst/>
                <a:gdLst>
                  <a:gd name="T0" fmla="*/ 3 w 534"/>
                  <a:gd name="T1" fmla="*/ 83 h 468"/>
                  <a:gd name="T2" fmla="*/ 3 w 534"/>
                  <a:gd name="T3" fmla="*/ 84 h 468"/>
                  <a:gd name="T4" fmla="*/ 14 w 534"/>
                  <a:gd name="T5" fmla="*/ 92 h 468"/>
                  <a:gd name="T6" fmla="*/ 11 w 534"/>
                  <a:gd name="T7" fmla="*/ 101 h 468"/>
                  <a:gd name="T8" fmla="*/ 27 w 534"/>
                  <a:gd name="T9" fmla="*/ 94 h 468"/>
                  <a:gd name="T10" fmla="*/ 18 w 534"/>
                  <a:gd name="T11" fmla="*/ 113 h 468"/>
                  <a:gd name="T12" fmla="*/ 37 w 534"/>
                  <a:gd name="T13" fmla="*/ 119 h 468"/>
                  <a:gd name="T14" fmla="*/ 43 w 534"/>
                  <a:gd name="T15" fmla="*/ 117 h 468"/>
                  <a:gd name="T16" fmla="*/ 43 w 534"/>
                  <a:gd name="T17" fmla="*/ 128 h 468"/>
                  <a:gd name="T18" fmla="*/ 24 w 534"/>
                  <a:gd name="T19" fmla="*/ 141 h 468"/>
                  <a:gd name="T20" fmla="*/ 0 w 534"/>
                  <a:gd name="T21" fmla="*/ 147 h 468"/>
                  <a:gd name="T22" fmla="*/ 27 w 534"/>
                  <a:gd name="T23" fmla="*/ 141 h 468"/>
                  <a:gd name="T24" fmla="*/ 34 w 534"/>
                  <a:gd name="T25" fmla="*/ 139 h 468"/>
                  <a:gd name="T26" fmla="*/ 40 w 534"/>
                  <a:gd name="T27" fmla="*/ 137 h 468"/>
                  <a:gd name="T28" fmla="*/ 75 w 534"/>
                  <a:gd name="T29" fmla="*/ 117 h 468"/>
                  <a:gd name="T30" fmla="*/ 90 w 534"/>
                  <a:gd name="T31" fmla="*/ 96 h 468"/>
                  <a:gd name="T32" fmla="*/ 93 w 534"/>
                  <a:gd name="T33" fmla="*/ 94 h 468"/>
                  <a:gd name="T34" fmla="*/ 96 w 534"/>
                  <a:gd name="T35" fmla="*/ 96 h 468"/>
                  <a:gd name="T36" fmla="*/ 88 w 534"/>
                  <a:gd name="T37" fmla="*/ 100 h 468"/>
                  <a:gd name="T38" fmla="*/ 90 w 534"/>
                  <a:gd name="T39" fmla="*/ 109 h 468"/>
                  <a:gd name="T40" fmla="*/ 93 w 534"/>
                  <a:gd name="T41" fmla="*/ 113 h 468"/>
                  <a:gd name="T42" fmla="*/ 104 w 534"/>
                  <a:gd name="T43" fmla="*/ 107 h 468"/>
                  <a:gd name="T44" fmla="*/ 109 w 534"/>
                  <a:gd name="T45" fmla="*/ 100 h 468"/>
                  <a:gd name="T46" fmla="*/ 114 w 534"/>
                  <a:gd name="T47" fmla="*/ 100 h 468"/>
                  <a:gd name="T48" fmla="*/ 157 w 534"/>
                  <a:gd name="T49" fmla="*/ 107 h 468"/>
                  <a:gd name="T50" fmla="*/ 165 w 534"/>
                  <a:gd name="T51" fmla="*/ 105 h 468"/>
                  <a:gd name="T52" fmla="*/ 168 w 534"/>
                  <a:gd name="T53" fmla="*/ 111 h 468"/>
                  <a:gd name="T54" fmla="*/ 170 w 534"/>
                  <a:gd name="T55" fmla="*/ 113 h 468"/>
                  <a:gd name="T56" fmla="*/ 186 w 534"/>
                  <a:gd name="T57" fmla="*/ 115 h 468"/>
                  <a:gd name="T58" fmla="*/ 191 w 534"/>
                  <a:gd name="T59" fmla="*/ 117 h 468"/>
                  <a:gd name="T60" fmla="*/ 194 w 534"/>
                  <a:gd name="T61" fmla="*/ 115 h 468"/>
                  <a:gd name="T62" fmla="*/ 221 w 534"/>
                  <a:gd name="T63" fmla="*/ 130 h 468"/>
                  <a:gd name="T64" fmla="*/ 226 w 534"/>
                  <a:gd name="T65" fmla="*/ 130 h 468"/>
                  <a:gd name="T66" fmla="*/ 236 w 534"/>
                  <a:gd name="T67" fmla="*/ 139 h 468"/>
                  <a:gd name="T68" fmla="*/ 218 w 534"/>
                  <a:gd name="T69" fmla="*/ 128 h 468"/>
                  <a:gd name="T70" fmla="*/ 175 w 534"/>
                  <a:gd name="T71" fmla="*/ 113 h 468"/>
                  <a:gd name="T72" fmla="*/ 168 w 534"/>
                  <a:gd name="T73" fmla="*/ 105 h 468"/>
                  <a:gd name="T74" fmla="*/ 152 w 534"/>
                  <a:gd name="T75" fmla="*/ 101 h 468"/>
                  <a:gd name="T76" fmla="*/ 90 w 534"/>
                  <a:gd name="T77" fmla="*/ 10 h 468"/>
                  <a:gd name="T78" fmla="*/ 77 w 534"/>
                  <a:gd name="T79" fmla="*/ 5 h 468"/>
                  <a:gd name="T80" fmla="*/ 21 w 534"/>
                  <a:gd name="T81" fmla="*/ 21 h 468"/>
                  <a:gd name="T82" fmla="*/ 43 w 534"/>
                  <a:gd name="T83" fmla="*/ 38 h 468"/>
                  <a:gd name="T84" fmla="*/ 40 w 534"/>
                  <a:gd name="T85" fmla="*/ 39 h 468"/>
                  <a:gd name="T86" fmla="*/ 37 w 534"/>
                  <a:gd name="T87" fmla="*/ 47 h 468"/>
                  <a:gd name="T88" fmla="*/ 32 w 534"/>
                  <a:gd name="T89" fmla="*/ 39 h 468"/>
                  <a:gd name="T90" fmla="*/ 5 w 534"/>
                  <a:gd name="T91" fmla="*/ 43 h 468"/>
                  <a:gd name="T92" fmla="*/ 11 w 534"/>
                  <a:gd name="T93" fmla="*/ 49 h 468"/>
                  <a:gd name="T94" fmla="*/ 29 w 534"/>
                  <a:gd name="T95" fmla="*/ 58 h 468"/>
                  <a:gd name="T96" fmla="*/ 40 w 534"/>
                  <a:gd name="T97" fmla="*/ 58 h 468"/>
                  <a:gd name="T98" fmla="*/ 37 w 534"/>
                  <a:gd name="T99" fmla="*/ 70 h 468"/>
                  <a:gd name="T100" fmla="*/ 21 w 534"/>
                  <a:gd name="T101" fmla="*/ 73 h 4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68"/>
                  <a:gd name="T155" fmla="*/ 534 w 534"/>
                  <a:gd name="T156" fmla="*/ 468 h 46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68">
                    <a:moveTo>
                      <a:pt x="48" y="228"/>
                    </a:moveTo>
                    <a:lnTo>
                      <a:pt x="6" y="264"/>
                    </a:lnTo>
                    <a:lnTo>
                      <a:pt x="18" y="264"/>
                    </a:lnTo>
                    <a:lnTo>
                      <a:pt x="6" y="270"/>
                    </a:lnTo>
                    <a:lnTo>
                      <a:pt x="12" y="282"/>
                    </a:lnTo>
                    <a:lnTo>
                      <a:pt x="30" y="294"/>
                    </a:lnTo>
                    <a:lnTo>
                      <a:pt x="18" y="306"/>
                    </a:lnTo>
                    <a:lnTo>
                      <a:pt x="24" y="324"/>
                    </a:lnTo>
                    <a:lnTo>
                      <a:pt x="36" y="330"/>
                    </a:lnTo>
                    <a:lnTo>
                      <a:pt x="60" y="300"/>
                    </a:lnTo>
                    <a:lnTo>
                      <a:pt x="54" y="348"/>
                    </a:lnTo>
                    <a:lnTo>
                      <a:pt x="42" y="360"/>
                    </a:lnTo>
                    <a:lnTo>
                      <a:pt x="72" y="348"/>
                    </a:lnTo>
                    <a:lnTo>
                      <a:pt x="84" y="378"/>
                    </a:lnTo>
                    <a:lnTo>
                      <a:pt x="96" y="360"/>
                    </a:lnTo>
                    <a:lnTo>
                      <a:pt x="96" y="372"/>
                    </a:lnTo>
                    <a:lnTo>
                      <a:pt x="120" y="360"/>
                    </a:lnTo>
                    <a:lnTo>
                      <a:pt x="96" y="408"/>
                    </a:lnTo>
                    <a:lnTo>
                      <a:pt x="60" y="432"/>
                    </a:lnTo>
                    <a:lnTo>
                      <a:pt x="54" y="450"/>
                    </a:lnTo>
                    <a:lnTo>
                      <a:pt x="30" y="444"/>
                    </a:lnTo>
                    <a:lnTo>
                      <a:pt x="0" y="468"/>
                    </a:lnTo>
                    <a:lnTo>
                      <a:pt x="30" y="450"/>
                    </a:lnTo>
                    <a:lnTo>
                      <a:pt x="60" y="450"/>
                    </a:lnTo>
                    <a:lnTo>
                      <a:pt x="60" y="456"/>
                    </a:lnTo>
                    <a:lnTo>
                      <a:pt x="78" y="444"/>
                    </a:lnTo>
                    <a:lnTo>
                      <a:pt x="72" y="432"/>
                    </a:lnTo>
                    <a:lnTo>
                      <a:pt x="90" y="438"/>
                    </a:lnTo>
                    <a:lnTo>
                      <a:pt x="156" y="390"/>
                    </a:lnTo>
                    <a:lnTo>
                      <a:pt x="168" y="372"/>
                    </a:lnTo>
                    <a:lnTo>
                      <a:pt x="156" y="354"/>
                    </a:lnTo>
                    <a:lnTo>
                      <a:pt x="204" y="306"/>
                    </a:lnTo>
                    <a:lnTo>
                      <a:pt x="216" y="276"/>
                    </a:lnTo>
                    <a:lnTo>
                      <a:pt x="210" y="300"/>
                    </a:lnTo>
                    <a:lnTo>
                      <a:pt x="228" y="294"/>
                    </a:lnTo>
                    <a:lnTo>
                      <a:pt x="216" y="306"/>
                    </a:lnTo>
                    <a:lnTo>
                      <a:pt x="228" y="318"/>
                    </a:lnTo>
                    <a:lnTo>
                      <a:pt x="198" y="318"/>
                    </a:lnTo>
                    <a:lnTo>
                      <a:pt x="192" y="348"/>
                    </a:lnTo>
                    <a:lnTo>
                      <a:pt x="204" y="348"/>
                    </a:lnTo>
                    <a:lnTo>
                      <a:pt x="192" y="366"/>
                    </a:lnTo>
                    <a:lnTo>
                      <a:pt x="210" y="360"/>
                    </a:lnTo>
                    <a:lnTo>
                      <a:pt x="222" y="336"/>
                    </a:lnTo>
                    <a:lnTo>
                      <a:pt x="234" y="342"/>
                    </a:lnTo>
                    <a:lnTo>
                      <a:pt x="246" y="306"/>
                    </a:lnTo>
                    <a:lnTo>
                      <a:pt x="246" y="318"/>
                    </a:lnTo>
                    <a:lnTo>
                      <a:pt x="264" y="306"/>
                    </a:lnTo>
                    <a:lnTo>
                      <a:pt x="258" y="318"/>
                    </a:lnTo>
                    <a:lnTo>
                      <a:pt x="300" y="342"/>
                    </a:lnTo>
                    <a:lnTo>
                      <a:pt x="354" y="342"/>
                    </a:lnTo>
                    <a:lnTo>
                      <a:pt x="360" y="330"/>
                    </a:lnTo>
                    <a:lnTo>
                      <a:pt x="372" y="336"/>
                    </a:lnTo>
                    <a:lnTo>
                      <a:pt x="360" y="348"/>
                    </a:lnTo>
                    <a:lnTo>
                      <a:pt x="378" y="354"/>
                    </a:lnTo>
                    <a:lnTo>
                      <a:pt x="384" y="336"/>
                    </a:lnTo>
                    <a:lnTo>
                      <a:pt x="384" y="360"/>
                    </a:lnTo>
                    <a:lnTo>
                      <a:pt x="408" y="378"/>
                    </a:lnTo>
                    <a:lnTo>
                      <a:pt x="420" y="366"/>
                    </a:lnTo>
                    <a:lnTo>
                      <a:pt x="402" y="354"/>
                    </a:lnTo>
                    <a:lnTo>
                      <a:pt x="432" y="372"/>
                    </a:lnTo>
                    <a:lnTo>
                      <a:pt x="420" y="336"/>
                    </a:lnTo>
                    <a:lnTo>
                      <a:pt x="438" y="366"/>
                    </a:lnTo>
                    <a:lnTo>
                      <a:pt x="462" y="396"/>
                    </a:lnTo>
                    <a:lnTo>
                      <a:pt x="498" y="414"/>
                    </a:lnTo>
                    <a:lnTo>
                      <a:pt x="498" y="438"/>
                    </a:lnTo>
                    <a:lnTo>
                      <a:pt x="510" y="414"/>
                    </a:lnTo>
                    <a:lnTo>
                      <a:pt x="522" y="450"/>
                    </a:lnTo>
                    <a:lnTo>
                      <a:pt x="534" y="444"/>
                    </a:lnTo>
                    <a:lnTo>
                      <a:pt x="528" y="414"/>
                    </a:lnTo>
                    <a:lnTo>
                      <a:pt x="492" y="408"/>
                    </a:lnTo>
                    <a:lnTo>
                      <a:pt x="420" y="330"/>
                    </a:lnTo>
                    <a:lnTo>
                      <a:pt x="396" y="360"/>
                    </a:lnTo>
                    <a:lnTo>
                      <a:pt x="390" y="336"/>
                    </a:lnTo>
                    <a:lnTo>
                      <a:pt x="378" y="336"/>
                    </a:lnTo>
                    <a:lnTo>
                      <a:pt x="366" y="324"/>
                    </a:lnTo>
                    <a:lnTo>
                      <a:pt x="342" y="324"/>
                    </a:lnTo>
                    <a:lnTo>
                      <a:pt x="306" y="48"/>
                    </a:lnTo>
                    <a:lnTo>
                      <a:pt x="204" y="30"/>
                    </a:lnTo>
                    <a:lnTo>
                      <a:pt x="174" y="6"/>
                    </a:lnTo>
                    <a:lnTo>
                      <a:pt x="174" y="18"/>
                    </a:lnTo>
                    <a:lnTo>
                      <a:pt x="162" y="0"/>
                    </a:lnTo>
                    <a:lnTo>
                      <a:pt x="48" y="66"/>
                    </a:lnTo>
                    <a:lnTo>
                      <a:pt x="72" y="114"/>
                    </a:lnTo>
                    <a:lnTo>
                      <a:pt x="96" y="120"/>
                    </a:lnTo>
                    <a:lnTo>
                      <a:pt x="114" y="138"/>
                    </a:lnTo>
                    <a:lnTo>
                      <a:pt x="90" y="126"/>
                    </a:lnTo>
                    <a:lnTo>
                      <a:pt x="96" y="144"/>
                    </a:lnTo>
                    <a:lnTo>
                      <a:pt x="84" y="150"/>
                    </a:lnTo>
                    <a:lnTo>
                      <a:pt x="66" y="144"/>
                    </a:lnTo>
                    <a:lnTo>
                      <a:pt x="72" y="126"/>
                    </a:lnTo>
                    <a:lnTo>
                      <a:pt x="60" y="126"/>
                    </a:lnTo>
                    <a:lnTo>
                      <a:pt x="12" y="138"/>
                    </a:lnTo>
                    <a:lnTo>
                      <a:pt x="36" y="156"/>
                    </a:lnTo>
                    <a:lnTo>
                      <a:pt x="24" y="156"/>
                    </a:lnTo>
                    <a:lnTo>
                      <a:pt x="30" y="174"/>
                    </a:lnTo>
                    <a:lnTo>
                      <a:pt x="66" y="186"/>
                    </a:lnTo>
                    <a:lnTo>
                      <a:pt x="66" y="198"/>
                    </a:lnTo>
                    <a:lnTo>
                      <a:pt x="90" y="186"/>
                    </a:lnTo>
                    <a:lnTo>
                      <a:pt x="84" y="192"/>
                    </a:lnTo>
                    <a:lnTo>
                      <a:pt x="84" y="222"/>
                    </a:lnTo>
                    <a:lnTo>
                      <a:pt x="48" y="228"/>
                    </a:lnTo>
                    <a:lnTo>
                      <a:pt x="48" y="23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1" name="Freeform 139"/>
              <p:cNvSpPr>
                <a:spLocks noChangeAspect="1"/>
              </p:cNvSpPr>
              <p:nvPr/>
            </p:nvSpPr>
            <p:spPr bwMode="auto">
              <a:xfrm>
                <a:off x="3593" y="1546"/>
                <a:ext cx="266" cy="273"/>
              </a:xfrm>
              <a:custGeom>
                <a:avLst/>
                <a:gdLst>
                  <a:gd name="T0" fmla="*/ 131 w 348"/>
                  <a:gd name="T1" fmla="*/ 126 h 402"/>
                  <a:gd name="T2" fmla="*/ 83 w 348"/>
                  <a:gd name="T3" fmla="*/ 120 h 402"/>
                  <a:gd name="T4" fmla="*/ 0 w 348"/>
                  <a:gd name="T5" fmla="*/ 86 h 402"/>
                  <a:gd name="T6" fmla="*/ 3 w 348"/>
                  <a:gd name="T7" fmla="*/ 83 h 402"/>
                  <a:gd name="T8" fmla="*/ 5 w 348"/>
                  <a:gd name="T9" fmla="*/ 83 h 402"/>
                  <a:gd name="T10" fmla="*/ 11 w 348"/>
                  <a:gd name="T11" fmla="*/ 81 h 402"/>
                  <a:gd name="T12" fmla="*/ 8 w 348"/>
                  <a:gd name="T13" fmla="*/ 71 h 402"/>
                  <a:gd name="T14" fmla="*/ 14 w 348"/>
                  <a:gd name="T15" fmla="*/ 66 h 402"/>
                  <a:gd name="T16" fmla="*/ 16 w 348"/>
                  <a:gd name="T17" fmla="*/ 58 h 402"/>
                  <a:gd name="T18" fmla="*/ 27 w 348"/>
                  <a:gd name="T19" fmla="*/ 54 h 402"/>
                  <a:gd name="T20" fmla="*/ 18 w 348"/>
                  <a:gd name="T21" fmla="*/ 37 h 402"/>
                  <a:gd name="T22" fmla="*/ 18 w 348"/>
                  <a:gd name="T23" fmla="*/ 35 h 402"/>
                  <a:gd name="T24" fmla="*/ 21 w 348"/>
                  <a:gd name="T25" fmla="*/ 17 h 402"/>
                  <a:gd name="T26" fmla="*/ 27 w 348"/>
                  <a:gd name="T27" fmla="*/ 15 h 402"/>
                  <a:gd name="T28" fmla="*/ 35 w 348"/>
                  <a:gd name="T29" fmla="*/ 19 h 402"/>
                  <a:gd name="T30" fmla="*/ 43 w 348"/>
                  <a:gd name="T31" fmla="*/ 0 h 402"/>
                  <a:gd name="T32" fmla="*/ 155 w 348"/>
                  <a:gd name="T33" fmla="*/ 14 h 402"/>
                  <a:gd name="T34" fmla="*/ 137 w 348"/>
                  <a:gd name="T35" fmla="*/ 103 h 402"/>
                  <a:gd name="T36" fmla="*/ 131 w 348"/>
                  <a:gd name="T37" fmla="*/ 126 h 4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8"/>
                  <a:gd name="T58" fmla="*/ 0 h 402"/>
                  <a:gd name="T59" fmla="*/ 348 w 348"/>
                  <a:gd name="T60" fmla="*/ 402 h 4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8" h="402">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2" name="Freeform 140"/>
              <p:cNvSpPr>
                <a:spLocks noChangeAspect="1"/>
              </p:cNvSpPr>
              <p:nvPr/>
            </p:nvSpPr>
            <p:spPr bwMode="auto">
              <a:xfrm>
                <a:off x="3593" y="1546"/>
                <a:ext cx="266" cy="277"/>
              </a:xfrm>
              <a:custGeom>
                <a:avLst/>
                <a:gdLst>
                  <a:gd name="T0" fmla="*/ 131 w 348"/>
                  <a:gd name="T1" fmla="*/ 126 h 408"/>
                  <a:gd name="T2" fmla="*/ 83 w 348"/>
                  <a:gd name="T3" fmla="*/ 120 h 408"/>
                  <a:gd name="T4" fmla="*/ 0 w 348"/>
                  <a:gd name="T5" fmla="*/ 86 h 408"/>
                  <a:gd name="T6" fmla="*/ 3 w 348"/>
                  <a:gd name="T7" fmla="*/ 83 h 408"/>
                  <a:gd name="T8" fmla="*/ 5 w 348"/>
                  <a:gd name="T9" fmla="*/ 83 h 408"/>
                  <a:gd name="T10" fmla="*/ 11 w 348"/>
                  <a:gd name="T11" fmla="*/ 81 h 408"/>
                  <a:gd name="T12" fmla="*/ 8 w 348"/>
                  <a:gd name="T13" fmla="*/ 71 h 408"/>
                  <a:gd name="T14" fmla="*/ 14 w 348"/>
                  <a:gd name="T15" fmla="*/ 66 h 408"/>
                  <a:gd name="T16" fmla="*/ 16 w 348"/>
                  <a:gd name="T17" fmla="*/ 58 h 408"/>
                  <a:gd name="T18" fmla="*/ 27 w 348"/>
                  <a:gd name="T19" fmla="*/ 54 h 408"/>
                  <a:gd name="T20" fmla="*/ 18 w 348"/>
                  <a:gd name="T21" fmla="*/ 37 h 408"/>
                  <a:gd name="T22" fmla="*/ 18 w 348"/>
                  <a:gd name="T23" fmla="*/ 35 h 408"/>
                  <a:gd name="T24" fmla="*/ 21 w 348"/>
                  <a:gd name="T25" fmla="*/ 17 h 408"/>
                  <a:gd name="T26" fmla="*/ 27 w 348"/>
                  <a:gd name="T27" fmla="*/ 15 h 408"/>
                  <a:gd name="T28" fmla="*/ 35 w 348"/>
                  <a:gd name="T29" fmla="*/ 19 h 408"/>
                  <a:gd name="T30" fmla="*/ 43 w 348"/>
                  <a:gd name="T31" fmla="*/ 0 h 408"/>
                  <a:gd name="T32" fmla="*/ 155 w 348"/>
                  <a:gd name="T33" fmla="*/ 14 h 408"/>
                  <a:gd name="T34" fmla="*/ 137 w 348"/>
                  <a:gd name="T35" fmla="*/ 103 h 408"/>
                  <a:gd name="T36" fmla="*/ 131 w 348"/>
                  <a:gd name="T37" fmla="*/ 126 h 408"/>
                  <a:gd name="T38" fmla="*/ 131 w 348"/>
                  <a:gd name="T39" fmla="*/ 128 h 4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48"/>
                  <a:gd name="T61" fmla="*/ 0 h 408"/>
                  <a:gd name="T62" fmla="*/ 348 w 348"/>
                  <a:gd name="T63" fmla="*/ 408 h 4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48" h="408">
                    <a:moveTo>
                      <a:pt x="294" y="402"/>
                    </a:moveTo>
                    <a:lnTo>
                      <a:pt x="186" y="384"/>
                    </a:lnTo>
                    <a:lnTo>
                      <a:pt x="0" y="276"/>
                    </a:lnTo>
                    <a:lnTo>
                      <a:pt x="6" y="264"/>
                    </a:lnTo>
                    <a:lnTo>
                      <a:pt x="12" y="264"/>
                    </a:lnTo>
                    <a:lnTo>
                      <a:pt x="24" y="258"/>
                    </a:lnTo>
                    <a:lnTo>
                      <a:pt x="18" y="228"/>
                    </a:lnTo>
                    <a:lnTo>
                      <a:pt x="30" y="210"/>
                    </a:lnTo>
                    <a:lnTo>
                      <a:pt x="36" y="186"/>
                    </a:lnTo>
                    <a:lnTo>
                      <a:pt x="60" y="174"/>
                    </a:lnTo>
                    <a:lnTo>
                      <a:pt x="42" y="120"/>
                    </a:lnTo>
                    <a:lnTo>
                      <a:pt x="42" y="114"/>
                    </a:lnTo>
                    <a:lnTo>
                      <a:pt x="48" y="54"/>
                    </a:lnTo>
                    <a:lnTo>
                      <a:pt x="60" y="48"/>
                    </a:lnTo>
                    <a:lnTo>
                      <a:pt x="78" y="60"/>
                    </a:lnTo>
                    <a:lnTo>
                      <a:pt x="96" y="0"/>
                    </a:lnTo>
                    <a:lnTo>
                      <a:pt x="348" y="42"/>
                    </a:lnTo>
                    <a:lnTo>
                      <a:pt x="306" y="330"/>
                    </a:lnTo>
                    <a:lnTo>
                      <a:pt x="294" y="402"/>
                    </a:lnTo>
                    <a:lnTo>
                      <a:pt x="294" y="40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3" name="Freeform 141"/>
              <p:cNvSpPr>
                <a:spLocks noChangeAspect="1"/>
              </p:cNvSpPr>
              <p:nvPr/>
            </p:nvSpPr>
            <p:spPr bwMode="auto">
              <a:xfrm>
                <a:off x="4417" y="1624"/>
                <a:ext cx="197" cy="154"/>
              </a:xfrm>
              <a:custGeom>
                <a:avLst/>
                <a:gdLst>
                  <a:gd name="T0" fmla="*/ 82 w 258"/>
                  <a:gd name="T1" fmla="*/ 70 h 228"/>
                  <a:gd name="T2" fmla="*/ 14 w 258"/>
                  <a:gd name="T3" fmla="*/ 70 h 228"/>
                  <a:gd name="T4" fmla="*/ 14 w 258"/>
                  <a:gd name="T5" fmla="*/ 59 h 228"/>
                  <a:gd name="T6" fmla="*/ 3 w 258"/>
                  <a:gd name="T7" fmla="*/ 57 h 228"/>
                  <a:gd name="T8" fmla="*/ 5 w 258"/>
                  <a:gd name="T9" fmla="*/ 24 h 228"/>
                  <a:gd name="T10" fmla="*/ 0 w 258"/>
                  <a:gd name="T11" fmla="*/ 2 h 228"/>
                  <a:gd name="T12" fmla="*/ 102 w 258"/>
                  <a:gd name="T13" fmla="*/ 0 h 228"/>
                  <a:gd name="T14" fmla="*/ 105 w 258"/>
                  <a:gd name="T15" fmla="*/ 3 h 228"/>
                  <a:gd name="T16" fmla="*/ 96 w 258"/>
                  <a:gd name="T17" fmla="*/ 9 h 228"/>
                  <a:gd name="T18" fmla="*/ 115 w 258"/>
                  <a:gd name="T19" fmla="*/ 9 h 228"/>
                  <a:gd name="T20" fmla="*/ 107 w 258"/>
                  <a:gd name="T21" fmla="*/ 15 h 228"/>
                  <a:gd name="T22" fmla="*/ 110 w 258"/>
                  <a:gd name="T23" fmla="*/ 19 h 228"/>
                  <a:gd name="T24" fmla="*/ 102 w 258"/>
                  <a:gd name="T25" fmla="*/ 20 h 228"/>
                  <a:gd name="T26" fmla="*/ 107 w 258"/>
                  <a:gd name="T27" fmla="*/ 26 h 228"/>
                  <a:gd name="T28" fmla="*/ 102 w 258"/>
                  <a:gd name="T29" fmla="*/ 30 h 228"/>
                  <a:gd name="T30" fmla="*/ 96 w 258"/>
                  <a:gd name="T31" fmla="*/ 33 h 228"/>
                  <a:gd name="T32" fmla="*/ 96 w 258"/>
                  <a:gd name="T33" fmla="*/ 41 h 228"/>
                  <a:gd name="T34" fmla="*/ 82 w 258"/>
                  <a:gd name="T35" fmla="*/ 50 h 228"/>
                  <a:gd name="T36" fmla="*/ 86 w 258"/>
                  <a:gd name="T37" fmla="*/ 55 h 228"/>
                  <a:gd name="T38" fmla="*/ 80 w 258"/>
                  <a:gd name="T39" fmla="*/ 55 h 228"/>
                  <a:gd name="T40" fmla="*/ 80 w 258"/>
                  <a:gd name="T41" fmla="*/ 61 h 228"/>
                  <a:gd name="T42" fmla="*/ 86 w 258"/>
                  <a:gd name="T43" fmla="*/ 61 h 228"/>
                  <a:gd name="T44" fmla="*/ 82 w 258"/>
                  <a:gd name="T45" fmla="*/ 63 h 228"/>
                  <a:gd name="T46" fmla="*/ 86 w 258"/>
                  <a:gd name="T47" fmla="*/ 65 h 228"/>
                  <a:gd name="T48" fmla="*/ 82 w 258"/>
                  <a:gd name="T49" fmla="*/ 68 h 228"/>
                  <a:gd name="T50" fmla="*/ 82 w 258"/>
                  <a:gd name="T51" fmla="*/ 70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8"/>
                  <a:gd name="T79" fmla="*/ 0 h 228"/>
                  <a:gd name="T80" fmla="*/ 258 w 258"/>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8" h="228">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4" name="Freeform 142"/>
              <p:cNvSpPr>
                <a:spLocks noChangeAspect="1"/>
              </p:cNvSpPr>
              <p:nvPr/>
            </p:nvSpPr>
            <p:spPr bwMode="auto">
              <a:xfrm>
                <a:off x="4417" y="1624"/>
                <a:ext cx="197" cy="158"/>
              </a:xfrm>
              <a:custGeom>
                <a:avLst/>
                <a:gdLst>
                  <a:gd name="T0" fmla="*/ 82 w 258"/>
                  <a:gd name="T1" fmla="*/ 70 h 234"/>
                  <a:gd name="T2" fmla="*/ 14 w 258"/>
                  <a:gd name="T3" fmla="*/ 70 h 234"/>
                  <a:gd name="T4" fmla="*/ 14 w 258"/>
                  <a:gd name="T5" fmla="*/ 59 h 234"/>
                  <a:gd name="T6" fmla="*/ 3 w 258"/>
                  <a:gd name="T7" fmla="*/ 57 h 234"/>
                  <a:gd name="T8" fmla="*/ 5 w 258"/>
                  <a:gd name="T9" fmla="*/ 24 h 234"/>
                  <a:gd name="T10" fmla="*/ 0 w 258"/>
                  <a:gd name="T11" fmla="*/ 2 h 234"/>
                  <a:gd name="T12" fmla="*/ 102 w 258"/>
                  <a:gd name="T13" fmla="*/ 0 h 234"/>
                  <a:gd name="T14" fmla="*/ 105 w 258"/>
                  <a:gd name="T15" fmla="*/ 3 h 234"/>
                  <a:gd name="T16" fmla="*/ 96 w 258"/>
                  <a:gd name="T17" fmla="*/ 9 h 234"/>
                  <a:gd name="T18" fmla="*/ 115 w 258"/>
                  <a:gd name="T19" fmla="*/ 9 h 234"/>
                  <a:gd name="T20" fmla="*/ 107 w 258"/>
                  <a:gd name="T21" fmla="*/ 15 h 234"/>
                  <a:gd name="T22" fmla="*/ 110 w 258"/>
                  <a:gd name="T23" fmla="*/ 19 h 234"/>
                  <a:gd name="T24" fmla="*/ 102 w 258"/>
                  <a:gd name="T25" fmla="*/ 20 h 234"/>
                  <a:gd name="T26" fmla="*/ 107 w 258"/>
                  <a:gd name="T27" fmla="*/ 26 h 234"/>
                  <a:gd name="T28" fmla="*/ 102 w 258"/>
                  <a:gd name="T29" fmla="*/ 30 h 234"/>
                  <a:gd name="T30" fmla="*/ 96 w 258"/>
                  <a:gd name="T31" fmla="*/ 33 h 234"/>
                  <a:gd name="T32" fmla="*/ 96 w 258"/>
                  <a:gd name="T33" fmla="*/ 41 h 234"/>
                  <a:gd name="T34" fmla="*/ 82 w 258"/>
                  <a:gd name="T35" fmla="*/ 50 h 234"/>
                  <a:gd name="T36" fmla="*/ 86 w 258"/>
                  <a:gd name="T37" fmla="*/ 55 h 234"/>
                  <a:gd name="T38" fmla="*/ 80 w 258"/>
                  <a:gd name="T39" fmla="*/ 55 h 234"/>
                  <a:gd name="T40" fmla="*/ 80 w 258"/>
                  <a:gd name="T41" fmla="*/ 61 h 234"/>
                  <a:gd name="T42" fmla="*/ 86 w 258"/>
                  <a:gd name="T43" fmla="*/ 61 h 234"/>
                  <a:gd name="T44" fmla="*/ 82 w 258"/>
                  <a:gd name="T45" fmla="*/ 63 h 234"/>
                  <a:gd name="T46" fmla="*/ 86 w 258"/>
                  <a:gd name="T47" fmla="*/ 65 h 234"/>
                  <a:gd name="T48" fmla="*/ 82 w 258"/>
                  <a:gd name="T49" fmla="*/ 68 h 234"/>
                  <a:gd name="T50" fmla="*/ 82 w 258"/>
                  <a:gd name="T51" fmla="*/ 70 h 234"/>
                  <a:gd name="T52" fmla="*/ 82 w 258"/>
                  <a:gd name="T53" fmla="*/ 72 h 2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34"/>
                  <a:gd name="T83" fmla="*/ 258 w 258"/>
                  <a:gd name="T84" fmla="*/ 234 h 2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34">
                    <a:moveTo>
                      <a:pt x="186" y="228"/>
                    </a:moveTo>
                    <a:lnTo>
                      <a:pt x="30" y="228"/>
                    </a:lnTo>
                    <a:lnTo>
                      <a:pt x="30" y="192"/>
                    </a:lnTo>
                    <a:lnTo>
                      <a:pt x="6" y="186"/>
                    </a:lnTo>
                    <a:lnTo>
                      <a:pt x="12" y="78"/>
                    </a:lnTo>
                    <a:lnTo>
                      <a:pt x="0" y="6"/>
                    </a:lnTo>
                    <a:lnTo>
                      <a:pt x="228" y="0"/>
                    </a:lnTo>
                    <a:lnTo>
                      <a:pt x="234" y="12"/>
                    </a:lnTo>
                    <a:lnTo>
                      <a:pt x="216" y="30"/>
                    </a:lnTo>
                    <a:lnTo>
                      <a:pt x="258" y="30"/>
                    </a:lnTo>
                    <a:lnTo>
                      <a:pt x="240" y="48"/>
                    </a:lnTo>
                    <a:lnTo>
                      <a:pt x="246" y="60"/>
                    </a:lnTo>
                    <a:lnTo>
                      <a:pt x="228" y="66"/>
                    </a:lnTo>
                    <a:lnTo>
                      <a:pt x="240" y="84"/>
                    </a:lnTo>
                    <a:lnTo>
                      <a:pt x="228" y="96"/>
                    </a:lnTo>
                    <a:lnTo>
                      <a:pt x="216" y="108"/>
                    </a:lnTo>
                    <a:lnTo>
                      <a:pt x="216" y="132"/>
                    </a:lnTo>
                    <a:lnTo>
                      <a:pt x="186" y="162"/>
                    </a:lnTo>
                    <a:lnTo>
                      <a:pt x="192" y="180"/>
                    </a:lnTo>
                    <a:lnTo>
                      <a:pt x="180" y="180"/>
                    </a:lnTo>
                    <a:lnTo>
                      <a:pt x="180" y="198"/>
                    </a:lnTo>
                    <a:lnTo>
                      <a:pt x="192" y="198"/>
                    </a:lnTo>
                    <a:lnTo>
                      <a:pt x="186" y="204"/>
                    </a:lnTo>
                    <a:lnTo>
                      <a:pt x="192" y="210"/>
                    </a:lnTo>
                    <a:lnTo>
                      <a:pt x="186" y="222"/>
                    </a:lnTo>
                    <a:lnTo>
                      <a:pt x="186" y="228"/>
                    </a:lnTo>
                    <a:lnTo>
                      <a:pt x="186" y="23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5" name="Freeform 143"/>
              <p:cNvSpPr>
                <a:spLocks noChangeAspect="1"/>
              </p:cNvSpPr>
              <p:nvPr/>
            </p:nvSpPr>
            <p:spPr bwMode="auto">
              <a:xfrm>
                <a:off x="3328" y="1253"/>
                <a:ext cx="311" cy="472"/>
              </a:xfrm>
              <a:custGeom>
                <a:avLst/>
                <a:gdLst>
                  <a:gd name="T0" fmla="*/ 157 w 408"/>
                  <a:gd name="T1" fmla="*/ 217 h 696"/>
                  <a:gd name="T2" fmla="*/ 101 w 408"/>
                  <a:gd name="T3" fmla="*/ 212 h 696"/>
                  <a:gd name="T4" fmla="*/ 98 w 408"/>
                  <a:gd name="T5" fmla="*/ 197 h 696"/>
                  <a:gd name="T6" fmla="*/ 88 w 408"/>
                  <a:gd name="T7" fmla="*/ 184 h 696"/>
                  <a:gd name="T8" fmla="*/ 79 w 408"/>
                  <a:gd name="T9" fmla="*/ 184 h 696"/>
                  <a:gd name="T10" fmla="*/ 79 w 408"/>
                  <a:gd name="T11" fmla="*/ 178 h 696"/>
                  <a:gd name="T12" fmla="*/ 66 w 408"/>
                  <a:gd name="T13" fmla="*/ 174 h 696"/>
                  <a:gd name="T14" fmla="*/ 59 w 408"/>
                  <a:gd name="T15" fmla="*/ 165 h 696"/>
                  <a:gd name="T16" fmla="*/ 40 w 408"/>
                  <a:gd name="T17" fmla="*/ 161 h 696"/>
                  <a:gd name="T18" fmla="*/ 34 w 408"/>
                  <a:gd name="T19" fmla="*/ 159 h 696"/>
                  <a:gd name="T20" fmla="*/ 40 w 408"/>
                  <a:gd name="T21" fmla="*/ 146 h 696"/>
                  <a:gd name="T22" fmla="*/ 34 w 408"/>
                  <a:gd name="T23" fmla="*/ 144 h 696"/>
                  <a:gd name="T24" fmla="*/ 37 w 408"/>
                  <a:gd name="T25" fmla="*/ 140 h 696"/>
                  <a:gd name="T26" fmla="*/ 21 w 408"/>
                  <a:gd name="T27" fmla="*/ 119 h 696"/>
                  <a:gd name="T28" fmla="*/ 21 w 408"/>
                  <a:gd name="T29" fmla="*/ 114 h 696"/>
                  <a:gd name="T30" fmla="*/ 27 w 408"/>
                  <a:gd name="T31" fmla="*/ 109 h 696"/>
                  <a:gd name="T32" fmla="*/ 16 w 408"/>
                  <a:gd name="T33" fmla="*/ 99 h 696"/>
                  <a:gd name="T34" fmla="*/ 18 w 408"/>
                  <a:gd name="T35" fmla="*/ 88 h 696"/>
                  <a:gd name="T36" fmla="*/ 27 w 408"/>
                  <a:gd name="T37" fmla="*/ 98 h 696"/>
                  <a:gd name="T38" fmla="*/ 21 w 408"/>
                  <a:gd name="T39" fmla="*/ 86 h 696"/>
                  <a:gd name="T40" fmla="*/ 29 w 408"/>
                  <a:gd name="T41" fmla="*/ 84 h 696"/>
                  <a:gd name="T42" fmla="*/ 21 w 408"/>
                  <a:gd name="T43" fmla="*/ 81 h 696"/>
                  <a:gd name="T44" fmla="*/ 18 w 408"/>
                  <a:gd name="T45" fmla="*/ 88 h 696"/>
                  <a:gd name="T46" fmla="*/ 14 w 408"/>
                  <a:gd name="T47" fmla="*/ 81 h 696"/>
                  <a:gd name="T48" fmla="*/ 11 w 408"/>
                  <a:gd name="T49" fmla="*/ 82 h 696"/>
                  <a:gd name="T50" fmla="*/ 14 w 408"/>
                  <a:gd name="T51" fmla="*/ 79 h 696"/>
                  <a:gd name="T52" fmla="*/ 3 w 408"/>
                  <a:gd name="T53" fmla="*/ 60 h 696"/>
                  <a:gd name="T54" fmla="*/ 8 w 408"/>
                  <a:gd name="T55" fmla="*/ 43 h 696"/>
                  <a:gd name="T56" fmla="*/ 0 w 408"/>
                  <a:gd name="T57" fmla="*/ 28 h 696"/>
                  <a:gd name="T58" fmla="*/ 11 w 408"/>
                  <a:gd name="T59" fmla="*/ 19 h 696"/>
                  <a:gd name="T60" fmla="*/ 18 w 408"/>
                  <a:gd name="T61" fmla="*/ 0 h 696"/>
                  <a:gd name="T62" fmla="*/ 101 w 408"/>
                  <a:gd name="T63" fmla="*/ 17 h 696"/>
                  <a:gd name="T64" fmla="*/ 79 w 408"/>
                  <a:gd name="T65" fmla="*/ 75 h 696"/>
                  <a:gd name="T66" fmla="*/ 172 w 408"/>
                  <a:gd name="T67" fmla="*/ 172 h 696"/>
                  <a:gd name="T68" fmla="*/ 181 w 408"/>
                  <a:gd name="T69" fmla="*/ 189 h 696"/>
                  <a:gd name="T70" fmla="*/ 170 w 408"/>
                  <a:gd name="T71" fmla="*/ 193 h 696"/>
                  <a:gd name="T72" fmla="*/ 168 w 408"/>
                  <a:gd name="T73" fmla="*/ 200 h 696"/>
                  <a:gd name="T74" fmla="*/ 162 w 408"/>
                  <a:gd name="T75" fmla="*/ 206 h 696"/>
                  <a:gd name="T76" fmla="*/ 165 w 408"/>
                  <a:gd name="T77" fmla="*/ 215 h 696"/>
                  <a:gd name="T78" fmla="*/ 159 w 408"/>
                  <a:gd name="T79" fmla="*/ 217 h 696"/>
                  <a:gd name="T80" fmla="*/ 157 w 408"/>
                  <a:gd name="T81" fmla="*/ 217 h 6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8"/>
                  <a:gd name="T124" fmla="*/ 0 h 696"/>
                  <a:gd name="T125" fmla="*/ 408 w 408"/>
                  <a:gd name="T126" fmla="*/ 696 h 6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8" h="696">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6" name="Freeform 144"/>
              <p:cNvSpPr>
                <a:spLocks noChangeAspect="1"/>
              </p:cNvSpPr>
              <p:nvPr/>
            </p:nvSpPr>
            <p:spPr bwMode="auto">
              <a:xfrm>
                <a:off x="3328" y="1253"/>
                <a:ext cx="311" cy="477"/>
              </a:xfrm>
              <a:custGeom>
                <a:avLst/>
                <a:gdLst>
                  <a:gd name="T0" fmla="*/ 157 w 408"/>
                  <a:gd name="T1" fmla="*/ 218 h 702"/>
                  <a:gd name="T2" fmla="*/ 101 w 408"/>
                  <a:gd name="T3" fmla="*/ 213 h 702"/>
                  <a:gd name="T4" fmla="*/ 98 w 408"/>
                  <a:gd name="T5" fmla="*/ 198 h 702"/>
                  <a:gd name="T6" fmla="*/ 88 w 408"/>
                  <a:gd name="T7" fmla="*/ 185 h 702"/>
                  <a:gd name="T8" fmla="*/ 79 w 408"/>
                  <a:gd name="T9" fmla="*/ 185 h 702"/>
                  <a:gd name="T10" fmla="*/ 79 w 408"/>
                  <a:gd name="T11" fmla="*/ 179 h 702"/>
                  <a:gd name="T12" fmla="*/ 66 w 408"/>
                  <a:gd name="T13" fmla="*/ 175 h 702"/>
                  <a:gd name="T14" fmla="*/ 59 w 408"/>
                  <a:gd name="T15" fmla="*/ 166 h 702"/>
                  <a:gd name="T16" fmla="*/ 40 w 408"/>
                  <a:gd name="T17" fmla="*/ 162 h 702"/>
                  <a:gd name="T18" fmla="*/ 34 w 408"/>
                  <a:gd name="T19" fmla="*/ 160 h 702"/>
                  <a:gd name="T20" fmla="*/ 40 w 408"/>
                  <a:gd name="T21" fmla="*/ 147 h 702"/>
                  <a:gd name="T22" fmla="*/ 34 w 408"/>
                  <a:gd name="T23" fmla="*/ 145 h 702"/>
                  <a:gd name="T24" fmla="*/ 37 w 408"/>
                  <a:gd name="T25" fmla="*/ 141 h 702"/>
                  <a:gd name="T26" fmla="*/ 21 w 408"/>
                  <a:gd name="T27" fmla="*/ 120 h 702"/>
                  <a:gd name="T28" fmla="*/ 21 w 408"/>
                  <a:gd name="T29" fmla="*/ 115 h 702"/>
                  <a:gd name="T30" fmla="*/ 27 w 408"/>
                  <a:gd name="T31" fmla="*/ 109 h 702"/>
                  <a:gd name="T32" fmla="*/ 16 w 408"/>
                  <a:gd name="T33" fmla="*/ 100 h 702"/>
                  <a:gd name="T34" fmla="*/ 18 w 408"/>
                  <a:gd name="T35" fmla="*/ 88 h 702"/>
                  <a:gd name="T36" fmla="*/ 27 w 408"/>
                  <a:gd name="T37" fmla="*/ 98 h 702"/>
                  <a:gd name="T38" fmla="*/ 21 w 408"/>
                  <a:gd name="T39" fmla="*/ 87 h 702"/>
                  <a:gd name="T40" fmla="*/ 29 w 408"/>
                  <a:gd name="T41" fmla="*/ 84 h 702"/>
                  <a:gd name="T42" fmla="*/ 21 w 408"/>
                  <a:gd name="T43" fmla="*/ 81 h 702"/>
                  <a:gd name="T44" fmla="*/ 18 w 408"/>
                  <a:gd name="T45" fmla="*/ 88 h 702"/>
                  <a:gd name="T46" fmla="*/ 14 w 408"/>
                  <a:gd name="T47" fmla="*/ 81 h 702"/>
                  <a:gd name="T48" fmla="*/ 11 w 408"/>
                  <a:gd name="T49" fmla="*/ 83 h 702"/>
                  <a:gd name="T50" fmla="*/ 14 w 408"/>
                  <a:gd name="T51" fmla="*/ 79 h 702"/>
                  <a:gd name="T52" fmla="*/ 3 w 408"/>
                  <a:gd name="T53" fmla="*/ 60 h 702"/>
                  <a:gd name="T54" fmla="*/ 8 w 408"/>
                  <a:gd name="T55" fmla="*/ 43 h 702"/>
                  <a:gd name="T56" fmla="*/ 0 w 408"/>
                  <a:gd name="T57" fmla="*/ 28 h 702"/>
                  <a:gd name="T58" fmla="*/ 11 w 408"/>
                  <a:gd name="T59" fmla="*/ 19 h 702"/>
                  <a:gd name="T60" fmla="*/ 18 w 408"/>
                  <a:gd name="T61" fmla="*/ 0 h 702"/>
                  <a:gd name="T62" fmla="*/ 101 w 408"/>
                  <a:gd name="T63" fmla="*/ 17 h 702"/>
                  <a:gd name="T64" fmla="*/ 79 w 408"/>
                  <a:gd name="T65" fmla="*/ 75 h 702"/>
                  <a:gd name="T66" fmla="*/ 172 w 408"/>
                  <a:gd name="T67" fmla="*/ 173 h 702"/>
                  <a:gd name="T68" fmla="*/ 181 w 408"/>
                  <a:gd name="T69" fmla="*/ 190 h 702"/>
                  <a:gd name="T70" fmla="*/ 170 w 408"/>
                  <a:gd name="T71" fmla="*/ 194 h 702"/>
                  <a:gd name="T72" fmla="*/ 168 w 408"/>
                  <a:gd name="T73" fmla="*/ 201 h 702"/>
                  <a:gd name="T74" fmla="*/ 162 w 408"/>
                  <a:gd name="T75" fmla="*/ 207 h 702"/>
                  <a:gd name="T76" fmla="*/ 165 w 408"/>
                  <a:gd name="T77" fmla="*/ 217 h 702"/>
                  <a:gd name="T78" fmla="*/ 159 w 408"/>
                  <a:gd name="T79" fmla="*/ 218 h 702"/>
                  <a:gd name="T80" fmla="*/ 157 w 408"/>
                  <a:gd name="T81" fmla="*/ 218 h 702"/>
                  <a:gd name="T82" fmla="*/ 157 w 408"/>
                  <a:gd name="T83" fmla="*/ 220 h 7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8"/>
                  <a:gd name="T127" fmla="*/ 0 h 702"/>
                  <a:gd name="T128" fmla="*/ 408 w 408"/>
                  <a:gd name="T129" fmla="*/ 702 h 7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8" h="702">
                    <a:moveTo>
                      <a:pt x="354" y="696"/>
                    </a:moveTo>
                    <a:lnTo>
                      <a:pt x="228" y="678"/>
                    </a:lnTo>
                    <a:lnTo>
                      <a:pt x="222" y="630"/>
                    </a:lnTo>
                    <a:lnTo>
                      <a:pt x="198" y="588"/>
                    </a:lnTo>
                    <a:lnTo>
                      <a:pt x="180" y="588"/>
                    </a:lnTo>
                    <a:lnTo>
                      <a:pt x="180" y="570"/>
                    </a:lnTo>
                    <a:lnTo>
                      <a:pt x="150" y="558"/>
                    </a:lnTo>
                    <a:lnTo>
                      <a:pt x="132" y="528"/>
                    </a:lnTo>
                    <a:lnTo>
                      <a:pt x="90" y="516"/>
                    </a:lnTo>
                    <a:lnTo>
                      <a:pt x="78" y="510"/>
                    </a:lnTo>
                    <a:lnTo>
                      <a:pt x="90" y="468"/>
                    </a:lnTo>
                    <a:lnTo>
                      <a:pt x="78" y="462"/>
                    </a:lnTo>
                    <a:lnTo>
                      <a:pt x="84" y="450"/>
                    </a:lnTo>
                    <a:lnTo>
                      <a:pt x="48" y="384"/>
                    </a:lnTo>
                    <a:lnTo>
                      <a:pt x="48" y="366"/>
                    </a:lnTo>
                    <a:lnTo>
                      <a:pt x="60" y="348"/>
                    </a:lnTo>
                    <a:lnTo>
                      <a:pt x="36" y="318"/>
                    </a:lnTo>
                    <a:lnTo>
                      <a:pt x="42" y="282"/>
                    </a:lnTo>
                    <a:lnTo>
                      <a:pt x="60" y="312"/>
                    </a:lnTo>
                    <a:lnTo>
                      <a:pt x="48" y="276"/>
                    </a:lnTo>
                    <a:lnTo>
                      <a:pt x="66" y="270"/>
                    </a:lnTo>
                    <a:lnTo>
                      <a:pt x="48" y="258"/>
                    </a:lnTo>
                    <a:lnTo>
                      <a:pt x="42" y="282"/>
                    </a:lnTo>
                    <a:lnTo>
                      <a:pt x="30" y="258"/>
                    </a:lnTo>
                    <a:lnTo>
                      <a:pt x="24" y="264"/>
                    </a:lnTo>
                    <a:lnTo>
                      <a:pt x="30" y="252"/>
                    </a:lnTo>
                    <a:lnTo>
                      <a:pt x="6" y="192"/>
                    </a:lnTo>
                    <a:lnTo>
                      <a:pt x="18" y="138"/>
                    </a:lnTo>
                    <a:lnTo>
                      <a:pt x="0" y="90"/>
                    </a:lnTo>
                    <a:lnTo>
                      <a:pt x="24" y="60"/>
                    </a:lnTo>
                    <a:lnTo>
                      <a:pt x="42" y="0"/>
                    </a:lnTo>
                    <a:lnTo>
                      <a:pt x="228" y="54"/>
                    </a:lnTo>
                    <a:lnTo>
                      <a:pt x="180" y="240"/>
                    </a:lnTo>
                    <a:lnTo>
                      <a:pt x="390" y="552"/>
                    </a:lnTo>
                    <a:lnTo>
                      <a:pt x="408" y="606"/>
                    </a:lnTo>
                    <a:lnTo>
                      <a:pt x="384" y="618"/>
                    </a:lnTo>
                    <a:lnTo>
                      <a:pt x="378" y="642"/>
                    </a:lnTo>
                    <a:lnTo>
                      <a:pt x="366" y="660"/>
                    </a:lnTo>
                    <a:lnTo>
                      <a:pt x="372" y="690"/>
                    </a:lnTo>
                    <a:lnTo>
                      <a:pt x="360" y="696"/>
                    </a:lnTo>
                    <a:lnTo>
                      <a:pt x="354" y="696"/>
                    </a:lnTo>
                    <a:lnTo>
                      <a:pt x="354" y="70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7" name="Freeform 145"/>
              <p:cNvSpPr>
                <a:spLocks noChangeAspect="1"/>
              </p:cNvSpPr>
              <p:nvPr/>
            </p:nvSpPr>
            <p:spPr bwMode="auto">
              <a:xfrm>
                <a:off x="3859" y="1404"/>
                <a:ext cx="284" cy="195"/>
              </a:xfrm>
              <a:custGeom>
                <a:avLst/>
                <a:gdLst>
                  <a:gd name="T0" fmla="*/ 163 w 372"/>
                  <a:gd name="T1" fmla="*/ 30 h 288"/>
                  <a:gd name="T2" fmla="*/ 157 w 372"/>
                  <a:gd name="T3" fmla="*/ 89 h 288"/>
                  <a:gd name="T4" fmla="*/ 137 w 372"/>
                  <a:gd name="T5" fmla="*/ 87 h 288"/>
                  <a:gd name="T6" fmla="*/ 0 w 372"/>
                  <a:gd name="T7" fmla="*/ 79 h 288"/>
                  <a:gd name="T8" fmla="*/ 3 w 372"/>
                  <a:gd name="T9" fmla="*/ 65 h 288"/>
                  <a:gd name="T10" fmla="*/ 16 w 372"/>
                  <a:gd name="T11" fmla="*/ 0 h 288"/>
                  <a:gd name="T12" fmla="*/ 123 w 372"/>
                  <a:gd name="T13" fmla="*/ 7 h 288"/>
                  <a:gd name="T14" fmla="*/ 166 w 372"/>
                  <a:gd name="T15" fmla="*/ 9 h 288"/>
                  <a:gd name="T16" fmla="*/ 163 w 372"/>
                  <a:gd name="T17" fmla="*/ 22 h 288"/>
                  <a:gd name="T18" fmla="*/ 163 w 372"/>
                  <a:gd name="T19" fmla="*/ 30 h 2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2"/>
                  <a:gd name="T31" fmla="*/ 0 h 288"/>
                  <a:gd name="T32" fmla="*/ 372 w 372"/>
                  <a:gd name="T33" fmla="*/ 288 h 2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2" h="288">
                    <a:moveTo>
                      <a:pt x="366" y="96"/>
                    </a:moveTo>
                    <a:lnTo>
                      <a:pt x="354" y="288"/>
                    </a:lnTo>
                    <a:lnTo>
                      <a:pt x="306" y="282"/>
                    </a:lnTo>
                    <a:lnTo>
                      <a:pt x="0" y="252"/>
                    </a:lnTo>
                    <a:lnTo>
                      <a:pt x="6" y="210"/>
                    </a:lnTo>
                    <a:lnTo>
                      <a:pt x="36" y="0"/>
                    </a:lnTo>
                    <a:lnTo>
                      <a:pt x="276" y="24"/>
                    </a:lnTo>
                    <a:lnTo>
                      <a:pt x="372" y="30"/>
                    </a:lnTo>
                    <a:lnTo>
                      <a:pt x="366" y="72"/>
                    </a:lnTo>
                    <a:lnTo>
                      <a:pt x="366" y="9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8" name="Freeform 146"/>
              <p:cNvSpPr>
                <a:spLocks noChangeAspect="1"/>
              </p:cNvSpPr>
              <p:nvPr/>
            </p:nvSpPr>
            <p:spPr bwMode="auto">
              <a:xfrm>
                <a:off x="3859" y="1404"/>
                <a:ext cx="284" cy="195"/>
              </a:xfrm>
              <a:custGeom>
                <a:avLst/>
                <a:gdLst>
                  <a:gd name="T0" fmla="*/ 163 w 372"/>
                  <a:gd name="T1" fmla="*/ 30 h 288"/>
                  <a:gd name="T2" fmla="*/ 157 w 372"/>
                  <a:gd name="T3" fmla="*/ 89 h 288"/>
                  <a:gd name="T4" fmla="*/ 137 w 372"/>
                  <a:gd name="T5" fmla="*/ 87 h 288"/>
                  <a:gd name="T6" fmla="*/ 0 w 372"/>
                  <a:gd name="T7" fmla="*/ 79 h 288"/>
                  <a:gd name="T8" fmla="*/ 3 w 372"/>
                  <a:gd name="T9" fmla="*/ 65 h 288"/>
                  <a:gd name="T10" fmla="*/ 16 w 372"/>
                  <a:gd name="T11" fmla="*/ 0 h 288"/>
                  <a:gd name="T12" fmla="*/ 123 w 372"/>
                  <a:gd name="T13" fmla="*/ 7 h 288"/>
                  <a:gd name="T14" fmla="*/ 166 w 372"/>
                  <a:gd name="T15" fmla="*/ 9 h 288"/>
                  <a:gd name="T16" fmla="*/ 163 w 372"/>
                  <a:gd name="T17" fmla="*/ 22 h 288"/>
                  <a:gd name="T18" fmla="*/ 163 w 372"/>
                  <a:gd name="T19" fmla="*/ 30 h 288"/>
                  <a:gd name="T20" fmla="*/ 163 w 372"/>
                  <a:gd name="T21" fmla="*/ 32 h 2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2"/>
                  <a:gd name="T34" fmla="*/ 0 h 288"/>
                  <a:gd name="T35" fmla="*/ 372 w 372"/>
                  <a:gd name="T36" fmla="*/ 288 h 2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2" h="288">
                    <a:moveTo>
                      <a:pt x="366" y="96"/>
                    </a:moveTo>
                    <a:lnTo>
                      <a:pt x="354" y="288"/>
                    </a:lnTo>
                    <a:lnTo>
                      <a:pt x="306" y="282"/>
                    </a:lnTo>
                    <a:lnTo>
                      <a:pt x="0" y="252"/>
                    </a:lnTo>
                    <a:lnTo>
                      <a:pt x="6" y="210"/>
                    </a:lnTo>
                    <a:lnTo>
                      <a:pt x="36" y="0"/>
                    </a:lnTo>
                    <a:lnTo>
                      <a:pt x="276" y="24"/>
                    </a:lnTo>
                    <a:lnTo>
                      <a:pt x="372" y="30"/>
                    </a:lnTo>
                    <a:lnTo>
                      <a:pt x="366" y="72"/>
                    </a:lnTo>
                    <a:lnTo>
                      <a:pt x="366" y="96"/>
                    </a:lnTo>
                    <a:lnTo>
                      <a:pt x="366" y="10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19" name="Freeform 147"/>
              <p:cNvSpPr>
                <a:spLocks noChangeAspect="1"/>
              </p:cNvSpPr>
              <p:nvPr/>
            </p:nvSpPr>
            <p:spPr bwMode="auto">
              <a:xfrm>
                <a:off x="5168" y="1290"/>
                <a:ext cx="68" cy="57"/>
              </a:xfrm>
              <a:custGeom>
                <a:avLst/>
                <a:gdLst>
                  <a:gd name="T0" fmla="*/ 36 w 90"/>
                  <a:gd name="T1" fmla="*/ 0 h 84"/>
                  <a:gd name="T2" fmla="*/ 39 w 90"/>
                  <a:gd name="T3" fmla="*/ 14 h 84"/>
                  <a:gd name="T4" fmla="*/ 18 w 90"/>
                  <a:gd name="T5" fmla="*/ 19 h 84"/>
                  <a:gd name="T6" fmla="*/ 5 w 90"/>
                  <a:gd name="T7" fmla="*/ 26 h 84"/>
                  <a:gd name="T8" fmla="*/ 5 w 90"/>
                  <a:gd name="T9" fmla="*/ 22 h 84"/>
                  <a:gd name="T10" fmla="*/ 0 w 90"/>
                  <a:gd name="T11" fmla="*/ 5 h 84"/>
                  <a:gd name="T12" fmla="*/ 34 w 90"/>
                  <a:gd name="T13" fmla="*/ 0 h 84"/>
                  <a:gd name="T14" fmla="*/ 36 w 90"/>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84"/>
                  <a:gd name="T26" fmla="*/ 90 w 90"/>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84">
                    <a:moveTo>
                      <a:pt x="84" y="0"/>
                    </a:moveTo>
                    <a:lnTo>
                      <a:pt x="90" y="42"/>
                    </a:lnTo>
                    <a:lnTo>
                      <a:pt x="42" y="60"/>
                    </a:lnTo>
                    <a:lnTo>
                      <a:pt x="12" y="84"/>
                    </a:lnTo>
                    <a:lnTo>
                      <a:pt x="12" y="72"/>
                    </a:lnTo>
                    <a:lnTo>
                      <a:pt x="0" y="18"/>
                    </a:lnTo>
                    <a:lnTo>
                      <a:pt x="78" y="0"/>
                    </a:lnTo>
                    <a:lnTo>
                      <a:pt x="84"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0" name="Freeform 148"/>
              <p:cNvSpPr>
                <a:spLocks noChangeAspect="1"/>
              </p:cNvSpPr>
              <p:nvPr/>
            </p:nvSpPr>
            <p:spPr bwMode="auto">
              <a:xfrm>
                <a:off x="5168" y="1290"/>
                <a:ext cx="68" cy="57"/>
              </a:xfrm>
              <a:custGeom>
                <a:avLst/>
                <a:gdLst>
                  <a:gd name="T0" fmla="*/ 36 w 90"/>
                  <a:gd name="T1" fmla="*/ 0 h 84"/>
                  <a:gd name="T2" fmla="*/ 39 w 90"/>
                  <a:gd name="T3" fmla="*/ 14 h 84"/>
                  <a:gd name="T4" fmla="*/ 18 w 90"/>
                  <a:gd name="T5" fmla="*/ 19 h 84"/>
                  <a:gd name="T6" fmla="*/ 5 w 90"/>
                  <a:gd name="T7" fmla="*/ 26 h 84"/>
                  <a:gd name="T8" fmla="*/ 5 w 90"/>
                  <a:gd name="T9" fmla="*/ 22 h 84"/>
                  <a:gd name="T10" fmla="*/ 0 w 90"/>
                  <a:gd name="T11" fmla="*/ 5 h 84"/>
                  <a:gd name="T12" fmla="*/ 34 w 90"/>
                  <a:gd name="T13" fmla="*/ 0 h 84"/>
                  <a:gd name="T14" fmla="*/ 36 w 90"/>
                  <a:gd name="T15" fmla="*/ 0 h 84"/>
                  <a:gd name="T16" fmla="*/ 36 w 90"/>
                  <a:gd name="T17" fmla="*/ 2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84"/>
                  <a:gd name="T29" fmla="*/ 90 w 90"/>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84">
                    <a:moveTo>
                      <a:pt x="84" y="0"/>
                    </a:moveTo>
                    <a:lnTo>
                      <a:pt x="90" y="42"/>
                    </a:lnTo>
                    <a:lnTo>
                      <a:pt x="42" y="60"/>
                    </a:lnTo>
                    <a:lnTo>
                      <a:pt x="12" y="84"/>
                    </a:lnTo>
                    <a:lnTo>
                      <a:pt x="12" y="72"/>
                    </a:lnTo>
                    <a:lnTo>
                      <a:pt x="0" y="18"/>
                    </a:lnTo>
                    <a:lnTo>
                      <a:pt x="78" y="0"/>
                    </a:lnTo>
                    <a:lnTo>
                      <a:pt x="84" y="0"/>
                    </a:lnTo>
                    <a:lnTo>
                      <a:pt x="84"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1" name="Freeform 149"/>
              <p:cNvSpPr>
                <a:spLocks noChangeAspect="1"/>
              </p:cNvSpPr>
              <p:nvPr/>
            </p:nvSpPr>
            <p:spPr bwMode="auto">
              <a:xfrm>
                <a:off x="5113" y="1412"/>
                <a:ext cx="41" cy="57"/>
              </a:xfrm>
              <a:custGeom>
                <a:avLst/>
                <a:gdLst>
                  <a:gd name="T0" fmla="*/ 8 w 54"/>
                  <a:gd name="T1" fmla="*/ 0 h 84"/>
                  <a:gd name="T2" fmla="*/ 5 w 54"/>
                  <a:gd name="T3" fmla="*/ 2 h 84"/>
                  <a:gd name="T4" fmla="*/ 5 w 54"/>
                  <a:gd name="T5" fmla="*/ 7 h 84"/>
                  <a:gd name="T6" fmla="*/ 16 w 54"/>
                  <a:gd name="T7" fmla="*/ 17 h 84"/>
                  <a:gd name="T8" fmla="*/ 21 w 54"/>
                  <a:gd name="T9" fmla="*/ 19 h 84"/>
                  <a:gd name="T10" fmla="*/ 18 w 54"/>
                  <a:gd name="T11" fmla="*/ 22 h 84"/>
                  <a:gd name="T12" fmla="*/ 24 w 54"/>
                  <a:gd name="T13" fmla="*/ 24 h 84"/>
                  <a:gd name="T14" fmla="*/ 11 w 54"/>
                  <a:gd name="T15" fmla="*/ 26 h 84"/>
                  <a:gd name="T16" fmla="*/ 0 w 54"/>
                  <a:gd name="T17" fmla="*/ 2 h 84"/>
                  <a:gd name="T18" fmla="*/ 5 w 54"/>
                  <a:gd name="T19" fmla="*/ 0 h 84"/>
                  <a:gd name="T20" fmla="*/ 8 w 54"/>
                  <a:gd name="T21" fmla="*/ 0 h 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
                  <a:gd name="T34" fmla="*/ 0 h 84"/>
                  <a:gd name="T35" fmla="*/ 54 w 54"/>
                  <a:gd name="T36" fmla="*/ 84 h 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2" name="Freeform 150"/>
              <p:cNvSpPr>
                <a:spLocks noChangeAspect="1"/>
              </p:cNvSpPr>
              <p:nvPr/>
            </p:nvSpPr>
            <p:spPr bwMode="auto">
              <a:xfrm>
                <a:off x="5113" y="1412"/>
                <a:ext cx="41" cy="57"/>
              </a:xfrm>
              <a:custGeom>
                <a:avLst/>
                <a:gdLst>
                  <a:gd name="T0" fmla="*/ 8 w 54"/>
                  <a:gd name="T1" fmla="*/ 0 h 84"/>
                  <a:gd name="T2" fmla="*/ 5 w 54"/>
                  <a:gd name="T3" fmla="*/ 2 h 84"/>
                  <a:gd name="T4" fmla="*/ 5 w 54"/>
                  <a:gd name="T5" fmla="*/ 7 h 84"/>
                  <a:gd name="T6" fmla="*/ 16 w 54"/>
                  <a:gd name="T7" fmla="*/ 17 h 84"/>
                  <a:gd name="T8" fmla="*/ 21 w 54"/>
                  <a:gd name="T9" fmla="*/ 19 h 84"/>
                  <a:gd name="T10" fmla="*/ 18 w 54"/>
                  <a:gd name="T11" fmla="*/ 22 h 84"/>
                  <a:gd name="T12" fmla="*/ 24 w 54"/>
                  <a:gd name="T13" fmla="*/ 24 h 84"/>
                  <a:gd name="T14" fmla="*/ 11 w 54"/>
                  <a:gd name="T15" fmla="*/ 26 h 84"/>
                  <a:gd name="T16" fmla="*/ 0 w 54"/>
                  <a:gd name="T17" fmla="*/ 2 h 84"/>
                  <a:gd name="T18" fmla="*/ 5 w 54"/>
                  <a:gd name="T19" fmla="*/ 0 h 84"/>
                  <a:gd name="T20" fmla="*/ 8 w 54"/>
                  <a:gd name="T21" fmla="*/ 0 h 84"/>
                  <a:gd name="T22" fmla="*/ 8 w 54"/>
                  <a:gd name="T23" fmla="*/ 2 h 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4"/>
                  <a:gd name="T37" fmla="*/ 0 h 84"/>
                  <a:gd name="T38" fmla="*/ 54 w 54"/>
                  <a:gd name="T39" fmla="*/ 84 h 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4" h="84">
                    <a:moveTo>
                      <a:pt x="18" y="0"/>
                    </a:moveTo>
                    <a:lnTo>
                      <a:pt x="12" y="6"/>
                    </a:lnTo>
                    <a:lnTo>
                      <a:pt x="12" y="24"/>
                    </a:lnTo>
                    <a:lnTo>
                      <a:pt x="36" y="54"/>
                    </a:lnTo>
                    <a:lnTo>
                      <a:pt x="48" y="60"/>
                    </a:lnTo>
                    <a:lnTo>
                      <a:pt x="42" y="72"/>
                    </a:lnTo>
                    <a:lnTo>
                      <a:pt x="54" y="78"/>
                    </a:lnTo>
                    <a:lnTo>
                      <a:pt x="24" y="84"/>
                    </a:lnTo>
                    <a:lnTo>
                      <a:pt x="0" y="6"/>
                    </a:lnTo>
                    <a:lnTo>
                      <a:pt x="12" y="0"/>
                    </a:lnTo>
                    <a:lnTo>
                      <a:pt x="18" y="0"/>
                    </a:lnTo>
                    <a:lnTo>
                      <a:pt x="18"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3" name="Freeform 151"/>
              <p:cNvSpPr>
                <a:spLocks noChangeAspect="1"/>
              </p:cNvSpPr>
              <p:nvPr/>
            </p:nvSpPr>
            <p:spPr bwMode="auto">
              <a:xfrm>
                <a:off x="5072" y="1461"/>
                <a:ext cx="9" cy="4"/>
              </a:xfrm>
              <a:custGeom>
                <a:avLst/>
                <a:gdLst>
                  <a:gd name="T0" fmla="*/ 3 w 12"/>
                  <a:gd name="T1" fmla="*/ 2 h 6"/>
                  <a:gd name="T2" fmla="*/ 0 w 12"/>
                  <a:gd name="T3" fmla="*/ 0 h 6"/>
                  <a:gd name="T4" fmla="*/ 5 w 12"/>
                  <a:gd name="T5" fmla="*/ 0 h 6"/>
                  <a:gd name="T6" fmla="*/ 3 w 12"/>
                  <a:gd name="T7" fmla="*/ 2 h 6"/>
                  <a:gd name="T8" fmla="*/ 0 60000 65536"/>
                  <a:gd name="T9" fmla="*/ 0 60000 65536"/>
                  <a:gd name="T10" fmla="*/ 0 60000 65536"/>
                  <a:gd name="T11" fmla="*/ 0 60000 65536"/>
                  <a:gd name="T12" fmla="*/ 0 w 12"/>
                  <a:gd name="T13" fmla="*/ 0 h 6"/>
                  <a:gd name="T14" fmla="*/ 12 w 12"/>
                  <a:gd name="T15" fmla="*/ 6 h 6"/>
                </a:gdLst>
                <a:ahLst/>
                <a:cxnLst>
                  <a:cxn ang="T8">
                    <a:pos x="T0" y="T1"/>
                  </a:cxn>
                  <a:cxn ang="T9">
                    <a:pos x="T2" y="T3"/>
                  </a:cxn>
                  <a:cxn ang="T10">
                    <a:pos x="T4" y="T5"/>
                  </a:cxn>
                  <a:cxn ang="T11">
                    <a:pos x="T6" y="T7"/>
                  </a:cxn>
                </a:cxnLst>
                <a:rect l="T12" t="T13" r="T14" b="T15"/>
                <a:pathLst>
                  <a:path w="12" h="6">
                    <a:moveTo>
                      <a:pt x="6" y="6"/>
                    </a:moveTo>
                    <a:lnTo>
                      <a:pt x="0" y="0"/>
                    </a:lnTo>
                    <a:lnTo>
                      <a:pt x="12" y="0"/>
                    </a:lnTo>
                    <a:lnTo>
                      <a:pt x="6"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4" name="Freeform 152"/>
              <p:cNvSpPr>
                <a:spLocks noChangeAspect="1"/>
              </p:cNvSpPr>
              <p:nvPr/>
            </p:nvSpPr>
            <p:spPr bwMode="auto">
              <a:xfrm>
                <a:off x="5072" y="1461"/>
                <a:ext cx="9" cy="8"/>
              </a:xfrm>
              <a:custGeom>
                <a:avLst/>
                <a:gdLst>
                  <a:gd name="T0" fmla="*/ 3 w 12"/>
                  <a:gd name="T1" fmla="*/ 2 h 12"/>
                  <a:gd name="T2" fmla="*/ 0 w 12"/>
                  <a:gd name="T3" fmla="*/ 0 h 12"/>
                  <a:gd name="T4" fmla="*/ 5 w 12"/>
                  <a:gd name="T5" fmla="*/ 0 h 12"/>
                  <a:gd name="T6" fmla="*/ 3 w 12"/>
                  <a:gd name="T7" fmla="*/ 2 h 12"/>
                  <a:gd name="T8" fmla="*/ 3 w 12"/>
                  <a:gd name="T9" fmla="*/ 3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6" y="6"/>
                    </a:moveTo>
                    <a:lnTo>
                      <a:pt x="0" y="0"/>
                    </a:lnTo>
                    <a:lnTo>
                      <a:pt x="12" y="0"/>
                    </a:lnTo>
                    <a:lnTo>
                      <a:pt x="6" y="6"/>
                    </a:lnTo>
                    <a:lnTo>
                      <a:pt x="6"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5" name="Freeform 153"/>
              <p:cNvSpPr>
                <a:spLocks noChangeAspect="1"/>
              </p:cNvSpPr>
              <p:nvPr/>
            </p:nvSpPr>
            <p:spPr bwMode="auto">
              <a:xfrm>
                <a:off x="4715" y="1840"/>
                <a:ext cx="352" cy="236"/>
              </a:xfrm>
              <a:custGeom>
                <a:avLst/>
                <a:gdLst>
                  <a:gd name="T0" fmla="*/ 146 w 462"/>
                  <a:gd name="T1" fmla="*/ 0 h 348"/>
                  <a:gd name="T2" fmla="*/ 201 w 462"/>
                  <a:gd name="T3" fmla="*/ 73 h 348"/>
                  <a:gd name="T4" fmla="*/ 204 w 462"/>
                  <a:gd name="T5" fmla="*/ 92 h 348"/>
                  <a:gd name="T6" fmla="*/ 199 w 462"/>
                  <a:gd name="T7" fmla="*/ 98 h 348"/>
                  <a:gd name="T8" fmla="*/ 199 w 462"/>
                  <a:gd name="T9" fmla="*/ 101 h 348"/>
                  <a:gd name="T10" fmla="*/ 197 w 462"/>
                  <a:gd name="T11" fmla="*/ 105 h 348"/>
                  <a:gd name="T12" fmla="*/ 181 w 462"/>
                  <a:gd name="T13" fmla="*/ 109 h 348"/>
                  <a:gd name="T14" fmla="*/ 178 w 462"/>
                  <a:gd name="T15" fmla="*/ 105 h 348"/>
                  <a:gd name="T16" fmla="*/ 183 w 462"/>
                  <a:gd name="T17" fmla="*/ 106 h 348"/>
                  <a:gd name="T18" fmla="*/ 186 w 462"/>
                  <a:gd name="T19" fmla="*/ 103 h 348"/>
                  <a:gd name="T20" fmla="*/ 178 w 462"/>
                  <a:gd name="T21" fmla="*/ 103 h 348"/>
                  <a:gd name="T22" fmla="*/ 170 w 462"/>
                  <a:gd name="T23" fmla="*/ 96 h 348"/>
                  <a:gd name="T24" fmla="*/ 162 w 462"/>
                  <a:gd name="T25" fmla="*/ 94 h 348"/>
                  <a:gd name="T26" fmla="*/ 157 w 462"/>
                  <a:gd name="T27" fmla="*/ 84 h 348"/>
                  <a:gd name="T28" fmla="*/ 149 w 462"/>
                  <a:gd name="T29" fmla="*/ 81 h 348"/>
                  <a:gd name="T30" fmla="*/ 149 w 462"/>
                  <a:gd name="T31" fmla="*/ 75 h 348"/>
                  <a:gd name="T32" fmla="*/ 143 w 462"/>
                  <a:gd name="T33" fmla="*/ 75 h 348"/>
                  <a:gd name="T34" fmla="*/ 146 w 462"/>
                  <a:gd name="T35" fmla="*/ 79 h 348"/>
                  <a:gd name="T36" fmla="*/ 143 w 462"/>
                  <a:gd name="T37" fmla="*/ 79 h 348"/>
                  <a:gd name="T38" fmla="*/ 133 w 462"/>
                  <a:gd name="T39" fmla="*/ 67 h 348"/>
                  <a:gd name="T40" fmla="*/ 138 w 462"/>
                  <a:gd name="T41" fmla="*/ 58 h 348"/>
                  <a:gd name="T42" fmla="*/ 130 w 462"/>
                  <a:gd name="T43" fmla="*/ 56 h 348"/>
                  <a:gd name="T44" fmla="*/ 133 w 462"/>
                  <a:gd name="T45" fmla="*/ 62 h 348"/>
                  <a:gd name="T46" fmla="*/ 125 w 462"/>
                  <a:gd name="T47" fmla="*/ 58 h 348"/>
                  <a:gd name="T48" fmla="*/ 127 w 462"/>
                  <a:gd name="T49" fmla="*/ 39 h 348"/>
                  <a:gd name="T50" fmla="*/ 98 w 462"/>
                  <a:gd name="T51" fmla="*/ 21 h 348"/>
                  <a:gd name="T52" fmla="*/ 82 w 462"/>
                  <a:gd name="T53" fmla="*/ 19 h 348"/>
                  <a:gd name="T54" fmla="*/ 82 w 462"/>
                  <a:gd name="T55" fmla="*/ 22 h 348"/>
                  <a:gd name="T56" fmla="*/ 56 w 462"/>
                  <a:gd name="T57" fmla="*/ 28 h 348"/>
                  <a:gd name="T58" fmla="*/ 56 w 462"/>
                  <a:gd name="T59" fmla="*/ 26 h 348"/>
                  <a:gd name="T60" fmla="*/ 59 w 462"/>
                  <a:gd name="T61" fmla="*/ 28 h 348"/>
                  <a:gd name="T62" fmla="*/ 59 w 462"/>
                  <a:gd name="T63" fmla="*/ 26 h 348"/>
                  <a:gd name="T64" fmla="*/ 45 w 462"/>
                  <a:gd name="T65" fmla="*/ 17 h 348"/>
                  <a:gd name="T66" fmla="*/ 43 w 462"/>
                  <a:gd name="T67" fmla="*/ 19 h 348"/>
                  <a:gd name="T68" fmla="*/ 45 w 462"/>
                  <a:gd name="T69" fmla="*/ 21 h 348"/>
                  <a:gd name="T70" fmla="*/ 27 w 462"/>
                  <a:gd name="T71" fmla="*/ 17 h 348"/>
                  <a:gd name="T72" fmla="*/ 37 w 462"/>
                  <a:gd name="T73" fmla="*/ 15 h 348"/>
                  <a:gd name="T74" fmla="*/ 34 w 462"/>
                  <a:gd name="T75" fmla="*/ 15 h 348"/>
                  <a:gd name="T76" fmla="*/ 11 w 462"/>
                  <a:gd name="T77" fmla="*/ 19 h 348"/>
                  <a:gd name="T78" fmla="*/ 16 w 462"/>
                  <a:gd name="T79" fmla="*/ 17 h 348"/>
                  <a:gd name="T80" fmla="*/ 11 w 462"/>
                  <a:gd name="T81" fmla="*/ 15 h 348"/>
                  <a:gd name="T82" fmla="*/ 11 w 462"/>
                  <a:gd name="T83" fmla="*/ 17 h 348"/>
                  <a:gd name="T84" fmla="*/ 5 w 462"/>
                  <a:gd name="T85" fmla="*/ 19 h 348"/>
                  <a:gd name="T86" fmla="*/ 5 w 462"/>
                  <a:gd name="T87" fmla="*/ 13 h 348"/>
                  <a:gd name="T88" fmla="*/ 0 w 462"/>
                  <a:gd name="T89" fmla="*/ 9 h 348"/>
                  <a:gd name="T90" fmla="*/ 0 w 462"/>
                  <a:gd name="T91" fmla="*/ 5 h 348"/>
                  <a:gd name="T92" fmla="*/ 61 w 462"/>
                  <a:gd name="T93" fmla="*/ 2 h 348"/>
                  <a:gd name="T94" fmla="*/ 66 w 462"/>
                  <a:gd name="T95" fmla="*/ 7 h 348"/>
                  <a:gd name="T96" fmla="*/ 130 w 462"/>
                  <a:gd name="T97" fmla="*/ 5 h 348"/>
                  <a:gd name="T98" fmla="*/ 133 w 462"/>
                  <a:gd name="T99" fmla="*/ 9 h 348"/>
                  <a:gd name="T100" fmla="*/ 136 w 462"/>
                  <a:gd name="T101" fmla="*/ 7 h 348"/>
                  <a:gd name="T102" fmla="*/ 136 w 462"/>
                  <a:gd name="T103" fmla="*/ 0 h 348"/>
                  <a:gd name="T104" fmla="*/ 146 w 462"/>
                  <a:gd name="T105" fmla="*/ 0 h 34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2"/>
                  <a:gd name="T160" fmla="*/ 0 h 348"/>
                  <a:gd name="T161" fmla="*/ 462 w 462"/>
                  <a:gd name="T162" fmla="*/ 348 h 34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6" name="Freeform 154"/>
              <p:cNvSpPr>
                <a:spLocks noChangeAspect="1"/>
              </p:cNvSpPr>
              <p:nvPr/>
            </p:nvSpPr>
            <p:spPr bwMode="auto">
              <a:xfrm>
                <a:off x="4715" y="1840"/>
                <a:ext cx="352" cy="236"/>
              </a:xfrm>
              <a:custGeom>
                <a:avLst/>
                <a:gdLst>
                  <a:gd name="T0" fmla="*/ 146 w 462"/>
                  <a:gd name="T1" fmla="*/ 0 h 348"/>
                  <a:gd name="T2" fmla="*/ 201 w 462"/>
                  <a:gd name="T3" fmla="*/ 73 h 348"/>
                  <a:gd name="T4" fmla="*/ 204 w 462"/>
                  <a:gd name="T5" fmla="*/ 92 h 348"/>
                  <a:gd name="T6" fmla="*/ 199 w 462"/>
                  <a:gd name="T7" fmla="*/ 98 h 348"/>
                  <a:gd name="T8" fmla="*/ 199 w 462"/>
                  <a:gd name="T9" fmla="*/ 101 h 348"/>
                  <a:gd name="T10" fmla="*/ 197 w 462"/>
                  <a:gd name="T11" fmla="*/ 105 h 348"/>
                  <a:gd name="T12" fmla="*/ 181 w 462"/>
                  <a:gd name="T13" fmla="*/ 109 h 348"/>
                  <a:gd name="T14" fmla="*/ 178 w 462"/>
                  <a:gd name="T15" fmla="*/ 105 h 348"/>
                  <a:gd name="T16" fmla="*/ 183 w 462"/>
                  <a:gd name="T17" fmla="*/ 106 h 348"/>
                  <a:gd name="T18" fmla="*/ 186 w 462"/>
                  <a:gd name="T19" fmla="*/ 103 h 348"/>
                  <a:gd name="T20" fmla="*/ 178 w 462"/>
                  <a:gd name="T21" fmla="*/ 103 h 348"/>
                  <a:gd name="T22" fmla="*/ 170 w 462"/>
                  <a:gd name="T23" fmla="*/ 96 h 348"/>
                  <a:gd name="T24" fmla="*/ 162 w 462"/>
                  <a:gd name="T25" fmla="*/ 94 h 348"/>
                  <a:gd name="T26" fmla="*/ 157 w 462"/>
                  <a:gd name="T27" fmla="*/ 84 h 348"/>
                  <a:gd name="T28" fmla="*/ 149 w 462"/>
                  <a:gd name="T29" fmla="*/ 81 h 348"/>
                  <a:gd name="T30" fmla="*/ 149 w 462"/>
                  <a:gd name="T31" fmla="*/ 75 h 348"/>
                  <a:gd name="T32" fmla="*/ 143 w 462"/>
                  <a:gd name="T33" fmla="*/ 75 h 348"/>
                  <a:gd name="T34" fmla="*/ 146 w 462"/>
                  <a:gd name="T35" fmla="*/ 79 h 348"/>
                  <a:gd name="T36" fmla="*/ 143 w 462"/>
                  <a:gd name="T37" fmla="*/ 79 h 348"/>
                  <a:gd name="T38" fmla="*/ 133 w 462"/>
                  <a:gd name="T39" fmla="*/ 67 h 348"/>
                  <a:gd name="T40" fmla="*/ 138 w 462"/>
                  <a:gd name="T41" fmla="*/ 58 h 348"/>
                  <a:gd name="T42" fmla="*/ 130 w 462"/>
                  <a:gd name="T43" fmla="*/ 56 h 348"/>
                  <a:gd name="T44" fmla="*/ 133 w 462"/>
                  <a:gd name="T45" fmla="*/ 62 h 348"/>
                  <a:gd name="T46" fmla="*/ 125 w 462"/>
                  <a:gd name="T47" fmla="*/ 58 h 348"/>
                  <a:gd name="T48" fmla="*/ 127 w 462"/>
                  <a:gd name="T49" fmla="*/ 39 h 348"/>
                  <a:gd name="T50" fmla="*/ 98 w 462"/>
                  <a:gd name="T51" fmla="*/ 21 h 348"/>
                  <a:gd name="T52" fmla="*/ 82 w 462"/>
                  <a:gd name="T53" fmla="*/ 19 h 348"/>
                  <a:gd name="T54" fmla="*/ 82 w 462"/>
                  <a:gd name="T55" fmla="*/ 22 h 348"/>
                  <a:gd name="T56" fmla="*/ 56 w 462"/>
                  <a:gd name="T57" fmla="*/ 28 h 348"/>
                  <a:gd name="T58" fmla="*/ 56 w 462"/>
                  <a:gd name="T59" fmla="*/ 26 h 348"/>
                  <a:gd name="T60" fmla="*/ 59 w 462"/>
                  <a:gd name="T61" fmla="*/ 28 h 348"/>
                  <a:gd name="T62" fmla="*/ 59 w 462"/>
                  <a:gd name="T63" fmla="*/ 26 h 348"/>
                  <a:gd name="T64" fmla="*/ 45 w 462"/>
                  <a:gd name="T65" fmla="*/ 17 h 348"/>
                  <a:gd name="T66" fmla="*/ 43 w 462"/>
                  <a:gd name="T67" fmla="*/ 19 h 348"/>
                  <a:gd name="T68" fmla="*/ 45 w 462"/>
                  <a:gd name="T69" fmla="*/ 21 h 348"/>
                  <a:gd name="T70" fmla="*/ 27 w 462"/>
                  <a:gd name="T71" fmla="*/ 17 h 348"/>
                  <a:gd name="T72" fmla="*/ 37 w 462"/>
                  <a:gd name="T73" fmla="*/ 15 h 348"/>
                  <a:gd name="T74" fmla="*/ 34 w 462"/>
                  <a:gd name="T75" fmla="*/ 15 h 348"/>
                  <a:gd name="T76" fmla="*/ 11 w 462"/>
                  <a:gd name="T77" fmla="*/ 19 h 348"/>
                  <a:gd name="T78" fmla="*/ 16 w 462"/>
                  <a:gd name="T79" fmla="*/ 17 h 348"/>
                  <a:gd name="T80" fmla="*/ 11 w 462"/>
                  <a:gd name="T81" fmla="*/ 15 h 348"/>
                  <a:gd name="T82" fmla="*/ 11 w 462"/>
                  <a:gd name="T83" fmla="*/ 17 h 348"/>
                  <a:gd name="T84" fmla="*/ 5 w 462"/>
                  <a:gd name="T85" fmla="*/ 19 h 348"/>
                  <a:gd name="T86" fmla="*/ 5 w 462"/>
                  <a:gd name="T87" fmla="*/ 13 h 348"/>
                  <a:gd name="T88" fmla="*/ 0 w 462"/>
                  <a:gd name="T89" fmla="*/ 9 h 348"/>
                  <a:gd name="T90" fmla="*/ 0 w 462"/>
                  <a:gd name="T91" fmla="*/ 5 h 348"/>
                  <a:gd name="T92" fmla="*/ 61 w 462"/>
                  <a:gd name="T93" fmla="*/ 2 h 348"/>
                  <a:gd name="T94" fmla="*/ 66 w 462"/>
                  <a:gd name="T95" fmla="*/ 7 h 348"/>
                  <a:gd name="T96" fmla="*/ 130 w 462"/>
                  <a:gd name="T97" fmla="*/ 5 h 348"/>
                  <a:gd name="T98" fmla="*/ 133 w 462"/>
                  <a:gd name="T99" fmla="*/ 9 h 348"/>
                  <a:gd name="T100" fmla="*/ 136 w 462"/>
                  <a:gd name="T101" fmla="*/ 7 h 348"/>
                  <a:gd name="T102" fmla="*/ 136 w 462"/>
                  <a:gd name="T103" fmla="*/ 0 h 348"/>
                  <a:gd name="T104" fmla="*/ 146 w 462"/>
                  <a:gd name="T105" fmla="*/ 0 h 348"/>
                  <a:gd name="T106" fmla="*/ 146 w 462"/>
                  <a:gd name="T107" fmla="*/ 2 h 34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2"/>
                  <a:gd name="T163" fmla="*/ 0 h 348"/>
                  <a:gd name="T164" fmla="*/ 462 w 462"/>
                  <a:gd name="T165" fmla="*/ 348 h 34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2" h="348">
                    <a:moveTo>
                      <a:pt x="330" y="0"/>
                    </a:moveTo>
                    <a:lnTo>
                      <a:pt x="456" y="234"/>
                    </a:lnTo>
                    <a:lnTo>
                      <a:pt x="462" y="294"/>
                    </a:lnTo>
                    <a:lnTo>
                      <a:pt x="450" y="312"/>
                    </a:lnTo>
                    <a:lnTo>
                      <a:pt x="450" y="324"/>
                    </a:lnTo>
                    <a:lnTo>
                      <a:pt x="444" y="336"/>
                    </a:lnTo>
                    <a:lnTo>
                      <a:pt x="408" y="348"/>
                    </a:lnTo>
                    <a:lnTo>
                      <a:pt x="402" y="336"/>
                    </a:lnTo>
                    <a:lnTo>
                      <a:pt x="414" y="342"/>
                    </a:lnTo>
                    <a:lnTo>
                      <a:pt x="420" y="330"/>
                    </a:lnTo>
                    <a:lnTo>
                      <a:pt x="402" y="330"/>
                    </a:lnTo>
                    <a:lnTo>
                      <a:pt x="384" y="306"/>
                    </a:lnTo>
                    <a:lnTo>
                      <a:pt x="366" y="300"/>
                    </a:lnTo>
                    <a:lnTo>
                      <a:pt x="354" y="270"/>
                    </a:lnTo>
                    <a:lnTo>
                      <a:pt x="336" y="258"/>
                    </a:lnTo>
                    <a:lnTo>
                      <a:pt x="336" y="240"/>
                    </a:lnTo>
                    <a:lnTo>
                      <a:pt x="324" y="240"/>
                    </a:lnTo>
                    <a:lnTo>
                      <a:pt x="330" y="252"/>
                    </a:lnTo>
                    <a:lnTo>
                      <a:pt x="324" y="252"/>
                    </a:lnTo>
                    <a:lnTo>
                      <a:pt x="300" y="216"/>
                    </a:lnTo>
                    <a:lnTo>
                      <a:pt x="312" y="186"/>
                    </a:lnTo>
                    <a:lnTo>
                      <a:pt x="294" y="180"/>
                    </a:lnTo>
                    <a:lnTo>
                      <a:pt x="300" y="198"/>
                    </a:lnTo>
                    <a:lnTo>
                      <a:pt x="282" y="186"/>
                    </a:lnTo>
                    <a:lnTo>
                      <a:pt x="288" y="126"/>
                    </a:lnTo>
                    <a:lnTo>
                      <a:pt x="222" y="66"/>
                    </a:lnTo>
                    <a:lnTo>
                      <a:pt x="186" y="60"/>
                    </a:lnTo>
                    <a:lnTo>
                      <a:pt x="186" y="72"/>
                    </a:lnTo>
                    <a:lnTo>
                      <a:pt x="126" y="90"/>
                    </a:lnTo>
                    <a:lnTo>
                      <a:pt x="126" y="84"/>
                    </a:lnTo>
                    <a:lnTo>
                      <a:pt x="132" y="90"/>
                    </a:lnTo>
                    <a:lnTo>
                      <a:pt x="132" y="84"/>
                    </a:lnTo>
                    <a:lnTo>
                      <a:pt x="102" y="54"/>
                    </a:lnTo>
                    <a:lnTo>
                      <a:pt x="96" y="60"/>
                    </a:lnTo>
                    <a:lnTo>
                      <a:pt x="102" y="66"/>
                    </a:lnTo>
                    <a:lnTo>
                      <a:pt x="60" y="54"/>
                    </a:lnTo>
                    <a:lnTo>
                      <a:pt x="84" y="48"/>
                    </a:lnTo>
                    <a:lnTo>
                      <a:pt x="78" y="48"/>
                    </a:lnTo>
                    <a:lnTo>
                      <a:pt x="24" y="60"/>
                    </a:lnTo>
                    <a:lnTo>
                      <a:pt x="36" y="54"/>
                    </a:lnTo>
                    <a:lnTo>
                      <a:pt x="24" y="48"/>
                    </a:lnTo>
                    <a:lnTo>
                      <a:pt x="24" y="54"/>
                    </a:lnTo>
                    <a:lnTo>
                      <a:pt x="12" y="60"/>
                    </a:lnTo>
                    <a:lnTo>
                      <a:pt x="12" y="42"/>
                    </a:lnTo>
                    <a:lnTo>
                      <a:pt x="0" y="30"/>
                    </a:lnTo>
                    <a:lnTo>
                      <a:pt x="0" y="18"/>
                    </a:lnTo>
                    <a:lnTo>
                      <a:pt x="138" y="6"/>
                    </a:lnTo>
                    <a:lnTo>
                      <a:pt x="150" y="24"/>
                    </a:lnTo>
                    <a:lnTo>
                      <a:pt x="294" y="18"/>
                    </a:lnTo>
                    <a:lnTo>
                      <a:pt x="300" y="30"/>
                    </a:lnTo>
                    <a:lnTo>
                      <a:pt x="306" y="24"/>
                    </a:lnTo>
                    <a:lnTo>
                      <a:pt x="306" y="0"/>
                    </a:lnTo>
                    <a:lnTo>
                      <a:pt x="330" y="0"/>
                    </a:lnTo>
                    <a:lnTo>
                      <a:pt x="330"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7" name="Freeform 155"/>
              <p:cNvSpPr>
                <a:spLocks noChangeAspect="1"/>
              </p:cNvSpPr>
              <p:nvPr/>
            </p:nvSpPr>
            <p:spPr bwMode="auto">
              <a:xfrm>
                <a:off x="4774" y="1664"/>
                <a:ext cx="211" cy="196"/>
              </a:xfrm>
              <a:custGeom>
                <a:avLst/>
                <a:gdLst>
                  <a:gd name="T0" fmla="*/ 29 w 276"/>
                  <a:gd name="T1" fmla="*/ 2 h 288"/>
                  <a:gd name="T2" fmla="*/ 59 w 276"/>
                  <a:gd name="T3" fmla="*/ 0 h 288"/>
                  <a:gd name="T4" fmla="*/ 54 w 276"/>
                  <a:gd name="T5" fmla="*/ 5 h 288"/>
                  <a:gd name="T6" fmla="*/ 67 w 276"/>
                  <a:gd name="T7" fmla="*/ 10 h 288"/>
                  <a:gd name="T8" fmla="*/ 75 w 276"/>
                  <a:gd name="T9" fmla="*/ 19 h 288"/>
                  <a:gd name="T10" fmla="*/ 105 w 276"/>
                  <a:gd name="T11" fmla="*/ 36 h 288"/>
                  <a:gd name="T12" fmla="*/ 115 w 276"/>
                  <a:gd name="T13" fmla="*/ 51 h 288"/>
                  <a:gd name="T14" fmla="*/ 123 w 276"/>
                  <a:gd name="T15" fmla="*/ 53 h 288"/>
                  <a:gd name="T16" fmla="*/ 118 w 276"/>
                  <a:gd name="T17" fmla="*/ 61 h 288"/>
                  <a:gd name="T18" fmla="*/ 118 w 276"/>
                  <a:gd name="T19" fmla="*/ 63 h 288"/>
                  <a:gd name="T20" fmla="*/ 113 w 276"/>
                  <a:gd name="T21" fmla="*/ 68 h 288"/>
                  <a:gd name="T22" fmla="*/ 113 w 276"/>
                  <a:gd name="T23" fmla="*/ 71 h 288"/>
                  <a:gd name="T24" fmla="*/ 110 w 276"/>
                  <a:gd name="T25" fmla="*/ 71 h 288"/>
                  <a:gd name="T26" fmla="*/ 115 w 276"/>
                  <a:gd name="T27" fmla="*/ 73 h 288"/>
                  <a:gd name="T28" fmla="*/ 113 w 276"/>
                  <a:gd name="T29" fmla="*/ 82 h 288"/>
                  <a:gd name="T30" fmla="*/ 102 w 276"/>
                  <a:gd name="T31" fmla="*/ 82 h 288"/>
                  <a:gd name="T32" fmla="*/ 102 w 276"/>
                  <a:gd name="T33" fmla="*/ 89 h 288"/>
                  <a:gd name="T34" fmla="*/ 99 w 276"/>
                  <a:gd name="T35" fmla="*/ 91 h 288"/>
                  <a:gd name="T36" fmla="*/ 96 w 276"/>
                  <a:gd name="T37" fmla="*/ 87 h 288"/>
                  <a:gd name="T38" fmla="*/ 32 w 276"/>
                  <a:gd name="T39" fmla="*/ 89 h 288"/>
                  <a:gd name="T40" fmla="*/ 27 w 276"/>
                  <a:gd name="T41" fmla="*/ 83 h 288"/>
                  <a:gd name="T42" fmla="*/ 21 w 276"/>
                  <a:gd name="T43" fmla="*/ 66 h 288"/>
                  <a:gd name="T44" fmla="*/ 27 w 276"/>
                  <a:gd name="T45" fmla="*/ 59 h 288"/>
                  <a:gd name="T46" fmla="*/ 16 w 276"/>
                  <a:gd name="T47" fmla="*/ 47 h 288"/>
                  <a:gd name="T48" fmla="*/ 0 w 276"/>
                  <a:gd name="T49" fmla="*/ 5 h 288"/>
                  <a:gd name="T50" fmla="*/ 29 w 276"/>
                  <a:gd name="T51" fmla="*/ 2 h 2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6"/>
                  <a:gd name="T79" fmla="*/ 0 h 288"/>
                  <a:gd name="T80" fmla="*/ 276 w 276"/>
                  <a:gd name="T81" fmla="*/ 288 h 2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8" name="Freeform 156"/>
              <p:cNvSpPr>
                <a:spLocks noChangeAspect="1"/>
              </p:cNvSpPr>
              <p:nvPr/>
            </p:nvSpPr>
            <p:spPr bwMode="auto">
              <a:xfrm>
                <a:off x="4774" y="1664"/>
                <a:ext cx="211" cy="196"/>
              </a:xfrm>
              <a:custGeom>
                <a:avLst/>
                <a:gdLst>
                  <a:gd name="T0" fmla="*/ 29 w 276"/>
                  <a:gd name="T1" fmla="*/ 2 h 288"/>
                  <a:gd name="T2" fmla="*/ 59 w 276"/>
                  <a:gd name="T3" fmla="*/ 0 h 288"/>
                  <a:gd name="T4" fmla="*/ 54 w 276"/>
                  <a:gd name="T5" fmla="*/ 5 h 288"/>
                  <a:gd name="T6" fmla="*/ 67 w 276"/>
                  <a:gd name="T7" fmla="*/ 10 h 288"/>
                  <a:gd name="T8" fmla="*/ 75 w 276"/>
                  <a:gd name="T9" fmla="*/ 19 h 288"/>
                  <a:gd name="T10" fmla="*/ 105 w 276"/>
                  <a:gd name="T11" fmla="*/ 36 h 288"/>
                  <a:gd name="T12" fmla="*/ 115 w 276"/>
                  <a:gd name="T13" fmla="*/ 51 h 288"/>
                  <a:gd name="T14" fmla="*/ 123 w 276"/>
                  <a:gd name="T15" fmla="*/ 53 h 288"/>
                  <a:gd name="T16" fmla="*/ 118 w 276"/>
                  <a:gd name="T17" fmla="*/ 61 h 288"/>
                  <a:gd name="T18" fmla="*/ 118 w 276"/>
                  <a:gd name="T19" fmla="*/ 63 h 288"/>
                  <a:gd name="T20" fmla="*/ 113 w 276"/>
                  <a:gd name="T21" fmla="*/ 68 h 288"/>
                  <a:gd name="T22" fmla="*/ 113 w 276"/>
                  <a:gd name="T23" fmla="*/ 71 h 288"/>
                  <a:gd name="T24" fmla="*/ 110 w 276"/>
                  <a:gd name="T25" fmla="*/ 71 h 288"/>
                  <a:gd name="T26" fmla="*/ 115 w 276"/>
                  <a:gd name="T27" fmla="*/ 73 h 288"/>
                  <a:gd name="T28" fmla="*/ 113 w 276"/>
                  <a:gd name="T29" fmla="*/ 82 h 288"/>
                  <a:gd name="T30" fmla="*/ 102 w 276"/>
                  <a:gd name="T31" fmla="*/ 82 h 288"/>
                  <a:gd name="T32" fmla="*/ 102 w 276"/>
                  <a:gd name="T33" fmla="*/ 89 h 288"/>
                  <a:gd name="T34" fmla="*/ 99 w 276"/>
                  <a:gd name="T35" fmla="*/ 91 h 288"/>
                  <a:gd name="T36" fmla="*/ 96 w 276"/>
                  <a:gd name="T37" fmla="*/ 87 h 288"/>
                  <a:gd name="T38" fmla="*/ 32 w 276"/>
                  <a:gd name="T39" fmla="*/ 89 h 288"/>
                  <a:gd name="T40" fmla="*/ 27 w 276"/>
                  <a:gd name="T41" fmla="*/ 83 h 288"/>
                  <a:gd name="T42" fmla="*/ 21 w 276"/>
                  <a:gd name="T43" fmla="*/ 66 h 288"/>
                  <a:gd name="T44" fmla="*/ 27 w 276"/>
                  <a:gd name="T45" fmla="*/ 59 h 288"/>
                  <a:gd name="T46" fmla="*/ 16 w 276"/>
                  <a:gd name="T47" fmla="*/ 47 h 288"/>
                  <a:gd name="T48" fmla="*/ 0 w 276"/>
                  <a:gd name="T49" fmla="*/ 5 h 288"/>
                  <a:gd name="T50" fmla="*/ 29 w 276"/>
                  <a:gd name="T51" fmla="*/ 2 h 288"/>
                  <a:gd name="T52" fmla="*/ 29 w 276"/>
                  <a:gd name="T53" fmla="*/ 3 h 2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6"/>
                  <a:gd name="T82" fmla="*/ 0 h 288"/>
                  <a:gd name="T83" fmla="*/ 276 w 276"/>
                  <a:gd name="T84" fmla="*/ 288 h 2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6" h="288">
                    <a:moveTo>
                      <a:pt x="66" y="6"/>
                    </a:moveTo>
                    <a:lnTo>
                      <a:pt x="132" y="0"/>
                    </a:lnTo>
                    <a:lnTo>
                      <a:pt x="120" y="18"/>
                    </a:lnTo>
                    <a:lnTo>
                      <a:pt x="150" y="30"/>
                    </a:lnTo>
                    <a:lnTo>
                      <a:pt x="168" y="60"/>
                    </a:lnTo>
                    <a:lnTo>
                      <a:pt x="234" y="114"/>
                    </a:lnTo>
                    <a:lnTo>
                      <a:pt x="258" y="162"/>
                    </a:lnTo>
                    <a:lnTo>
                      <a:pt x="276" y="168"/>
                    </a:lnTo>
                    <a:lnTo>
                      <a:pt x="264" y="192"/>
                    </a:lnTo>
                    <a:lnTo>
                      <a:pt x="264" y="198"/>
                    </a:lnTo>
                    <a:lnTo>
                      <a:pt x="252" y="216"/>
                    </a:lnTo>
                    <a:lnTo>
                      <a:pt x="252" y="228"/>
                    </a:lnTo>
                    <a:lnTo>
                      <a:pt x="246" y="228"/>
                    </a:lnTo>
                    <a:lnTo>
                      <a:pt x="258" y="234"/>
                    </a:lnTo>
                    <a:lnTo>
                      <a:pt x="252" y="258"/>
                    </a:lnTo>
                    <a:lnTo>
                      <a:pt x="228" y="258"/>
                    </a:lnTo>
                    <a:lnTo>
                      <a:pt x="228" y="282"/>
                    </a:lnTo>
                    <a:lnTo>
                      <a:pt x="222" y="288"/>
                    </a:lnTo>
                    <a:lnTo>
                      <a:pt x="216" y="276"/>
                    </a:lnTo>
                    <a:lnTo>
                      <a:pt x="72" y="282"/>
                    </a:lnTo>
                    <a:lnTo>
                      <a:pt x="60" y="264"/>
                    </a:lnTo>
                    <a:lnTo>
                      <a:pt x="48" y="210"/>
                    </a:lnTo>
                    <a:lnTo>
                      <a:pt x="60" y="186"/>
                    </a:lnTo>
                    <a:lnTo>
                      <a:pt x="36" y="150"/>
                    </a:lnTo>
                    <a:lnTo>
                      <a:pt x="0" y="18"/>
                    </a:lnTo>
                    <a:lnTo>
                      <a:pt x="66" y="6"/>
                    </a:lnTo>
                    <a:lnTo>
                      <a:pt x="66"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29" name="Freeform 157"/>
              <p:cNvSpPr>
                <a:spLocks noChangeAspect="1"/>
              </p:cNvSpPr>
              <p:nvPr/>
            </p:nvSpPr>
            <p:spPr bwMode="auto">
              <a:xfrm>
                <a:off x="3735" y="1929"/>
                <a:ext cx="19" cy="16"/>
              </a:xfrm>
              <a:custGeom>
                <a:avLst/>
                <a:gdLst>
                  <a:gd name="T0" fmla="*/ 3 w 24"/>
                  <a:gd name="T1" fmla="*/ 0 h 24"/>
                  <a:gd name="T2" fmla="*/ 9 w 24"/>
                  <a:gd name="T3" fmla="*/ 0 h 24"/>
                  <a:gd name="T4" fmla="*/ 12 w 24"/>
                  <a:gd name="T5" fmla="*/ 2 h 24"/>
                  <a:gd name="T6" fmla="*/ 9 w 24"/>
                  <a:gd name="T7" fmla="*/ 3 h 24"/>
                  <a:gd name="T8" fmla="*/ 9 w 24"/>
                  <a:gd name="T9" fmla="*/ 5 h 24"/>
                  <a:gd name="T10" fmla="*/ 6 w 24"/>
                  <a:gd name="T11" fmla="*/ 7 h 24"/>
                  <a:gd name="T12" fmla="*/ 3 w 24"/>
                  <a:gd name="T13" fmla="*/ 7 h 24"/>
                  <a:gd name="T14" fmla="*/ 3 w 24"/>
                  <a:gd name="T15" fmla="*/ 5 h 24"/>
                  <a:gd name="T16" fmla="*/ 0 w 24"/>
                  <a:gd name="T17" fmla="*/ 5 h 24"/>
                  <a:gd name="T18" fmla="*/ 0 w 24"/>
                  <a:gd name="T19" fmla="*/ 2 h 24"/>
                  <a:gd name="T20" fmla="*/ 3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24"/>
                  <a:gd name="T35" fmla="*/ 24 w 24"/>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0" name="Freeform 158"/>
              <p:cNvSpPr>
                <a:spLocks noChangeAspect="1"/>
              </p:cNvSpPr>
              <p:nvPr/>
            </p:nvSpPr>
            <p:spPr bwMode="auto">
              <a:xfrm>
                <a:off x="3735" y="1929"/>
                <a:ext cx="19" cy="16"/>
              </a:xfrm>
              <a:custGeom>
                <a:avLst/>
                <a:gdLst>
                  <a:gd name="T0" fmla="*/ 3 w 24"/>
                  <a:gd name="T1" fmla="*/ 0 h 24"/>
                  <a:gd name="T2" fmla="*/ 9 w 24"/>
                  <a:gd name="T3" fmla="*/ 0 h 24"/>
                  <a:gd name="T4" fmla="*/ 12 w 24"/>
                  <a:gd name="T5" fmla="*/ 2 h 24"/>
                  <a:gd name="T6" fmla="*/ 9 w 24"/>
                  <a:gd name="T7" fmla="*/ 3 h 24"/>
                  <a:gd name="T8" fmla="*/ 9 w 24"/>
                  <a:gd name="T9" fmla="*/ 5 h 24"/>
                  <a:gd name="T10" fmla="*/ 6 w 24"/>
                  <a:gd name="T11" fmla="*/ 7 h 24"/>
                  <a:gd name="T12" fmla="*/ 3 w 24"/>
                  <a:gd name="T13" fmla="*/ 7 h 24"/>
                  <a:gd name="T14" fmla="*/ 3 w 24"/>
                  <a:gd name="T15" fmla="*/ 5 h 24"/>
                  <a:gd name="T16" fmla="*/ 0 w 24"/>
                  <a:gd name="T17" fmla="*/ 5 h 24"/>
                  <a:gd name="T18" fmla="*/ 0 w 24"/>
                  <a:gd name="T19" fmla="*/ 2 h 24"/>
                  <a:gd name="T20" fmla="*/ 3 w 24"/>
                  <a:gd name="T21" fmla="*/ 0 h 24"/>
                  <a:gd name="T22" fmla="*/ 3 w 24"/>
                  <a:gd name="T23" fmla="*/ 2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24"/>
                  <a:gd name="T38" fmla="*/ 24 w 24"/>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24">
                    <a:moveTo>
                      <a:pt x="6" y="0"/>
                    </a:moveTo>
                    <a:lnTo>
                      <a:pt x="18" y="0"/>
                    </a:lnTo>
                    <a:lnTo>
                      <a:pt x="24" y="6"/>
                    </a:lnTo>
                    <a:lnTo>
                      <a:pt x="18" y="12"/>
                    </a:lnTo>
                    <a:lnTo>
                      <a:pt x="18" y="18"/>
                    </a:lnTo>
                    <a:lnTo>
                      <a:pt x="12" y="24"/>
                    </a:lnTo>
                    <a:lnTo>
                      <a:pt x="6" y="24"/>
                    </a:lnTo>
                    <a:lnTo>
                      <a:pt x="6" y="18"/>
                    </a:lnTo>
                    <a:lnTo>
                      <a:pt x="0" y="18"/>
                    </a:lnTo>
                    <a:lnTo>
                      <a:pt x="0" y="6"/>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1" name="Freeform 159"/>
              <p:cNvSpPr>
                <a:spLocks noChangeAspect="1"/>
              </p:cNvSpPr>
              <p:nvPr/>
            </p:nvSpPr>
            <p:spPr bwMode="auto">
              <a:xfrm>
                <a:off x="3795" y="1958"/>
                <a:ext cx="23" cy="16"/>
              </a:xfrm>
              <a:custGeom>
                <a:avLst/>
                <a:gdLst>
                  <a:gd name="T0" fmla="*/ 3 w 30"/>
                  <a:gd name="T1" fmla="*/ 2 h 24"/>
                  <a:gd name="T2" fmla="*/ 3 w 30"/>
                  <a:gd name="T3" fmla="*/ 0 h 24"/>
                  <a:gd name="T4" fmla="*/ 5 w 30"/>
                  <a:gd name="T5" fmla="*/ 0 h 24"/>
                  <a:gd name="T6" fmla="*/ 8 w 30"/>
                  <a:gd name="T7" fmla="*/ 2 h 24"/>
                  <a:gd name="T8" fmla="*/ 11 w 30"/>
                  <a:gd name="T9" fmla="*/ 3 h 24"/>
                  <a:gd name="T10" fmla="*/ 14 w 30"/>
                  <a:gd name="T11" fmla="*/ 5 h 24"/>
                  <a:gd name="T12" fmla="*/ 8 w 30"/>
                  <a:gd name="T13" fmla="*/ 5 h 24"/>
                  <a:gd name="T14" fmla="*/ 5 w 30"/>
                  <a:gd name="T15" fmla="*/ 7 h 24"/>
                  <a:gd name="T16" fmla="*/ 3 w 30"/>
                  <a:gd name="T17" fmla="*/ 5 h 24"/>
                  <a:gd name="T18" fmla="*/ 0 w 30"/>
                  <a:gd name="T19" fmla="*/ 2 h 24"/>
                  <a:gd name="T20" fmla="*/ 3 w 30"/>
                  <a:gd name="T21" fmla="*/ 2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4"/>
                  <a:gd name="T35" fmla="*/ 30 w 30"/>
                  <a:gd name="T36" fmla="*/ 24 h 2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2" name="Freeform 160"/>
              <p:cNvSpPr>
                <a:spLocks noChangeAspect="1"/>
              </p:cNvSpPr>
              <p:nvPr/>
            </p:nvSpPr>
            <p:spPr bwMode="auto">
              <a:xfrm>
                <a:off x="3795" y="1958"/>
                <a:ext cx="23" cy="16"/>
              </a:xfrm>
              <a:custGeom>
                <a:avLst/>
                <a:gdLst>
                  <a:gd name="T0" fmla="*/ 3 w 30"/>
                  <a:gd name="T1" fmla="*/ 2 h 24"/>
                  <a:gd name="T2" fmla="*/ 3 w 30"/>
                  <a:gd name="T3" fmla="*/ 0 h 24"/>
                  <a:gd name="T4" fmla="*/ 5 w 30"/>
                  <a:gd name="T5" fmla="*/ 0 h 24"/>
                  <a:gd name="T6" fmla="*/ 8 w 30"/>
                  <a:gd name="T7" fmla="*/ 2 h 24"/>
                  <a:gd name="T8" fmla="*/ 11 w 30"/>
                  <a:gd name="T9" fmla="*/ 3 h 24"/>
                  <a:gd name="T10" fmla="*/ 14 w 30"/>
                  <a:gd name="T11" fmla="*/ 5 h 24"/>
                  <a:gd name="T12" fmla="*/ 8 w 30"/>
                  <a:gd name="T13" fmla="*/ 5 h 24"/>
                  <a:gd name="T14" fmla="*/ 5 w 30"/>
                  <a:gd name="T15" fmla="*/ 7 h 24"/>
                  <a:gd name="T16" fmla="*/ 3 w 30"/>
                  <a:gd name="T17" fmla="*/ 5 h 24"/>
                  <a:gd name="T18" fmla="*/ 0 w 30"/>
                  <a:gd name="T19" fmla="*/ 2 h 24"/>
                  <a:gd name="T20" fmla="*/ 3 w 30"/>
                  <a:gd name="T21" fmla="*/ 2 h 24"/>
                  <a:gd name="T22" fmla="*/ 3 w 30"/>
                  <a:gd name="T23" fmla="*/ 3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
                  <a:gd name="T37" fmla="*/ 0 h 24"/>
                  <a:gd name="T38" fmla="*/ 30 w 30"/>
                  <a:gd name="T39" fmla="*/ 24 h 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 h="24">
                    <a:moveTo>
                      <a:pt x="6" y="6"/>
                    </a:moveTo>
                    <a:lnTo>
                      <a:pt x="6" y="0"/>
                    </a:lnTo>
                    <a:lnTo>
                      <a:pt x="12" y="0"/>
                    </a:lnTo>
                    <a:lnTo>
                      <a:pt x="18" y="6"/>
                    </a:lnTo>
                    <a:lnTo>
                      <a:pt x="24" y="12"/>
                    </a:lnTo>
                    <a:lnTo>
                      <a:pt x="30" y="18"/>
                    </a:lnTo>
                    <a:lnTo>
                      <a:pt x="18" y="18"/>
                    </a:lnTo>
                    <a:lnTo>
                      <a:pt x="12" y="24"/>
                    </a:lnTo>
                    <a:lnTo>
                      <a:pt x="6" y="18"/>
                    </a:lnTo>
                    <a:lnTo>
                      <a:pt x="0" y="6"/>
                    </a:lnTo>
                    <a:lnTo>
                      <a:pt x="6" y="6"/>
                    </a:lnTo>
                    <a:lnTo>
                      <a:pt x="6"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3" name="Freeform 161"/>
              <p:cNvSpPr>
                <a:spLocks noChangeAspect="1"/>
              </p:cNvSpPr>
              <p:nvPr/>
            </p:nvSpPr>
            <p:spPr bwMode="auto">
              <a:xfrm>
                <a:off x="3831" y="1978"/>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12"/>
                  <a:gd name="T26" fmla="*/ 30 w 30"/>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12">
                    <a:moveTo>
                      <a:pt x="0" y="6"/>
                    </a:moveTo>
                    <a:lnTo>
                      <a:pt x="6" y="0"/>
                    </a:lnTo>
                    <a:lnTo>
                      <a:pt x="30" y="0"/>
                    </a:lnTo>
                    <a:lnTo>
                      <a:pt x="30" y="6"/>
                    </a:lnTo>
                    <a:lnTo>
                      <a:pt x="24" y="12"/>
                    </a:lnTo>
                    <a:lnTo>
                      <a:pt x="12" y="6"/>
                    </a:lnTo>
                    <a:lnTo>
                      <a:pt x="6" y="6"/>
                    </a:lnTo>
                    <a:lnTo>
                      <a:pt x="0" y="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4" name="Freeform 162"/>
              <p:cNvSpPr>
                <a:spLocks noChangeAspect="1"/>
              </p:cNvSpPr>
              <p:nvPr/>
            </p:nvSpPr>
            <p:spPr bwMode="auto">
              <a:xfrm>
                <a:off x="3831" y="1978"/>
                <a:ext cx="23" cy="8"/>
              </a:xfrm>
              <a:custGeom>
                <a:avLst/>
                <a:gdLst>
                  <a:gd name="T0" fmla="*/ 0 w 30"/>
                  <a:gd name="T1" fmla="*/ 2 h 12"/>
                  <a:gd name="T2" fmla="*/ 3 w 30"/>
                  <a:gd name="T3" fmla="*/ 0 h 12"/>
                  <a:gd name="T4" fmla="*/ 14 w 30"/>
                  <a:gd name="T5" fmla="*/ 0 h 12"/>
                  <a:gd name="T6" fmla="*/ 14 w 30"/>
                  <a:gd name="T7" fmla="*/ 2 h 12"/>
                  <a:gd name="T8" fmla="*/ 11 w 30"/>
                  <a:gd name="T9" fmla="*/ 3 h 12"/>
                  <a:gd name="T10" fmla="*/ 5 w 30"/>
                  <a:gd name="T11" fmla="*/ 2 h 12"/>
                  <a:gd name="T12" fmla="*/ 3 w 30"/>
                  <a:gd name="T13" fmla="*/ 2 h 12"/>
                  <a:gd name="T14" fmla="*/ 0 w 30"/>
                  <a:gd name="T15" fmla="*/ 2 h 12"/>
                  <a:gd name="T16" fmla="*/ 0 w 30"/>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2"/>
                  <a:gd name="T29" fmla="*/ 30 w 30"/>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2">
                    <a:moveTo>
                      <a:pt x="0" y="6"/>
                    </a:moveTo>
                    <a:lnTo>
                      <a:pt x="6" y="0"/>
                    </a:lnTo>
                    <a:lnTo>
                      <a:pt x="30" y="0"/>
                    </a:lnTo>
                    <a:lnTo>
                      <a:pt x="30" y="6"/>
                    </a:lnTo>
                    <a:lnTo>
                      <a:pt x="24" y="12"/>
                    </a:lnTo>
                    <a:lnTo>
                      <a:pt x="12" y="6"/>
                    </a:lnTo>
                    <a:lnTo>
                      <a:pt x="6" y="6"/>
                    </a:lnTo>
                    <a:lnTo>
                      <a:pt x="0" y="6"/>
                    </a:lnTo>
                    <a:lnTo>
                      <a:pt x="0"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5" name="Freeform 163"/>
              <p:cNvSpPr>
                <a:spLocks noChangeAspect="1"/>
              </p:cNvSpPr>
              <p:nvPr/>
            </p:nvSpPr>
            <p:spPr bwMode="auto">
              <a:xfrm>
                <a:off x="3859" y="1986"/>
                <a:ext cx="27" cy="21"/>
              </a:xfrm>
              <a:custGeom>
                <a:avLst/>
                <a:gdLst>
                  <a:gd name="T0" fmla="*/ 5 w 36"/>
                  <a:gd name="T1" fmla="*/ 2 h 30"/>
                  <a:gd name="T2" fmla="*/ 10 w 36"/>
                  <a:gd name="T3" fmla="*/ 2 h 30"/>
                  <a:gd name="T4" fmla="*/ 15 w 36"/>
                  <a:gd name="T5" fmla="*/ 6 h 30"/>
                  <a:gd name="T6" fmla="*/ 15 w 36"/>
                  <a:gd name="T7" fmla="*/ 8 h 30"/>
                  <a:gd name="T8" fmla="*/ 10 w 36"/>
                  <a:gd name="T9" fmla="*/ 11 h 30"/>
                  <a:gd name="T10" fmla="*/ 7 w 36"/>
                  <a:gd name="T11" fmla="*/ 11 h 30"/>
                  <a:gd name="T12" fmla="*/ 5 w 36"/>
                  <a:gd name="T13" fmla="*/ 6 h 30"/>
                  <a:gd name="T14" fmla="*/ 2 w 36"/>
                  <a:gd name="T15" fmla="*/ 4 h 30"/>
                  <a:gd name="T16" fmla="*/ 0 w 36"/>
                  <a:gd name="T17" fmla="*/ 2 h 30"/>
                  <a:gd name="T18" fmla="*/ 0 w 36"/>
                  <a:gd name="T19" fmla="*/ 0 h 30"/>
                  <a:gd name="T20" fmla="*/ 2 w 36"/>
                  <a:gd name="T21" fmla="*/ 0 h 30"/>
                  <a:gd name="T22" fmla="*/ 5 w 36"/>
                  <a:gd name="T23" fmla="*/ 2 h 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
                  <a:gd name="T37" fmla="*/ 0 h 30"/>
                  <a:gd name="T38" fmla="*/ 36 w 36"/>
                  <a:gd name="T39" fmla="*/ 30 h 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6" name="Freeform 164"/>
              <p:cNvSpPr>
                <a:spLocks noChangeAspect="1"/>
              </p:cNvSpPr>
              <p:nvPr/>
            </p:nvSpPr>
            <p:spPr bwMode="auto">
              <a:xfrm>
                <a:off x="3859" y="1986"/>
                <a:ext cx="27" cy="21"/>
              </a:xfrm>
              <a:custGeom>
                <a:avLst/>
                <a:gdLst>
                  <a:gd name="T0" fmla="*/ 5 w 36"/>
                  <a:gd name="T1" fmla="*/ 2 h 30"/>
                  <a:gd name="T2" fmla="*/ 10 w 36"/>
                  <a:gd name="T3" fmla="*/ 2 h 30"/>
                  <a:gd name="T4" fmla="*/ 15 w 36"/>
                  <a:gd name="T5" fmla="*/ 6 h 30"/>
                  <a:gd name="T6" fmla="*/ 15 w 36"/>
                  <a:gd name="T7" fmla="*/ 8 h 30"/>
                  <a:gd name="T8" fmla="*/ 10 w 36"/>
                  <a:gd name="T9" fmla="*/ 11 h 30"/>
                  <a:gd name="T10" fmla="*/ 7 w 36"/>
                  <a:gd name="T11" fmla="*/ 11 h 30"/>
                  <a:gd name="T12" fmla="*/ 5 w 36"/>
                  <a:gd name="T13" fmla="*/ 6 h 30"/>
                  <a:gd name="T14" fmla="*/ 2 w 36"/>
                  <a:gd name="T15" fmla="*/ 4 h 30"/>
                  <a:gd name="T16" fmla="*/ 0 w 36"/>
                  <a:gd name="T17" fmla="*/ 2 h 30"/>
                  <a:gd name="T18" fmla="*/ 0 w 36"/>
                  <a:gd name="T19" fmla="*/ 0 h 30"/>
                  <a:gd name="T20" fmla="*/ 2 w 36"/>
                  <a:gd name="T21" fmla="*/ 0 h 30"/>
                  <a:gd name="T22" fmla="*/ 5 w 36"/>
                  <a:gd name="T23" fmla="*/ 2 h 30"/>
                  <a:gd name="T24" fmla="*/ 5 w 36"/>
                  <a:gd name="T25" fmla="*/ 4 h 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30"/>
                  <a:gd name="T41" fmla="*/ 36 w 36"/>
                  <a:gd name="T42" fmla="*/ 30 h 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30">
                    <a:moveTo>
                      <a:pt x="12" y="6"/>
                    </a:moveTo>
                    <a:lnTo>
                      <a:pt x="24" y="6"/>
                    </a:lnTo>
                    <a:lnTo>
                      <a:pt x="36" y="18"/>
                    </a:lnTo>
                    <a:lnTo>
                      <a:pt x="36" y="24"/>
                    </a:lnTo>
                    <a:lnTo>
                      <a:pt x="24" y="30"/>
                    </a:lnTo>
                    <a:lnTo>
                      <a:pt x="18" y="30"/>
                    </a:lnTo>
                    <a:lnTo>
                      <a:pt x="12" y="18"/>
                    </a:lnTo>
                    <a:lnTo>
                      <a:pt x="6" y="12"/>
                    </a:lnTo>
                    <a:lnTo>
                      <a:pt x="0" y="6"/>
                    </a:lnTo>
                    <a:lnTo>
                      <a:pt x="0" y="0"/>
                    </a:lnTo>
                    <a:lnTo>
                      <a:pt x="6" y="0"/>
                    </a:lnTo>
                    <a:lnTo>
                      <a:pt x="12" y="6"/>
                    </a:lnTo>
                    <a:lnTo>
                      <a:pt x="12"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7" name="Freeform 165"/>
              <p:cNvSpPr>
                <a:spLocks noChangeAspect="1"/>
              </p:cNvSpPr>
              <p:nvPr/>
            </p:nvSpPr>
            <p:spPr bwMode="auto">
              <a:xfrm>
                <a:off x="3886" y="2027"/>
                <a:ext cx="51" cy="61"/>
              </a:xfrm>
              <a:custGeom>
                <a:avLst/>
                <a:gdLst>
                  <a:gd name="T0" fmla="*/ 3 w 66"/>
                  <a:gd name="T1" fmla="*/ 0 h 90"/>
                  <a:gd name="T2" fmla="*/ 5 w 66"/>
                  <a:gd name="T3" fmla="*/ 0 h 90"/>
                  <a:gd name="T4" fmla="*/ 8 w 66"/>
                  <a:gd name="T5" fmla="*/ 2 h 90"/>
                  <a:gd name="T6" fmla="*/ 17 w 66"/>
                  <a:gd name="T7" fmla="*/ 2 h 90"/>
                  <a:gd name="T8" fmla="*/ 19 w 66"/>
                  <a:gd name="T9" fmla="*/ 3 h 90"/>
                  <a:gd name="T10" fmla="*/ 22 w 66"/>
                  <a:gd name="T11" fmla="*/ 5 h 90"/>
                  <a:gd name="T12" fmla="*/ 22 w 66"/>
                  <a:gd name="T13" fmla="*/ 7 h 90"/>
                  <a:gd name="T14" fmla="*/ 25 w 66"/>
                  <a:gd name="T15" fmla="*/ 9 h 90"/>
                  <a:gd name="T16" fmla="*/ 28 w 66"/>
                  <a:gd name="T17" fmla="*/ 11 h 90"/>
                  <a:gd name="T18" fmla="*/ 30 w 66"/>
                  <a:gd name="T19" fmla="*/ 13 h 90"/>
                  <a:gd name="T20" fmla="*/ 30 w 66"/>
                  <a:gd name="T21" fmla="*/ 17 h 90"/>
                  <a:gd name="T22" fmla="*/ 28 w 66"/>
                  <a:gd name="T23" fmla="*/ 19 h 90"/>
                  <a:gd name="T24" fmla="*/ 19 w 66"/>
                  <a:gd name="T25" fmla="*/ 19 h 90"/>
                  <a:gd name="T26" fmla="*/ 17 w 66"/>
                  <a:gd name="T27" fmla="*/ 20 h 90"/>
                  <a:gd name="T28" fmla="*/ 14 w 66"/>
                  <a:gd name="T29" fmla="*/ 20 h 90"/>
                  <a:gd name="T30" fmla="*/ 14 w 66"/>
                  <a:gd name="T31" fmla="*/ 24 h 90"/>
                  <a:gd name="T32" fmla="*/ 12 w 66"/>
                  <a:gd name="T33" fmla="*/ 26 h 90"/>
                  <a:gd name="T34" fmla="*/ 8 w 66"/>
                  <a:gd name="T35" fmla="*/ 28 h 90"/>
                  <a:gd name="T36" fmla="*/ 5 w 66"/>
                  <a:gd name="T37" fmla="*/ 26 h 90"/>
                  <a:gd name="T38" fmla="*/ 5 w 66"/>
                  <a:gd name="T39" fmla="*/ 22 h 90"/>
                  <a:gd name="T40" fmla="*/ 3 w 66"/>
                  <a:gd name="T41" fmla="*/ 20 h 90"/>
                  <a:gd name="T42" fmla="*/ 3 w 66"/>
                  <a:gd name="T43" fmla="*/ 15 h 90"/>
                  <a:gd name="T44" fmla="*/ 0 w 66"/>
                  <a:gd name="T45" fmla="*/ 11 h 90"/>
                  <a:gd name="T46" fmla="*/ 0 w 66"/>
                  <a:gd name="T47" fmla="*/ 9 h 90"/>
                  <a:gd name="T48" fmla="*/ 3 w 66"/>
                  <a:gd name="T49" fmla="*/ 5 h 90"/>
                  <a:gd name="T50" fmla="*/ 3 w 66"/>
                  <a:gd name="T51" fmla="*/ 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
                  <a:gd name="T79" fmla="*/ 0 h 90"/>
                  <a:gd name="T80" fmla="*/ 66 w 66"/>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8" name="Freeform 166"/>
              <p:cNvSpPr>
                <a:spLocks noChangeAspect="1"/>
              </p:cNvSpPr>
              <p:nvPr/>
            </p:nvSpPr>
            <p:spPr bwMode="auto">
              <a:xfrm>
                <a:off x="3886" y="2027"/>
                <a:ext cx="51" cy="61"/>
              </a:xfrm>
              <a:custGeom>
                <a:avLst/>
                <a:gdLst>
                  <a:gd name="T0" fmla="*/ 3 w 66"/>
                  <a:gd name="T1" fmla="*/ 0 h 90"/>
                  <a:gd name="T2" fmla="*/ 5 w 66"/>
                  <a:gd name="T3" fmla="*/ 0 h 90"/>
                  <a:gd name="T4" fmla="*/ 8 w 66"/>
                  <a:gd name="T5" fmla="*/ 2 h 90"/>
                  <a:gd name="T6" fmla="*/ 17 w 66"/>
                  <a:gd name="T7" fmla="*/ 2 h 90"/>
                  <a:gd name="T8" fmla="*/ 19 w 66"/>
                  <a:gd name="T9" fmla="*/ 3 h 90"/>
                  <a:gd name="T10" fmla="*/ 22 w 66"/>
                  <a:gd name="T11" fmla="*/ 5 h 90"/>
                  <a:gd name="T12" fmla="*/ 22 w 66"/>
                  <a:gd name="T13" fmla="*/ 7 h 90"/>
                  <a:gd name="T14" fmla="*/ 25 w 66"/>
                  <a:gd name="T15" fmla="*/ 9 h 90"/>
                  <a:gd name="T16" fmla="*/ 28 w 66"/>
                  <a:gd name="T17" fmla="*/ 11 h 90"/>
                  <a:gd name="T18" fmla="*/ 30 w 66"/>
                  <a:gd name="T19" fmla="*/ 13 h 90"/>
                  <a:gd name="T20" fmla="*/ 30 w 66"/>
                  <a:gd name="T21" fmla="*/ 17 h 90"/>
                  <a:gd name="T22" fmla="*/ 28 w 66"/>
                  <a:gd name="T23" fmla="*/ 19 h 90"/>
                  <a:gd name="T24" fmla="*/ 19 w 66"/>
                  <a:gd name="T25" fmla="*/ 19 h 90"/>
                  <a:gd name="T26" fmla="*/ 17 w 66"/>
                  <a:gd name="T27" fmla="*/ 20 h 90"/>
                  <a:gd name="T28" fmla="*/ 14 w 66"/>
                  <a:gd name="T29" fmla="*/ 20 h 90"/>
                  <a:gd name="T30" fmla="*/ 14 w 66"/>
                  <a:gd name="T31" fmla="*/ 24 h 90"/>
                  <a:gd name="T32" fmla="*/ 12 w 66"/>
                  <a:gd name="T33" fmla="*/ 26 h 90"/>
                  <a:gd name="T34" fmla="*/ 8 w 66"/>
                  <a:gd name="T35" fmla="*/ 28 h 90"/>
                  <a:gd name="T36" fmla="*/ 5 w 66"/>
                  <a:gd name="T37" fmla="*/ 26 h 90"/>
                  <a:gd name="T38" fmla="*/ 5 w 66"/>
                  <a:gd name="T39" fmla="*/ 22 h 90"/>
                  <a:gd name="T40" fmla="*/ 3 w 66"/>
                  <a:gd name="T41" fmla="*/ 20 h 90"/>
                  <a:gd name="T42" fmla="*/ 3 w 66"/>
                  <a:gd name="T43" fmla="*/ 15 h 90"/>
                  <a:gd name="T44" fmla="*/ 0 w 66"/>
                  <a:gd name="T45" fmla="*/ 11 h 90"/>
                  <a:gd name="T46" fmla="*/ 0 w 66"/>
                  <a:gd name="T47" fmla="*/ 9 h 90"/>
                  <a:gd name="T48" fmla="*/ 3 w 66"/>
                  <a:gd name="T49" fmla="*/ 5 h 90"/>
                  <a:gd name="T50" fmla="*/ 3 w 66"/>
                  <a:gd name="T51" fmla="*/ 0 h 90"/>
                  <a:gd name="T52" fmla="*/ 3 w 66"/>
                  <a:gd name="T53" fmla="*/ 2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
                  <a:gd name="T82" fmla="*/ 0 h 90"/>
                  <a:gd name="T83" fmla="*/ 66 w 66"/>
                  <a:gd name="T84" fmla="*/ 90 h 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 h="90">
                    <a:moveTo>
                      <a:pt x="6" y="0"/>
                    </a:moveTo>
                    <a:lnTo>
                      <a:pt x="12" y="0"/>
                    </a:lnTo>
                    <a:lnTo>
                      <a:pt x="18" y="6"/>
                    </a:lnTo>
                    <a:lnTo>
                      <a:pt x="36" y="6"/>
                    </a:lnTo>
                    <a:lnTo>
                      <a:pt x="42" y="12"/>
                    </a:lnTo>
                    <a:lnTo>
                      <a:pt x="48" y="18"/>
                    </a:lnTo>
                    <a:lnTo>
                      <a:pt x="48" y="24"/>
                    </a:lnTo>
                    <a:lnTo>
                      <a:pt x="54" y="30"/>
                    </a:lnTo>
                    <a:lnTo>
                      <a:pt x="60" y="36"/>
                    </a:lnTo>
                    <a:lnTo>
                      <a:pt x="66" y="42"/>
                    </a:lnTo>
                    <a:lnTo>
                      <a:pt x="66" y="54"/>
                    </a:lnTo>
                    <a:lnTo>
                      <a:pt x="60" y="60"/>
                    </a:lnTo>
                    <a:lnTo>
                      <a:pt x="42" y="60"/>
                    </a:lnTo>
                    <a:lnTo>
                      <a:pt x="36" y="66"/>
                    </a:lnTo>
                    <a:lnTo>
                      <a:pt x="30" y="66"/>
                    </a:lnTo>
                    <a:lnTo>
                      <a:pt x="30" y="78"/>
                    </a:lnTo>
                    <a:lnTo>
                      <a:pt x="24" y="84"/>
                    </a:lnTo>
                    <a:lnTo>
                      <a:pt x="18" y="90"/>
                    </a:lnTo>
                    <a:lnTo>
                      <a:pt x="12" y="84"/>
                    </a:lnTo>
                    <a:lnTo>
                      <a:pt x="12" y="72"/>
                    </a:lnTo>
                    <a:lnTo>
                      <a:pt x="6" y="66"/>
                    </a:lnTo>
                    <a:lnTo>
                      <a:pt x="6" y="48"/>
                    </a:lnTo>
                    <a:lnTo>
                      <a:pt x="0" y="36"/>
                    </a:lnTo>
                    <a:lnTo>
                      <a:pt x="0" y="30"/>
                    </a:lnTo>
                    <a:lnTo>
                      <a:pt x="6" y="18"/>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39" name="Freeform 167"/>
              <p:cNvSpPr>
                <a:spLocks noChangeAspect="1"/>
              </p:cNvSpPr>
              <p:nvPr/>
            </p:nvSpPr>
            <p:spPr bwMode="auto">
              <a:xfrm>
                <a:off x="3845" y="1990"/>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0" y="6"/>
                    </a:moveTo>
                    <a:lnTo>
                      <a:pt x="0" y="0"/>
                    </a:lnTo>
                    <a:lnTo>
                      <a:pt x="6" y="0"/>
                    </a:lnTo>
                    <a:lnTo>
                      <a:pt x="6" y="6"/>
                    </a:lnTo>
                    <a:lnTo>
                      <a:pt x="12" y="6"/>
                    </a:lnTo>
                    <a:lnTo>
                      <a:pt x="6" y="12"/>
                    </a:lnTo>
                    <a:lnTo>
                      <a:pt x="0" y="12"/>
                    </a:lnTo>
                    <a:lnTo>
                      <a:pt x="0" y="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0" name="Freeform 168"/>
              <p:cNvSpPr>
                <a:spLocks noChangeAspect="1"/>
              </p:cNvSpPr>
              <p:nvPr/>
            </p:nvSpPr>
            <p:spPr bwMode="auto">
              <a:xfrm>
                <a:off x="3845" y="1990"/>
                <a:ext cx="9" cy="8"/>
              </a:xfrm>
              <a:custGeom>
                <a:avLst/>
                <a:gdLst>
                  <a:gd name="T0" fmla="*/ 0 w 12"/>
                  <a:gd name="T1" fmla="*/ 2 h 12"/>
                  <a:gd name="T2" fmla="*/ 0 w 12"/>
                  <a:gd name="T3" fmla="*/ 0 h 12"/>
                  <a:gd name="T4" fmla="*/ 3 w 12"/>
                  <a:gd name="T5" fmla="*/ 0 h 12"/>
                  <a:gd name="T6" fmla="*/ 3 w 12"/>
                  <a:gd name="T7" fmla="*/ 2 h 12"/>
                  <a:gd name="T8" fmla="*/ 5 w 12"/>
                  <a:gd name="T9" fmla="*/ 2 h 12"/>
                  <a:gd name="T10" fmla="*/ 3 w 12"/>
                  <a:gd name="T11" fmla="*/ 3 h 12"/>
                  <a:gd name="T12" fmla="*/ 0 w 12"/>
                  <a:gd name="T13" fmla="*/ 3 h 12"/>
                  <a:gd name="T14" fmla="*/ 0 w 12"/>
                  <a:gd name="T15" fmla="*/ 2 h 12"/>
                  <a:gd name="T16" fmla="*/ 0 w 12"/>
                  <a:gd name="T17" fmla="*/ 3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0" y="6"/>
                    </a:moveTo>
                    <a:lnTo>
                      <a:pt x="0" y="0"/>
                    </a:lnTo>
                    <a:lnTo>
                      <a:pt x="6" y="0"/>
                    </a:lnTo>
                    <a:lnTo>
                      <a:pt x="6" y="6"/>
                    </a:lnTo>
                    <a:lnTo>
                      <a:pt x="12" y="6"/>
                    </a:lnTo>
                    <a:lnTo>
                      <a:pt x="6" y="12"/>
                    </a:lnTo>
                    <a:lnTo>
                      <a:pt x="0" y="12"/>
                    </a:lnTo>
                    <a:lnTo>
                      <a:pt x="0" y="6"/>
                    </a:lnTo>
                    <a:lnTo>
                      <a:pt x="0"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1" name="Freeform 169"/>
              <p:cNvSpPr>
                <a:spLocks noChangeAspect="1"/>
              </p:cNvSpPr>
              <p:nvPr/>
            </p:nvSpPr>
            <p:spPr bwMode="auto">
              <a:xfrm>
                <a:off x="3607" y="1017"/>
                <a:ext cx="234" cy="334"/>
              </a:xfrm>
              <a:custGeom>
                <a:avLst/>
                <a:gdLst>
                  <a:gd name="T0" fmla="*/ 62 w 306"/>
                  <a:gd name="T1" fmla="*/ 145 h 492"/>
                  <a:gd name="T2" fmla="*/ 0 w 306"/>
                  <a:gd name="T3" fmla="*/ 137 h 492"/>
                  <a:gd name="T4" fmla="*/ 16 w 306"/>
                  <a:gd name="T5" fmla="*/ 94 h 492"/>
                  <a:gd name="T6" fmla="*/ 11 w 306"/>
                  <a:gd name="T7" fmla="*/ 88 h 492"/>
                  <a:gd name="T8" fmla="*/ 35 w 306"/>
                  <a:gd name="T9" fmla="*/ 68 h 492"/>
                  <a:gd name="T10" fmla="*/ 27 w 306"/>
                  <a:gd name="T11" fmla="*/ 58 h 492"/>
                  <a:gd name="T12" fmla="*/ 46 w 306"/>
                  <a:gd name="T13" fmla="*/ 0 h 492"/>
                  <a:gd name="T14" fmla="*/ 62 w 306"/>
                  <a:gd name="T15" fmla="*/ 3 h 492"/>
                  <a:gd name="T16" fmla="*/ 56 w 306"/>
                  <a:gd name="T17" fmla="*/ 22 h 492"/>
                  <a:gd name="T18" fmla="*/ 62 w 306"/>
                  <a:gd name="T19" fmla="*/ 32 h 492"/>
                  <a:gd name="T20" fmla="*/ 59 w 306"/>
                  <a:gd name="T21" fmla="*/ 34 h 492"/>
                  <a:gd name="T22" fmla="*/ 67 w 306"/>
                  <a:gd name="T23" fmla="*/ 39 h 492"/>
                  <a:gd name="T24" fmla="*/ 73 w 306"/>
                  <a:gd name="T25" fmla="*/ 51 h 492"/>
                  <a:gd name="T26" fmla="*/ 83 w 306"/>
                  <a:gd name="T27" fmla="*/ 54 h 492"/>
                  <a:gd name="T28" fmla="*/ 73 w 306"/>
                  <a:gd name="T29" fmla="*/ 73 h 492"/>
                  <a:gd name="T30" fmla="*/ 75 w 306"/>
                  <a:gd name="T31" fmla="*/ 77 h 492"/>
                  <a:gd name="T32" fmla="*/ 83 w 306"/>
                  <a:gd name="T33" fmla="*/ 73 h 492"/>
                  <a:gd name="T34" fmla="*/ 86 w 306"/>
                  <a:gd name="T35" fmla="*/ 75 h 492"/>
                  <a:gd name="T36" fmla="*/ 91 w 306"/>
                  <a:gd name="T37" fmla="*/ 90 h 492"/>
                  <a:gd name="T38" fmla="*/ 96 w 306"/>
                  <a:gd name="T39" fmla="*/ 94 h 492"/>
                  <a:gd name="T40" fmla="*/ 99 w 306"/>
                  <a:gd name="T41" fmla="*/ 101 h 492"/>
                  <a:gd name="T42" fmla="*/ 102 w 306"/>
                  <a:gd name="T43" fmla="*/ 100 h 492"/>
                  <a:gd name="T44" fmla="*/ 110 w 306"/>
                  <a:gd name="T45" fmla="*/ 101 h 492"/>
                  <a:gd name="T46" fmla="*/ 113 w 306"/>
                  <a:gd name="T47" fmla="*/ 100 h 492"/>
                  <a:gd name="T48" fmla="*/ 128 w 306"/>
                  <a:gd name="T49" fmla="*/ 101 h 492"/>
                  <a:gd name="T50" fmla="*/ 132 w 306"/>
                  <a:gd name="T51" fmla="*/ 98 h 492"/>
                  <a:gd name="T52" fmla="*/ 137 w 306"/>
                  <a:gd name="T53" fmla="*/ 103 h 492"/>
                  <a:gd name="T54" fmla="*/ 126 w 306"/>
                  <a:gd name="T55" fmla="*/ 154 h 492"/>
                  <a:gd name="T56" fmla="*/ 83 w 306"/>
                  <a:gd name="T57" fmla="*/ 149 h 492"/>
                  <a:gd name="T58" fmla="*/ 62 w 306"/>
                  <a:gd name="T59" fmla="*/ 145 h 4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6"/>
                  <a:gd name="T91" fmla="*/ 0 h 492"/>
                  <a:gd name="T92" fmla="*/ 306 w 306"/>
                  <a:gd name="T93" fmla="*/ 492 h 4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2" name="Freeform 170"/>
              <p:cNvSpPr>
                <a:spLocks noChangeAspect="1"/>
              </p:cNvSpPr>
              <p:nvPr/>
            </p:nvSpPr>
            <p:spPr bwMode="auto">
              <a:xfrm>
                <a:off x="3607" y="1017"/>
                <a:ext cx="234" cy="334"/>
              </a:xfrm>
              <a:custGeom>
                <a:avLst/>
                <a:gdLst>
                  <a:gd name="T0" fmla="*/ 62 w 306"/>
                  <a:gd name="T1" fmla="*/ 145 h 492"/>
                  <a:gd name="T2" fmla="*/ 0 w 306"/>
                  <a:gd name="T3" fmla="*/ 137 h 492"/>
                  <a:gd name="T4" fmla="*/ 16 w 306"/>
                  <a:gd name="T5" fmla="*/ 94 h 492"/>
                  <a:gd name="T6" fmla="*/ 11 w 306"/>
                  <a:gd name="T7" fmla="*/ 88 h 492"/>
                  <a:gd name="T8" fmla="*/ 35 w 306"/>
                  <a:gd name="T9" fmla="*/ 68 h 492"/>
                  <a:gd name="T10" fmla="*/ 27 w 306"/>
                  <a:gd name="T11" fmla="*/ 58 h 492"/>
                  <a:gd name="T12" fmla="*/ 46 w 306"/>
                  <a:gd name="T13" fmla="*/ 0 h 492"/>
                  <a:gd name="T14" fmla="*/ 62 w 306"/>
                  <a:gd name="T15" fmla="*/ 3 h 492"/>
                  <a:gd name="T16" fmla="*/ 56 w 306"/>
                  <a:gd name="T17" fmla="*/ 22 h 492"/>
                  <a:gd name="T18" fmla="*/ 62 w 306"/>
                  <a:gd name="T19" fmla="*/ 32 h 492"/>
                  <a:gd name="T20" fmla="*/ 59 w 306"/>
                  <a:gd name="T21" fmla="*/ 34 h 492"/>
                  <a:gd name="T22" fmla="*/ 67 w 306"/>
                  <a:gd name="T23" fmla="*/ 39 h 492"/>
                  <a:gd name="T24" fmla="*/ 73 w 306"/>
                  <a:gd name="T25" fmla="*/ 51 h 492"/>
                  <a:gd name="T26" fmla="*/ 83 w 306"/>
                  <a:gd name="T27" fmla="*/ 54 h 492"/>
                  <a:gd name="T28" fmla="*/ 73 w 306"/>
                  <a:gd name="T29" fmla="*/ 73 h 492"/>
                  <a:gd name="T30" fmla="*/ 75 w 306"/>
                  <a:gd name="T31" fmla="*/ 77 h 492"/>
                  <a:gd name="T32" fmla="*/ 83 w 306"/>
                  <a:gd name="T33" fmla="*/ 73 h 492"/>
                  <a:gd name="T34" fmla="*/ 86 w 306"/>
                  <a:gd name="T35" fmla="*/ 75 h 492"/>
                  <a:gd name="T36" fmla="*/ 91 w 306"/>
                  <a:gd name="T37" fmla="*/ 90 h 492"/>
                  <a:gd name="T38" fmla="*/ 96 w 306"/>
                  <a:gd name="T39" fmla="*/ 94 h 492"/>
                  <a:gd name="T40" fmla="*/ 99 w 306"/>
                  <a:gd name="T41" fmla="*/ 101 h 492"/>
                  <a:gd name="T42" fmla="*/ 102 w 306"/>
                  <a:gd name="T43" fmla="*/ 100 h 492"/>
                  <a:gd name="T44" fmla="*/ 110 w 306"/>
                  <a:gd name="T45" fmla="*/ 101 h 492"/>
                  <a:gd name="T46" fmla="*/ 113 w 306"/>
                  <a:gd name="T47" fmla="*/ 100 h 492"/>
                  <a:gd name="T48" fmla="*/ 128 w 306"/>
                  <a:gd name="T49" fmla="*/ 101 h 492"/>
                  <a:gd name="T50" fmla="*/ 132 w 306"/>
                  <a:gd name="T51" fmla="*/ 98 h 492"/>
                  <a:gd name="T52" fmla="*/ 137 w 306"/>
                  <a:gd name="T53" fmla="*/ 103 h 492"/>
                  <a:gd name="T54" fmla="*/ 126 w 306"/>
                  <a:gd name="T55" fmla="*/ 154 h 492"/>
                  <a:gd name="T56" fmla="*/ 83 w 306"/>
                  <a:gd name="T57" fmla="*/ 149 h 492"/>
                  <a:gd name="T58" fmla="*/ 62 w 306"/>
                  <a:gd name="T59" fmla="*/ 145 h 492"/>
                  <a:gd name="T60" fmla="*/ 62 w 306"/>
                  <a:gd name="T61" fmla="*/ 147 h 4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6"/>
                  <a:gd name="T94" fmla="*/ 0 h 492"/>
                  <a:gd name="T95" fmla="*/ 306 w 306"/>
                  <a:gd name="T96" fmla="*/ 492 h 4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6" h="492">
                    <a:moveTo>
                      <a:pt x="138" y="462"/>
                    </a:moveTo>
                    <a:lnTo>
                      <a:pt x="0" y="438"/>
                    </a:lnTo>
                    <a:lnTo>
                      <a:pt x="36" y="300"/>
                    </a:lnTo>
                    <a:lnTo>
                      <a:pt x="24" y="282"/>
                    </a:lnTo>
                    <a:lnTo>
                      <a:pt x="78" y="216"/>
                    </a:lnTo>
                    <a:lnTo>
                      <a:pt x="60" y="186"/>
                    </a:lnTo>
                    <a:lnTo>
                      <a:pt x="102" y="0"/>
                    </a:lnTo>
                    <a:lnTo>
                      <a:pt x="138" y="12"/>
                    </a:lnTo>
                    <a:lnTo>
                      <a:pt x="126" y="72"/>
                    </a:lnTo>
                    <a:lnTo>
                      <a:pt x="138" y="102"/>
                    </a:lnTo>
                    <a:lnTo>
                      <a:pt x="132" y="108"/>
                    </a:lnTo>
                    <a:lnTo>
                      <a:pt x="150" y="126"/>
                    </a:lnTo>
                    <a:lnTo>
                      <a:pt x="162" y="162"/>
                    </a:lnTo>
                    <a:lnTo>
                      <a:pt x="186" y="174"/>
                    </a:lnTo>
                    <a:lnTo>
                      <a:pt x="162" y="234"/>
                    </a:lnTo>
                    <a:lnTo>
                      <a:pt x="168" y="246"/>
                    </a:lnTo>
                    <a:lnTo>
                      <a:pt x="186" y="234"/>
                    </a:lnTo>
                    <a:lnTo>
                      <a:pt x="192" y="240"/>
                    </a:lnTo>
                    <a:lnTo>
                      <a:pt x="204" y="288"/>
                    </a:lnTo>
                    <a:lnTo>
                      <a:pt x="216" y="300"/>
                    </a:lnTo>
                    <a:lnTo>
                      <a:pt x="222" y="324"/>
                    </a:lnTo>
                    <a:lnTo>
                      <a:pt x="228" y="318"/>
                    </a:lnTo>
                    <a:lnTo>
                      <a:pt x="246" y="324"/>
                    </a:lnTo>
                    <a:lnTo>
                      <a:pt x="252" y="318"/>
                    </a:lnTo>
                    <a:lnTo>
                      <a:pt x="288" y="324"/>
                    </a:lnTo>
                    <a:lnTo>
                      <a:pt x="294" y="312"/>
                    </a:lnTo>
                    <a:lnTo>
                      <a:pt x="306" y="330"/>
                    </a:lnTo>
                    <a:lnTo>
                      <a:pt x="282" y="492"/>
                    </a:lnTo>
                    <a:lnTo>
                      <a:pt x="186" y="474"/>
                    </a:lnTo>
                    <a:lnTo>
                      <a:pt x="138" y="462"/>
                    </a:lnTo>
                    <a:lnTo>
                      <a:pt x="138" y="46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3" name="Freeform 171"/>
              <p:cNvSpPr>
                <a:spLocks noChangeAspect="1"/>
              </p:cNvSpPr>
              <p:nvPr/>
            </p:nvSpPr>
            <p:spPr bwMode="auto">
              <a:xfrm>
                <a:off x="4532" y="1355"/>
                <a:ext cx="151" cy="244"/>
              </a:xfrm>
              <a:custGeom>
                <a:avLst/>
                <a:gdLst>
                  <a:gd name="T0" fmla="*/ 56 w 198"/>
                  <a:gd name="T1" fmla="*/ 112 h 360"/>
                  <a:gd name="T2" fmla="*/ 48 w 198"/>
                  <a:gd name="T3" fmla="*/ 106 h 360"/>
                  <a:gd name="T4" fmla="*/ 48 w 198"/>
                  <a:gd name="T5" fmla="*/ 99 h 360"/>
                  <a:gd name="T6" fmla="*/ 27 w 198"/>
                  <a:gd name="T7" fmla="*/ 87 h 360"/>
                  <a:gd name="T8" fmla="*/ 32 w 198"/>
                  <a:gd name="T9" fmla="*/ 77 h 360"/>
                  <a:gd name="T10" fmla="*/ 24 w 198"/>
                  <a:gd name="T11" fmla="*/ 73 h 360"/>
                  <a:gd name="T12" fmla="*/ 18 w 198"/>
                  <a:gd name="T13" fmla="*/ 75 h 360"/>
                  <a:gd name="T14" fmla="*/ 16 w 198"/>
                  <a:gd name="T15" fmla="*/ 67 h 360"/>
                  <a:gd name="T16" fmla="*/ 5 w 198"/>
                  <a:gd name="T17" fmla="*/ 62 h 360"/>
                  <a:gd name="T18" fmla="*/ 0 w 198"/>
                  <a:gd name="T19" fmla="*/ 56 h 360"/>
                  <a:gd name="T20" fmla="*/ 0 w 198"/>
                  <a:gd name="T21" fmla="*/ 43 h 360"/>
                  <a:gd name="T22" fmla="*/ 8 w 198"/>
                  <a:gd name="T23" fmla="*/ 39 h 360"/>
                  <a:gd name="T24" fmla="*/ 11 w 198"/>
                  <a:gd name="T25" fmla="*/ 33 h 360"/>
                  <a:gd name="T26" fmla="*/ 8 w 198"/>
                  <a:gd name="T27" fmla="*/ 24 h 360"/>
                  <a:gd name="T28" fmla="*/ 18 w 198"/>
                  <a:gd name="T29" fmla="*/ 22 h 360"/>
                  <a:gd name="T30" fmla="*/ 24 w 198"/>
                  <a:gd name="T31" fmla="*/ 17 h 360"/>
                  <a:gd name="T32" fmla="*/ 24 w 198"/>
                  <a:gd name="T33" fmla="*/ 9 h 360"/>
                  <a:gd name="T34" fmla="*/ 14 w 198"/>
                  <a:gd name="T35" fmla="*/ 3 h 360"/>
                  <a:gd name="T36" fmla="*/ 18 w 198"/>
                  <a:gd name="T37" fmla="*/ 2 h 360"/>
                  <a:gd name="T38" fmla="*/ 75 w 198"/>
                  <a:gd name="T39" fmla="*/ 0 h 360"/>
                  <a:gd name="T40" fmla="*/ 79 w 198"/>
                  <a:gd name="T41" fmla="*/ 15 h 360"/>
                  <a:gd name="T42" fmla="*/ 85 w 198"/>
                  <a:gd name="T43" fmla="*/ 62 h 360"/>
                  <a:gd name="T44" fmla="*/ 85 w 198"/>
                  <a:gd name="T45" fmla="*/ 67 h 360"/>
                  <a:gd name="T46" fmla="*/ 88 w 198"/>
                  <a:gd name="T47" fmla="*/ 75 h 360"/>
                  <a:gd name="T48" fmla="*/ 79 w 198"/>
                  <a:gd name="T49" fmla="*/ 86 h 360"/>
                  <a:gd name="T50" fmla="*/ 79 w 198"/>
                  <a:gd name="T51" fmla="*/ 94 h 360"/>
                  <a:gd name="T52" fmla="*/ 77 w 198"/>
                  <a:gd name="T53" fmla="*/ 97 h 360"/>
                  <a:gd name="T54" fmla="*/ 79 w 198"/>
                  <a:gd name="T55" fmla="*/ 101 h 360"/>
                  <a:gd name="T56" fmla="*/ 69 w 198"/>
                  <a:gd name="T57" fmla="*/ 103 h 360"/>
                  <a:gd name="T58" fmla="*/ 72 w 198"/>
                  <a:gd name="T59" fmla="*/ 108 h 360"/>
                  <a:gd name="T60" fmla="*/ 59 w 198"/>
                  <a:gd name="T61" fmla="*/ 106 h 360"/>
                  <a:gd name="T62" fmla="*/ 56 w 198"/>
                  <a:gd name="T63" fmla="*/ 110 h 360"/>
                  <a:gd name="T64" fmla="*/ 56 w 198"/>
                  <a:gd name="T65" fmla="*/ 112 h 3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8"/>
                  <a:gd name="T100" fmla="*/ 0 h 360"/>
                  <a:gd name="T101" fmla="*/ 198 w 198"/>
                  <a:gd name="T102" fmla="*/ 360 h 3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8" h="360">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4" name="Freeform 172"/>
              <p:cNvSpPr>
                <a:spLocks noChangeAspect="1"/>
              </p:cNvSpPr>
              <p:nvPr/>
            </p:nvSpPr>
            <p:spPr bwMode="auto">
              <a:xfrm>
                <a:off x="4532" y="1355"/>
                <a:ext cx="151" cy="248"/>
              </a:xfrm>
              <a:custGeom>
                <a:avLst/>
                <a:gdLst>
                  <a:gd name="T0" fmla="*/ 56 w 198"/>
                  <a:gd name="T1" fmla="*/ 112 h 366"/>
                  <a:gd name="T2" fmla="*/ 48 w 198"/>
                  <a:gd name="T3" fmla="*/ 106 h 366"/>
                  <a:gd name="T4" fmla="*/ 48 w 198"/>
                  <a:gd name="T5" fmla="*/ 99 h 366"/>
                  <a:gd name="T6" fmla="*/ 27 w 198"/>
                  <a:gd name="T7" fmla="*/ 87 h 366"/>
                  <a:gd name="T8" fmla="*/ 32 w 198"/>
                  <a:gd name="T9" fmla="*/ 77 h 366"/>
                  <a:gd name="T10" fmla="*/ 24 w 198"/>
                  <a:gd name="T11" fmla="*/ 73 h 366"/>
                  <a:gd name="T12" fmla="*/ 18 w 198"/>
                  <a:gd name="T13" fmla="*/ 75 h 366"/>
                  <a:gd name="T14" fmla="*/ 16 w 198"/>
                  <a:gd name="T15" fmla="*/ 67 h 366"/>
                  <a:gd name="T16" fmla="*/ 5 w 198"/>
                  <a:gd name="T17" fmla="*/ 62 h 366"/>
                  <a:gd name="T18" fmla="*/ 0 w 198"/>
                  <a:gd name="T19" fmla="*/ 56 h 366"/>
                  <a:gd name="T20" fmla="*/ 0 w 198"/>
                  <a:gd name="T21" fmla="*/ 43 h 366"/>
                  <a:gd name="T22" fmla="*/ 8 w 198"/>
                  <a:gd name="T23" fmla="*/ 39 h 366"/>
                  <a:gd name="T24" fmla="*/ 11 w 198"/>
                  <a:gd name="T25" fmla="*/ 33 h 366"/>
                  <a:gd name="T26" fmla="*/ 8 w 198"/>
                  <a:gd name="T27" fmla="*/ 24 h 366"/>
                  <a:gd name="T28" fmla="*/ 18 w 198"/>
                  <a:gd name="T29" fmla="*/ 22 h 366"/>
                  <a:gd name="T30" fmla="*/ 24 w 198"/>
                  <a:gd name="T31" fmla="*/ 17 h 366"/>
                  <a:gd name="T32" fmla="*/ 24 w 198"/>
                  <a:gd name="T33" fmla="*/ 9 h 366"/>
                  <a:gd name="T34" fmla="*/ 14 w 198"/>
                  <a:gd name="T35" fmla="*/ 3 h 366"/>
                  <a:gd name="T36" fmla="*/ 18 w 198"/>
                  <a:gd name="T37" fmla="*/ 2 h 366"/>
                  <a:gd name="T38" fmla="*/ 75 w 198"/>
                  <a:gd name="T39" fmla="*/ 0 h 366"/>
                  <a:gd name="T40" fmla="*/ 79 w 198"/>
                  <a:gd name="T41" fmla="*/ 15 h 366"/>
                  <a:gd name="T42" fmla="*/ 85 w 198"/>
                  <a:gd name="T43" fmla="*/ 62 h 366"/>
                  <a:gd name="T44" fmla="*/ 85 w 198"/>
                  <a:gd name="T45" fmla="*/ 67 h 366"/>
                  <a:gd name="T46" fmla="*/ 88 w 198"/>
                  <a:gd name="T47" fmla="*/ 75 h 366"/>
                  <a:gd name="T48" fmla="*/ 79 w 198"/>
                  <a:gd name="T49" fmla="*/ 86 h 366"/>
                  <a:gd name="T50" fmla="*/ 79 w 198"/>
                  <a:gd name="T51" fmla="*/ 94 h 366"/>
                  <a:gd name="T52" fmla="*/ 77 w 198"/>
                  <a:gd name="T53" fmla="*/ 97 h 366"/>
                  <a:gd name="T54" fmla="*/ 79 w 198"/>
                  <a:gd name="T55" fmla="*/ 101 h 366"/>
                  <a:gd name="T56" fmla="*/ 69 w 198"/>
                  <a:gd name="T57" fmla="*/ 103 h 366"/>
                  <a:gd name="T58" fmla="*/ 72 w 198"/>
                  <a:gd name="T59" fmla="*/ 108 h 366"/>
                  <a:gd name="T60" fmla="*/ 59 w 198"/>
                  <a:gd name="T61" fmla="*/ 106 h 366"/>
                  <a:gd name="T62" fmla="*/ 56 w 198"/>
                  <a:gd name="T63" fmla="*/ 110 h 366"/>
                  <a:gd name="T64" fmla="*/ 56 w 198"/>
                  <a:gd name="T65" fmla="*/ 112 h 366"/>
                  <a:gd name="T66" fmla="*/ 56 w 198"/>
                  <a:gd name="T67" fmla="*/ 114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366"/>
                  <a:gd name="T104" fmla="*/ 198 w 198"/>
                  <a:gd name="T105" fmla="*/ 366 h 36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366">
                    <a:moveTo>
                      <a:pt x="126" y="360"/>
                    </a:moveTo>
                    <a:lnTo>
                      <a:pt x="108" y="342"/>
                    </a:lnTo>
                    <a:lnTo>
                      <a:pt x="108" y="318"/>
                    </a:lnTo>
                    <a:lnTo>
                      <a:pt x="60" y="282"/>
                    </a:lnTo>
                    <a:lnTo>
                      <a:pt x="72" y="246"/>
                    </a:lnTo>
                    <a:lnTo>
                      <a:pt x="54" y="234"/>
                    </a:lnTo>
                    <a:lnTo>
                      <a:pt x="42" y="240"/>
                    </a:lnTo>
                    <a:lnTo>
                      <a:pt x="36" y="216"/>
                    </a:lnTo>
                    <a:lnTo>
                      <a:pt x="12" y="198"/>
                    </a:lnTo>
                    <a:lnTo>
                      <a:pt x="0" y="180"/>
                    </a:lnTo>
                    <a:lnTo>
                      <a:pt x="0" y="138"/>
                    </a:lnTo>
                    <a:lnTo>
                      <a:pt x="18" y="126"/>
                    </a:lnTo>
                    <a:lnTo>
                      <a:pt x="24" y="108"/>
                    </a:lnTo>
                    <a:lnTo>
                      <a:pt x="18" y="78"/>
                    </a:lnTo>
                    <a:lnTo>
                      <a:pt x="42" y="72"/>
                    </a:lnTo>
                    <a:lnTo>
                      <a:pt x="54" y="54"/>
                    </a:lnTo>
                    <a:lnTo>
                      <a:pt x="54" y="30"/>
                    </a:lnTo>
                    <a:lnTo>
                      <a:pt x="30" y="12"/>
                    </a:lnTo>
                    <a:lnTo>
                      <a:pt x="42" y="6"/>
                    </a:lnTo>
                    <a:lnTo>
                      <a:pt x="168" y="0"/>
                    </a:lnTo>
                    <a:lnTo>
                      <a:pt x="180" y="48"/>
                    </a:lnTo>
                    <a:lnTo>
                      <a:pt x="192" y="198"/>
                    </a:lnTo>
                    <a:lnTo>
                      <a:pt x="192" y="216"/>
                    </a:lnTo>
                    <a:lnTo>
                      <a:pt x="198" y="240"/>
                    </a:lnTo>
                    <a:lnTo>
                      <a:pt x="180" y="276"/>
                    </a:lnTo>
                    <a:lnTo>
                      <a:pt x="180" y="300"/>
                    </a:lnTo>
                    <a:lnTo>
                      <a:pt x="174" y="312"/>
                    </a:lnTo>
                    <a:lnTo>
                      <a:pt x="180" y="324"/>
                    </a:lnTo>
                    <a:lnTo>
                      <a:pt x="156" y="330"/>
                    </a:lnTo>
                    <a:lnTo>
                      <a:pt x="162" y="348"/>
                    </a:lnTo>
                    <a:lnTo>
                      <a:pt x="132" y="342"/>
                    </a:lnTo>
                    <a:lnTo>
                      <a:pt x="126" y="354"/>
                    </a:lnTo>
                    <a:lnTo>
                      <a:pt x="126" y="360"/>
                    </a:lnTo>
                    <a:lnTo>
                      <a:pt x="126" y="3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5" name="Freeform 173"/>
              <p:cNvSpPr>
                <a:spLocks noChangeAspect="1"/>
              </p:cNvSpPr>
              <p:nvPr/>
            </p:nvSpPr>
            <p:spPr bwMode="auto">
              <a:xfrm>
                <a:off x="4669" y="1379"/>
                <a:ext cx="114" cy="179"/>
              </a:xfrm>
              <a:custGeom>
                <a:avLst/>
                <a:gdLst>
                  <a:gd name="T0" fmla="*/ 0 w 150"/>
                  <a:gd name="T1" fmla="*/ 82 h 264"/>
                  <a:gd name="T2" fmla="*/ 0 w 150"/>
                  <a:gd name="T3" fmla="*/ 75 h 264"/>
                  <a:gd name="T4" fmla="*/ 8 w 150"/>
                  <a:gd name="T5" fmla="*/ 64 h 264"/>
                  <a:gd name="T6" fmla="*/ 5 w 150"/>
                  <a:gd name="T7" fmla="*/ 56 h 264"/>
                  <a:gd name="T8" fmla="*/ 5 w 150"/>
                  <a:gd name="T9" fmla="*/ 51 h 264"/>
                  <a:gd name="T10" fmla="*/ 0 w 150"/>
                  <a:gd name="T11" fmla="*/ 3 h 264"/>
                  <a:gd name="T12" fmla="*/ 8 w 150"/>
                  <a:gd name="T13" fmla="*/ 5 h 264"/>
                  <a:gd name="T14" fmla="*/ 16 w 150"/>
                  <a:gd name="T15" fmla="*/ 2 h 264"/>
                  <a:gd name="T16" fmla="*/ 58 w 150"/>
                  <a:gd name="T17" fmla="*/ 0 h 264"/>
                  <a:gd name="T18" fmla="*/ 66 w 150"/>
                  <a:gd name="T19" fmla="*/ 52 h 264"/>
                  <a:gd name="T20" fmla="*/ 66 w 150"/>
                  <a:gd name="T21" fmla="*/ 58 h 264"/>
                  <a:gd name="T22" fmla="*/ 52 w 150"/>
                  <a:gd name="T23" fmla="*/ 62 h 264"/>
                  <a:gd name="T24" fmla="*/ 55 w 150"/>
                  <a:gd name="T25" fmla="*/ 64 h 264"/>
                  <a:gd name="T26" fmla="*/ 45 w 150"/>
                  <a:gd name="T27" fmla="*/ 77 h 264"/>
                  <a:gd name="T28" fmla="*/ 40 w 150"/>
                  <a:gd name="T29" fmla="*/ 75 h 264"/>
                  <a:gd name="T30" fmla="*/ 37 w 150"/>
                  <a:gd name="T31" fmla="*/ 73 h 264"/>
                  <a:gd name="T32" fmla="*/ 29 w 150"/>
                  <a:gd name="T33" fmla="*/ 81 h 264"/>
                  <a:gd name="T34" fmla="*/ 27 w 150"/>
                  <a:gd name="T35" fmla="*/ 77 h 264"/>
                  <a:gd name="T36" fmla="*/ 21 w 150"/>
                  <a:gd name="T37" fmla="*/ 82 h 264"/>
                  <a:gd name="T38" fmla="*/ 8 w 150"/>
                  <a:gd name="T39" fmla="*/ 79 h 264"/>
                  <a:gd name="T40" fmla="*/ 8 w 150"/>
                  <a:gd name="T41" fmla="*/ 82 h 264"/>
                  <a:gd name="T42" fmla="*/ 3 w 150"/>
                  <a:gd name="T43" fmla="*/ 81 h 264"/>
                  <a:gd name="T44" fmla="*/ 0 w 150"/>
                  <a:gd name="T45" fmla="*/ 82 h 2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0"/>
                  <a:gd name="T70" fmla="*/ 0 h 264"/>
                  <a:gd name="T71" fmla="*/ 150 w 150"/>
                  <a:gd name="T72" fmla="*/ 264 h 26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0" h="264">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6" name="Freeform 174"/>
              <p:cNvSpPr>
                <a:spLocks noChangeAspect="1"/>
              </p:cNvSpPr>
              <p:nvPr/>
            </p:nvSpPr>
            <p:spPr bwMode="auto">
              <a:xfrm>
                <a:off x="4669" y="1379"/>
                <a:ext cx="114" cy="183"/>
              </a:xfrm>
              <a:custGeom>
                <a:avLst/>
                <a:gdLst>
                  <a:gd name="T0" fmla="*/ 0 w 150"/>
                  <a:gd name="T1" fmla="*/ 82 h 270"/>
                  <a:gd name="T2" fmla="*/ 0 w 150"/>
                  <a:gd name="T3" fmla="*/ 75 h 270"/>
                  <a:gd name="T4" fmla="*/ 8 w 150"/>
                  <a:gd name="T5" fmla="*/ 64 h 270"/>
                  <a:gd name="T6" fmla="*/ 5 w 150"/>
                  <a:gd name="T7" fmla="*/ 56 h 270"/>
                  <a:gd name="T8" fmla="*/ 5 w 150"/>
                  <a:gd name="T9" fmla="*/ 51 h 270"/>
                  <a:gd name="T10" fmla="*/ 0 w 150"/>
                  <a:gd name="T11" fmla="*/ 3 h 270"/>
                  <a:gd name="T12" fmla="*/ 8 w 150"/>
                  <a:gd name="T13" fmla="*/ 5 h 270"/>
                  <a:gd name="T14" fmla="*/ 16 w 150"/>
                  <a:gd name="T15" fmla="*/ 2 h 270"/>
                  <a:gd name="T16" fmla="*/ 58 w 150"/>
                  <a:gd name="T17" fmla="*/ 0 h 270"/>
                  <a:gd name="T18" fmla="*/ 66 w 150"/>
                  <a:gd name="T19" fmla="*/ 52 h 270"/>
                  <a:gd name="T20" fmla="*/ 66 w 150"/>
                  <a:gd name="T21" fmla="*/ 58 h 270"/>
                  <a:gd name="T22" fmla="*/ 52 w 150"/>
                  <a:gd name="T23" fmla="*/ 62 h 270"/>
                  <a:gd name="T24" fmla="*/ 55 w 150"/>
                  <a:gd name="T25" fmla="*/ 64 h 270"/>
                  <a:gd name="T26" fmla="*/ 45 w 150"/>
                  <a:gd name="T27" fmla="*/ 77 h 270"/>
                  <a:gd name="T28" fmla="*/ 40 w 150"/>
                  <a:gd name="T29" fmla="*/ 75 h 270"/>
                  <a:gd name="T30" fmla="*/ 37 w 150"/>
                  <a:gd name="T31" fmla="*/ 73 h 270"/>
                  <a:gd name="T32" fmla="*/ 29 w 150"/>
                  <a:gd name="T33" fmla="*/ 81 h 270"/>
                  <a:gd name="T34" fmla="*/ 27 w 150"/>
                  <a:gd name="T35" fmla="*/ 77 h 270"/>
                  <a:gd name="T36" fmla="*/ 21 w 150"/>
                  <a:gd name="T37" fmla="*/ 82 h 270"/>
                  <a:gd name="T38" fmla="*/ 8 w 150"/>
                  <a:gd name="T39" fmla="*/ 79 h 270"/>
                  <a:gd name="T40" fmla="*/ 8 w 150"/>
                  <a:gd name="T41" fmla="*/ 82 h 270"/>
                  <a:gd name="T42" fmla="*/ 3 w 150"/>
                  <a:gd name="T43" fmla="*/ 81 h 270"/>
                  <a:gd name="T44" fmla="*/ 0 w 150"/>
                  <a:gd name="T45" fmla="*/ 82 h 270"/>
                  <a:gd name="T46" fmla="*/ 0 w 150"/>
                  <a:gd name="T47" fmla="*/ 84 h 2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0"/>
                  <a:gd name="T73" fmla="*/ 0 h 270"/>
                  <a:gd name="T74" fmla="*/ 150 w 150"/>
                  <a:gd name="T75" fmla="*/ 270 h 27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0" h="270">
                    <a:moveTo>
                      <a:pt x="0" y="264"/>
                    </a:moveTo>
                    <a:lnTo>
                      <a:pt x="0" y="240"/>
                    </a:lnTo>
                    <a:lnTo>
                      <a:pt x="18" y="204"/>
                    </a:lnTo>
                    <a:lnTo>
                      <a:pt x="12" y="180"/>
                    </a:lnTo>
                    <a:lnTo>
                      <a:pt x="12" y="162"/>
                    </a:lnTo>
                    <a:lnTo>
                      <a:pt x="0" y="12"/>
                    </a:lnTo>
                    <a:lnTo>
                      <a:pt x="18" y="18"/>
                    </a:lnTo>
                    <a:lnTo>
                      <a:pt x="36" y="6"/>
                    </a:lnTo>
                    <a:lnTo>
                      <a:pt x="132" y="0"/>
                    </a:lnTo>
                    <a:lnTo>
                      <a:pt x="150" y="168"/>
                    </a:lnTo>
                    <a:lnTo>
                      <a:pt x="150" y="186"/>
                    </a:lnTo>
                    <a:lnTo>
                      <a:pt x="120" y="198"/>
                    </a:lnTo>
                    <a:lnTo>
                      <a:pt x="126" y="204"/>
                    </a:lnTo>
                    <a:lnTo>
                      <a:pt x="102" y="246"/>
                    </a:lnTo>
                    <a:lnTo>
                      <a:pt x="90" y="240"/>
                    </a:lnTo>
                    <a:lnTo>
                      <a:pt x="84" y="234"/>
                    </a:lnTo>
                    <a:lnTo>
                      <a:pt x="66" y="258"/>
                    </a:lnTo>
                    <a:lnTo>
                      <a:pt x="60" y="246"/>
                    </a:lnTo>
                    <a:lnTo>
                      <a:pt x="48" y="264"/>
                    </a:lnTo>
                    <a:lnTo>
                      <a:pt x="18" y="252"/>
                    </a:lnTo>
                    <a:lnTo>
                      <a:pt x="18" y="264"/>
                    </a:lnTo>
                    <a:lnTo>
                      <a:pt x="6" y="258"/>
                    </a:lnTo>
                    <a:lnTo>
                      <a:pt x="0" y="264"/>
                    </a:lnTo>
                    <a:lnTo>
                      <a:pt x="0" y="27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7" name="Freeform 175"/>
              <p:cNvSpPr>
                <a:spLocks noChangeAspect="1"/>
              </p:cNvSpPr>
              <p:nvPr/>
            </p:nvSpPr>
            <p:spPr bwMode="auto">
              <a:xfrm>
                <a:off x="4339" y="1318"/>
                <a:ext cx="234" cy="139"/>
              </a:xfrm>
              <a:custGeom>
                <a:avLst/>
                <a:gdLst>
                  <a:gd name="T0" fmla="*/ 113 w 306"/>
                  <a:gd name="T1" fmla="*/ 65 h 204"/>
                  <a:gd name="T2" fmla="*/ 108 w 306"/>
                  <a:gd name="T3" fmla="*/ 59 h 204"/>
                  <a:gd name="T4" fmla="*/ 18 w 306"/>
                  <a:gd name="T5" fmla="*/ 61 h 204"/>
                  <a:gd name="T6" fmla="*/ 16 w 306"/>
                  <a:gd name="T7" fmla="*/ 48 h 204"/>
                  <a:gd name="T8" fmla="*/ 5 w 306"/>
                  <a:gd name="T9" fmla="*/ 22 h 204"/>
                  <a:gd name="T10" fmla="*/ 0 w 306"/>
                  <a:gd name="T11" fmla="*/ 17 h 204"/>
                  <a:gd name="T12" fmla="*/ 5 w 306"/>
                  <a:gd name="T13" fmla="*/ 10 h 204"/>
                  <a:gd name="T14" fmla="*/ 3 w 306"/>
                  <a:gd name="T15" fmla="*/ 3 h 204"/>
                  <a:gd name="T16" fmla="*/ 5 w 306"/>
                  <a:gd name="T17" fmla="*/ 2 h 204"/>
                  <a:gd name="T18" fmla="*/ 113 w 306"/>
                  <a:gd name="T19" fmla="*/ 0 h 204"/>
                  <a:gd name="T20" fmla="*/ 118 w 306"/>
                  <a:gd name="T21" fmla="*/ 5 h 204"/>
                  <a:gd name="T22" fmla="*/ 115 w 306"/>
                  <a:gd name="T23" fmla="*/ 10 h 204"/>
                  <a:gd name="T24" fmla="*/ 118 w 306"/>
                  <a:gd name="T25" fmla="*/ 15 h 204"/>
                  <a:gd name="T26" fmla="*/ 126 w 306"/>
                  <a:gd name="T27" fmla="*/ 21 h 204"/>
                  <a:gd name="T28" fmla="*/ 137 w 306"/>
                  <a:gd name="T29" fmla="*/ 27 h 204"/>
                  <a:gd name="T30" fmla="*/ 137 w 306"/>
                  <a:gd name="T31" fmla="*/ 34 h 204"/>
                  <a:gd name="T32" fmla="*/ 132 w 306"/>
                  <a:gd name="T33" fmla="*/ 40 h 204"/>
                  <a:gd name="T34" fmla="*/ 121 w 306"/>
                  <a:gd name="T35" fmla="*/ 42 h 204"/>
                  <a:gd name="T36" fmla="*/ 123 w 306"/>
                  <a:gd name="T37" fmla="*/ 51 h 204"/>
                  <a:gd name="T38" fmla="*/ 121 w 306"/>
                  <a:gd name="T39" fmla="*/ 57 h 204"/>
                  <a:gd name="T40" fmla="*/ 113 w 306"/>
                  <a:gd name="T41" fmla="*/ 61 h 204"/>
                  <a:gd name="T42" fmla="*/ 113 w 306"/>
                  <a:gd name="T43" fmla="*/ 65 h 2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6"/>
                  <a:gd name="T67" fmla="*/ 0 h 204"/>
                  <a:gd name="T68" fmla="*/ 306 w 306"/>
                  <a:gd name="T69" fmla="*/ 204 h 2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6" h="204">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8" name="Freeform 176"/>
              <p:cNvSpPr>
                <a:spLocks noChangeAspect="1"/>
              </p:cNvSpPr>
              <p:nvPr/>
            </p:nvSpPr>
            <p:spPr bwMode="auto">
              <a:xfrm>
                <a:off x="4339" y="1318"/>
                <a:ext cx="234" cy="143"/>
              </a:xfrm>
              <a:custGeom>
                <a:avLst/>
                <a:gdLst>
                  <a:gd name="T0" fmla="*/ 113 w 306"/>
                  <a:gd name="T1" fmla="*/ 65 h 210"/>
                  <a:gd name="T2" fmla="*/ 108 w 306"/>
                  <a:gd name="T3" fmla="*/ 59 h 210"/>
                  <a:gd name="T4" fmla="*/ 18 w 306"/>
                  <a:gd name="T5" fmla="*/ 61 h 210"/>
                  <a:gd name="T6" fmla="*/ 16 w 306"/>
                  <a:gd name="T7" fmla="*/ 47 h 210"/>
                  <a:gd name="T8" fmla="*/ 5 w 306"/>
                  <a:gd name="T9" fmla="*/ 22 h 210"/>
                  <a:gd name="T10" fmla="*/ 0 w 306"/>
                  <a:gd name="T11" fmla="*/ 17 h 210"/>
                  <a:gd name="T12" fmla="*/ 5 w 306"/>
                  <a:gd name="T13" fmla="*/ 10 h 210"/>
                  <a:gd name="T14" fmla="*/ 3 w 306"/>
                  <a:gd name="T15" fmla="*/ 3 h 210"/>
                  <a:gd name="T16" fmla="*/ 5 w 306"/>
                  <a:gd name="T17" fmla="*/ 2 h 210"/>
                  <a:gd name="T18" fmla="*/ 113 w 306"/>
                  <a:gd name="T19" fmla="*/ 0 h 210"/>
                  <a:gd name="T20" fmla="*/ 118 w 306"/>
                  <a:gd name="T21" fmla="*/ 5 h 210"/>
                  <a:gd name="T22" fmla="*/ 115 w 306"/>
                  <a:gd name="T23" fmla="*/ 10 h 210"/>
                  <a:gd name="T24" fmla="*/ 118 w 306"/>
                  <a:gd name="T25" fmla="*/ 15 h 210"/>
                  <a:gd name="T26" fmla="*/ 126 w 306"/>
                  <a:gd name="T27" fmla="*/ 21 h 210"/>
                  <a:gd name="T28" fmla="*/ 137 w 306"/>
                  <a:gd name="T29" fmla="*/ 27 h 210"/>
                  <a:gd name="T30" fmla="*/ 137 w 306"/>
                  <a:gd name="T31" fmla="*/ 34 h 210"/>
                  <a:gd name="T32" fmla="*/ 132 w 306"/>
                  <a:gd name="T33" fmla="*/ 40 h 210"/>
                  <a:gd name="T34" fmla="*/ 121 w 306"/>
                  <a:gd name="T35" fmla="*/ 42 h 210"/>
                  <a:gd name="T36" fmla="*/ 123 w 306"/>
                  <a:gd name="T37" fmla="*/ 51 h 210"/>
                  <a:gd name="T38" fmla="*/ 121 w 306"/>
                  <a:gd name="T39" fmla="*/ 57 h 210"/>
                  <a:gd name="T40" fmla="*/ 113 w 306"/>
                  <a:gd name="T41" fmla="*/ 61 h 210"/>
                  <a:gd name="T42" fmla="*/ 113 w 306"/>
                  <a:gd name="T43" fmla="*/ 65 h 210"/>
                  <a:gd name="T44" fmla="*/ 113 w 306"/>
                  <a:gd name="T45" fmla="*/ 66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6"/>
                  <a:gd name="T70" fmla="*/ 0 h 210"/>
                  <a:gd name="T71" fmla="*/ 306 w 306"/>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6" h="210">
                    <a:moveTo>
                      <a:pt x="252" y="204"/>
                    </a:moveTo>
                    <a:lnTo>
                      <a:pt x="240" y="186"/>
                    </a:lnTo>
                    <a:lnTo>
                      <a:pt x="42" y="192"/>
                    </a:lnTo>
                    <a:lnTo>
                      <a:pt x="36" y="150"/>
                    </a:lnTo>
                    <a:lnTo>
                      <a:pt x="12" y="72"/>
                    </a:lnTo>
                    <a:lnTo>
                      <a:pt x="0" y="54"/>
                    </a:lnTo>
                    <a:lnTo>
                      <a:pt x="12" y="30"/>
                    </a:lnTo>
                    <a:lnTo>
                      <a:pt x="6" y="12"/>
                    </a:lnTo>
                    <a:lnTo>
                      <a:pt x="12" y="6"/>
                    </a:lnTo>
                    <a:lnTo>
                      <a:pt x="252" y="0"/>
                    </a:lnTo>
                    <a:lnTo>
                      <a:pt x="264" y="18"/>
                    </a:lnTo>
                    <a:lnTo>
                      <a:pt x="258" y="30"/>
                    </a:lnTo>
                    <a:lnTo>
                      <a:pt x="264" y="48"/>
                    </a:lnTo>
                    <a:lnTo>
                      <a:pt x="282" y="66"/>
                    </a:lnTo>
                    <a:lnTo>
                      <a:pt x="306" y="84"/>
                    </a:lnTo>
                    <a:lnTo>
                      <a:pt x="306" y="108"/>
                    </a:lnTo>
                    <a:lnTo>
                      <a:pt x="294" y="126"/>
                    </a:lnTo>
                    <a:lnTo>
                      <a:pt x="270" y="132"/>
                    </a:lnTo>
                    <a:lnTo>
                      <a:pt x="276" y="162"/>
                    </a:lnTo>
                    <a:lnTo>
                      <a:pt x="270" y="180"/>
                    </a:lnTo>
                    <a:lnTo>
                      <a:pt x="252" y="192"/>
                    </a:lnTo>
                    <a:lnTo>
                      <a:pt x="252" y="204"/>
                    </a:lnTo>
                    <a:lnTo>
                      <a:pt x="252" y="21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49" name="Freeform 177"/>
              <p:cNvSpPr>
                <a:spLocks noChangeAspect="1"/>
              </p:cNvSpPr>
              <p:nvPr/>
            </p:nvSpPr>
            <p:spPr bwMode="auto">
              <a:xfrm>
                <a:off x="4129" y="1469"/>
                <a:ext cx="288" cy="134"/>
              </a:xfrm>
              <a:custGeom>
                <a:avLst/>
                <a:gdLst>
                  <a:gd name="T0" fmla="*/ 152 w 378"/>
                  <a:gd name="T1" fmla="*/ 2 h 198"/>
                  <a:gd name="T2" fmla="*/ 159 w 378"/>
                  <a:gd name="T3" fmla="*/ 5 h 198"/>
                  <a:gd name="T4" fmla="*/ 154 w 378"/>
                  <a:gd name="T5" fmla="*/ 11 h 198"/>
                  <a:gd name="T6" fmla="*/ 167 w 378"/>
                  <a:gd name="T7" fmla="*/ 19 h 198"/>
                  <a:gd name="T8" fmla="*/ 167 w 378"/>
                  <a:gd name="T9" fmla="*/ 62 h 198"/>
                  <a:gd name="T10" fmla="*/ 0 w 378"/>
                  <a:gd name="T11" fmla="*/ 60 h 198"/>
                  <a:gd name="T12" fmla="*/ 5 w 378"/>
                  <a:gd name="T13" fmla="*/ 0 h 198"/>
                  <a:gd name="T14" fmla="*/ 149 w 378"/>
                  <a:gd name="T15" fmla="*/ 2 h 198"/>
                  <a:gd name="T16" fmla="*/ 152 w 378"/>
                  <a:gd name="T17" fmla="*/ 2 h 1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98"/>
                  <a:gd name="T29" fmla="*/ 378 w 378"/>
                  <a:gd name="T30" fmla="*/ 198 h 1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98">
                    <a:moveTo>
                      <a:pt x="342" y="6"/>
                    </a:moveTo>
                    <a:lnTo>
                      <a:pt x="360" y="18"/>
                    </a:lnTo>
                    <a:lnTo>
                      <a:pt x="348" y="36"/>
                    </a:lnTo>
                    <a:lnTo>
                      <a:pt x="378" y="60"/>
                    </a:lnTo>
                    <a:lnTo>
                      <a:pt x="378" y="198"/>
                    </a:lnTo>
                    <a:lnTo>
                      <a:pt x="0" y="192"/>
                    </a:lnTo>
                    <a:lnTo>
                      <a:pt x="12" y="0"/>
                    </a:lnTo>
                    <a:lnTo>
                      <a:pt x="336" y="6"/>
                    </a:lnTo>
                    <a:lnTo>
                      <a:pt x="342" y="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0" name="Freeform 178"/>
              <p:cNvSpPr>
                <a:spLocks noChangeAspect="1"/>
              </p:cNvSpPr>
              <p:nvPr/>
            </p:nvSpPr>
            <p:spPr bwMode="auto">
              <a:xfrm>
                <a:off x="4129" y="1469"/>
                <a:ext cx="288" cy="134"/>
              </a:xfrm>
              <a:custGeom>
                <a:avLst/>
                <a:gdLst>
                  <a:gd name="T0" fmla="*/ 152 w 378"/>
                  <a:gd name="T1" fmla="*/ 2 h 198"/>
                  <a:gd name="T2" fmla="*/ 159 w 378"/>
                  <a:gd name="T3" fmla="*/ 5 h 198"/>
                  <a:gd name="T4" fmla="*/ 154 w 378"/>
                  <a:gd name="T5" fmla="*/ 11 h 198"/>
                  <a:gd name="T6" fmla="*/ 167 w 378"/>
                  <a:gd name="T7" fmla="*/ 19 h 198"/>
                  <a:gd name="T8" fmla="*/ 167 w 378"/>
                  <a:gd name="T9" fmla="*/ 62 h 198"/>
                  <a:gd name="T10" fmla="*/ 0 w 378"/>
                  <a:gd name="T11" fmla="*/ 60 h 198"/>
                  <a:gd name="T12" fmla="*/ 5 w 378"/>
                  <a:gd name="T13" fmla="*/ 0 h 198"/>
                  <a:gd name="T14" fmla="*/ 149 w 378"/>
                  <a:gd name="T15" fmla="*/ 2 h 198"/>
                  <a:gd name="T16" fmla="*/ 152 w 378"/>
                  <a:gd name="T17" fmla="*/ 2 h 198"/>
                  <a:gd name="T18" fmla="*/ 152 w 378"/>
                  <a:gd name="T19" fmla="*/ 3 h 1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8"/>
                  <a:gd name="T31" fmla="*/ 0 h 198"/>
                  <a:gd name="T32" fmla="*/ 378 w 378"/>
                  <a:gd name="T33" fmla="*/ 198 h 1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8" h="198">
                    <a:moveTo>
                      <a:pt x="342" y="6"/>
                    </a:moveTo>
                    <a:lnTo>
                      <a:pt x="360" y="18"/>
                    </a:lnTo>
                    <a:lnTo>
                      <a:pt x="348" y="36"/>
                    </a:lnTo>
                    <a:lnTo>
                      <a:pt x="378" y="60"/>
                    </a:lnTo>
                    <a:lnTo>
                      <a:pt x="378" y="198"/>
                    </a:lnTo>
                    <a:lnTo>
                      <a:pt x="0" y="192"/>
                    </a:lnTo>
                    <a:lnTo>
                      <a:pt x="12" y="0"/>
                    </a:lnTo>
                    <a:lnTo>
                      <a:pt x="336" y="6"/>
                    </a:lnTo>
                    <a:lnTo>
                      <a:pt x="342" y="6"/>
                    </a:lnTo>
                    <a:lnTo>
                      <a:pt x="342"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1" name="Freeform 179"/>
              <p:cNvSpPr>
                <a:spLocks noChangeAspect="1"/>
              </p:cNvSpPr>
              <p:nvPr/>
            </p:nvSpPr>
            <p:spPr bwMode="auto">
              <a:xfrm>
                <a:off x="4619" y="1489"/>
                <a:ext cx="283" cy="131"/>
              </a:xfrm>
              <a:custGeom>
                <a:avLst/>
                <a:gdLst>
                  <a:gd name="T0" fmla="*/ 129 w 372"/>
                  <a:gd name="T1" fmla="*/ 49 h 192"/>
                  <a:gd name="T2" fmla="*/ 32 w 372"/>
                  <a:gd name="T3" fmla="*/ 55 h 192"/>
                  <a:gd name="T4" fmla="*/ 32 w 372"/>
                  <a:gd name="T5" fmla="*/ 59 h 192"/>
                  <a:gd name="T6" fmla="*/ 0 w 372"/>
                  <a:gd name="T7" fmla="*/ 61 h 192"/>
                  <a:gd name="T8" fmla="*/ 3 w 372"/>
                  <a:gd name="T9" fmla="*/ 59 h 192"/>
                  <a:gd name="T10" fmla="*/ 5 w 372"/>
                  <a:gd name="T11" fmla="*/ 59 h 192"/>
                  <a:gd name="T12" fmla="*/ 5 w 372"/>
                  <a:gd name="T13" fmla="*/ 49 h 192"/>
                  <a:gd name="T14" fmla="*/ 8 w 372"/>
                  <a:gd name="T15" fmla="*/ 46 h 192"/>
                  <a:gd name="T16" fmla="*/ 21 w 372"/>
                  <a:gd name="T17" fmla="*/ 48 h 192"/>
                  <a:gd name="T18" fmla="*/ 18 w 372"/>
                  <a:gd name="T19" fmla="*/ 42 h 192"/>
                  <a:gd name="T20" fmla="*/ 29 w 372"/>
                  <a:gd name="T21" fmla="*/ 40 h 192"/>
                  <a:gd name="T22" fmla="*/ 27 w 372"/>
                  <a:gd name="T23" fmla="*/ 36 h 192"/>
                  <a:gd name="T24" fmla="*/ 29 w 372"/>
                  <a:gd name="T25" fmla="*/ 33 h 192"/>
                  <a:gd name="T26" fmla="*/ 32 w 372"/>
                  <a:gd name="T27" fmla="*/ 31 h 192"/>
                  <a:gd name="T28" fmla="*/ 37 w 372"/>
                  <a:gd name="T29" fmla="*/ 33 h 192"/>
                  <a:gd name="T30" fmla="*/ 37 w 372"/>
                  <a:gd name="T31" fmla="*/ 29 h 192"/>
                  <a:gd name="T32" fmla="*/ 50 w 372"/>
                  <a:gd name="T33" fmla="*/ 33 h 192"/>
                  <a:gd name="T34" fmla="*/ 56 w 372"/>
                  <a:gd name="T35" fmla="*/ 27 h 192"/>
                  <a:gd name="T36" fmla="*/ 58 w 372"/>
                  <a:gd name="T37" fmla="*/ 31 h 192"/>
                  <a:gd name="T38" fmla="*/ 66 w 372"/>
                  <a:gd name="T39" fmla="*/ 23 h 192"/>
                  <a:gd name="T40" fmla="*/ 69 w 372"/>
                  <a:gd name="T41" fmla="*/ 25 h 192"/>
                  <a:gd name="T42" fmla="*/ 74 w 372"/>
                  <a:gd name="T43" fmla="*/ 27 h 192"/>
                  <a:gd name="T44" fmla="*/ 84 w 372"/>
                  <a:gd name="T45" fmla="*/ 14 h 192"/>
                  <a:gd name="T46" fmla="*/ 82 w 372"/>
                  <a:gd name="T47" fmla="*/ 12 h 192"/>
                  <a:gd name="T48" fmla="*/ 95 w 372"/>
                  <a:gd name="T49" fmla="*/ 8 h 192"/>
                  <a:gd name="T50" fmla="*/ 95 w 372"/>
                  <a:gd name="T51" fmla="*/ 2 h 192"/>
                  <a:gd name="T52" fmla="*/ 103 w 372"/>
                  <a:gd name="T53" fmla="*/ 0 h 192"/>
                  <a:gd name="T54" fmla="*/ 108 w 372"/>
                  <a:gd name="T55" fmla="*/ 5 h 192"/>
                  <a:gd name="T56" fmla="*/ 122 w 372"/>
                  <a:gd name="T57" fmla="*/ 10 h 192"/>
                  <a:gd name="T58" fmla="*/ 137 w 372"/>
                  <a:gd name="T59" fmla="*/ 5 h 192"/>
                  <a:gd name="T60" fmla="*/ 145 w 372"/>
                  <a:gd name="T61" fmla="*/ 12 h 192"/>
                  <a:gd name="T62" fmla="*/ 151 w 372"/>
                  <a:gd name="T63" fmla="*/ 21 h 192"/>
                  <a:gd name="T64" fmla="*/ 164 w 372"/>
                  <a:gd name="T65" fmla="*/ 27 h 192"/>
                  <a:gd name="T66" fmla="*/ 140 w 372"/>
                  <a:gd name="T67" fmla="*/ 46 h 192"/>
                  <a:gd name="T68" fmla="*/ 129 w 372"/>
                  <a:gd name="T69" fmla="*/ 49 h 1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72"/>
                  <a:gd name="T106" fmla="*/ 0 h 192"/>
                  <a:gd name="T107" fmla="*/ 372 w 372"/>
                  <a:gd name="T108" fmla="*/ 192 h 1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2" name="Freeform 180"/>
              <p:cNvSpPr>
                <a:spLocks noChangeAspect="1"/>
              </p:cNvSpPr>
              <p:nvPr/>
            </p:nvSpPr>
            <p:spPr bwMode="auto">
              <a:xfrm>
                <a:off x="4619" y="1489"/>
                <a:ext cx="283" cy="131"/>
              </a:xfrm>
              <a:custGeom>
                <a:avLst/>
                <a:gdLst>
                  <a:gd name="T0" fmla="*/ 129 w 372"/>
                  <a:gd name="T1" fmla="*/ 49 h 192"/>
                  <a:gd name="T2" fmla="*/ 32 w 372"/>
                  <a:gd name="T3" fmla="*/ 55 h 192"/>
                  <a:gd name="T4" fmla="*/ 32 w 372"/>
                  <a:gd name="T5" fmla="*/ 59 h 192"/>
                  <a:gd name="T6" fmla="*/ 0 w 372"/>
                  <a:gd name="T7" fmla="*/ 61 h 192"/>
                  <a:gd name="T8" fmla="*/ 3 w 372"/>
                  <a:gd name="T9" fmla="*/ 59 h 192"/>
                  <a:gd name="T10" fmla="*/ 5 w 372"/>
                  <a:gd name="T11" fmla="*/ 59 h 192"/>
                  <a:gd name="T12" fmla="*/ 5 w 372"/>
                  <a:gd name="T13" fmla="*/ 49 h 192"/>
                  <a:gd name="T14" fmla="*/ 8 w 372"/>
                  <a:gd name="T15" fmla="*/ 46 h 192"/>
                  <a:gd name="T16" fmla="*/ 21 w 372"/>
                  <a:gd name="T17" fmla="*/ 48 h 192"/>
                  <a:gd name="T18" fmla="*/ 18 w 372"/>
                  <a:gd name="T19" fmla="*/ 42 h 192"/>
                  <a:gd name="T20" fmla="*/ 29 w 372"/>
                  <a:gd name="T21" fmla="*/ 40 h 192"/>
                  <a:gd name="T22" fmla="*/ 27 w 372"/>
                  <a:gd name="T23" fmla="*/ 36 h 192"/>
                  <a:gd name="T24" fmla="*/ 29 w 372"/>
                  <a:gd name="T25" fmla="*/ 33 h 192"/>
                  <a:gd name="T26" fmla="*/ 32 w 372"/>
                  <a:gd name="T27" fmla="*/ 31 h 192"/>
                  <a:gd name="T28" fmla="*/ 37 w 372"/>
                  <a:gd name="T29" fmla="*/ 33 h 192"/>
                  <a:gd name="T30" fmla="*/ 37 w 372"/>
                  <a:gd name="T31" fmla="*/ 29 h 192"/>
                  <a:gd name="T32" fmla="*/ 50 w 372"/>
                  <a:gd name="T33" fmla="*/ 33 h 192"/>
                  <a:gd name="T34" fmla="*/ 56 w 372"/>
                  <a:gd name="T35" fmla="*/ 27 h 192"/>
                  <a:gd name="T36" fmla="*/ 58 w 372"/>
                  <a:gd name="T37" fmla="*/ 31 h 192"/>
                  <a:gd name="T38" fmla="*/ 66 w 372"/>
                  <a:gd name="T39" fmla="*/ 23 h 192"/>
                  <a:gd name="T40" fmla="*/ 69 w 372"/>
                  <a:gd name="T41" fmla="*/ 25 h 192"/>
                  <a:gd name="T42" fmla="*/ 74 w 372"/>
                  <a:gd name="T43" fmla="*/ 27 h 192"/>
                  <a:gd name="T44" fmla="*/ 84 w 372"/>
                  <a:gd name="T45" fmla="*/ 14 h 192"/>
                  <a:gd name="T46" fmla="*/ 82 w 372"/>
                  <a:gd name="T47" fmla="*/ 12 h 192"/>
                  <a:gd name="T48" fmla="*/ 95 w 372"/>
                  <a:gd name="T49" fmla="*/ 8 h 192"/>
                  <a:gd name="T50" fmla="*/ 95 w 372"/>
                  <a:gd name="T51" fmla="*/ 2 h 192"/>
                  <a:gd name="T52" fmla="*/ 103 w 372"/>
                  <a:gd name="T53" fmla="*/ 0 h 192"/>
                  <a:gd name="T54" fmla="*/ 108 w 372"/>
                  <a:gd name="T55" fmla="*/ 5 h 192"/>
                  <a:gd name="T56" fmla="*/ 122 w 372"/>
                  <a:gd name="T57" fmla="*/ 10 h 192"/>
                  <a:gd name="T58" fmla="*/ 137 w 372"/>
                  <a:gd name="T59" fmla="*/ 5 h 192"/>
                  <a:gd name="T60" fmla="*/ 145 w 372"/>
                  <a:gd name="T61" fmla="*/ 12 h 192"/>
                  <a:gd name="T62" fmla="*/ 151 w 372"/>
                  <a:gd name="T63" fmla="*/ 21 h 192"/>
                  <a:gd name="T64" fmla="*/ 164 w 372"/>
                  <a:gd name="T65" fmla="*/ 27 h 192"/>
                  <a:gd name="T66" fmla="*/ 140 w 372"/>
                  <a:gd name="T67" fmla="*/ 46 h 192"/>
                  <a:gd name="T68" fmla="*/ 129 w 372"/>
                  <a:gd name="T69" fmla="*/ 49 h 192"/>
                  <a:gd name="T70" fmla="*/ 129 w 372"/>
                  <a:gd name="T71" fmla="*/ 52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2"/>
                  <a:gd name="T109" fmla="*/ 0 h 192"/>
                  <a:gd name="T110" fmla="*/ 372 w 372"/>
                  <a:gd name="T111" fmla="*/ 192 h 19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2" h="192">
                    <a:moveTo>
                      <a:pt x="294" y="156"/>
                    </a:moveTo>
                    <a:lnTo>
                      <a:pt x="72" y="174"/>
                    </a:lnTo>
                    <a:lnTo>
                      <a:pt x="72" y="186"/>
                    </a:lnTo>
                    <a:lnTo>
                      <a:pt x="0" y="192"/>
                    </a:lnTo>
                    <a:lnTo>
                      <a:pt x="6" y="186"/>
                    </a:lnTo>
                    <a:lnTo>
                      <a:pt x="12" y="186"/>
                    </a:lnTo>
                    <a:lnTo>
                      <a:pt x="12" y="156"/>
                    </a:lnTo>
                    <a:lnTo>
                      <a:pt x="18" y="144"/>
                    </a:lnTo>
                    <a:lnTo>
                      <a:pt x="48" y="150"/>
                    </a:lnTo>
                    <a:lnTo>
                      <a:pt x="42" y="132"/>
                    </a:lnTo>
                    <a:lnTo>
                      <a:pt x="66" y="126"/>
                    </a:lnTo>
                    <a:lnTo>
                      <a:pt x="60" y="114"/>
                    </a:lnTo>
                    <a:lnTo>
                      <a:pt x="66" y="102"/>
                    </a:lnTo>
                    <a:lnTo>
                      <a:pt x="72" y="96"/>
                    </a:lnTo>
                    <a:lnTo>
                      <a:pt x="84" y="102"/>
                    </a:lnTo>
                    <a:lnTo>
                      <a:pt x="84" y="90"/>
                    </a:lnTo>
                    <a:lnTo>
                      <a:pt x="114" y="102"/>
                    </a:lnTo>
                    <a:lnTo>
                      <a:pt x="126" y="84"/>
                    </a:lnTo>
                    <a:lnTo>
                      <a:pt x="132" y="96"/>
                    </a:lnTo>
                    <a:lnTo>
                      <a:pt x="150" y="72"/>
                    </a:lnTo>
                    <a:lnTo>
                      <a:pt x="156" y="78"/>
                    </a:lnTo>
                    <a:lnTo>
                      <a:pt x="168" y="84"/>
                    </a:lnTo>
                    <a:lnTo>
                      <a:pt x="192" y="42"/>
                    </a:lnTo>
                    <a:lnTo>
                      <a:pt x="186" y="36"/>
                    </a:lnTo>
                    <a:lnTo>
                      <a:pt x="216" y="24"/>
                    </a:lnTo>
                    <a:lnTo>
                      <a:pt x="216" y="6"/>
                    </a:lnTo>
                    <a:lnTo>
                      <a:pt x="234" y="0"/>
                    </a:lnTo>
                    <a:lnTo>
                      <a:pt x="246" y="18"/>
                    </a:lnTo>
                    <a:lnTo>
                      <a:pt x="276" y="30"/>
                    </a:lnTo>
                    <a:lnTo>
                      <a:pt x="312" y="18"/>
                    </a:lnTo>
                    <a:lnTo>
                      <a:pt x="330" y="36"/>
                    </a:lnTo>
                    <a:lnTo>
                      <a:pt x="342" y="66"/>
                    </a:lnTo>
                    <a:lnTo>
                      <a:pt x="372" y="84"/>
                    </a:lnTo>
                    <a:lnTo>
                      <a:pt x="318" y="144"/>
                    </a:lnTo>
                    <a:lnTo>
                      <a:pt x="294" y="156"/>
                    </a:lnTo>
                    <a:lnTo>
                      <a:pt x="294" y="16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3" name="Freeform 181"/>
              <p:cNvSpPr>
                <a:spLocks noChangeAspect="1"/>
              </p:cNvSpPr>
              <p:nvPr/>
            </p:nvSpPr>
            <p:spPr bwMode="auto">
              <a:xfrm>
                <a:off x="4440" y="1778"/>
                <a:ext cx="220" cy="167"/>
              </a:xfrm>
              <a:custGeom>
                <a:avLst/>
                <a:gdLst>
                  <a:gd name="T0" fmla="*/ 115 w 288"/>
                  <a:gd name="T1" fmla="*/ 54 h 246"/>
                  <a:gd name="T2" fmla="*/ 96 w 288"/>
                  <a:gd name="T3" fmla="*/ 51 h 246"/>
                  <a:gd name="T4" fmla="*/ 91 w 288"/>
                  <a:gd name="T5" fmla="*/ 54 h 246"/>
                  <a:gd name="T6" fmla="*/ 102 w 288"/>
                  <a:gd name="T7" fmla="*/ 56 h 246"/>
                  <a:gd name="T8" fmla="*/ 110 w 288"/>
                  <a:gd name="T9" fmla="*/ 54 h 246"/>
                  <a:gd name="T10" fmla="*/ 107 w 288"/>
                  <a:gd name="T11" fmla="*/ 58 h 246"/>
                  <a:gd name="T12" fmla="*/ 112 w 288"/>
                  <a:gd name="T13" fmla="*/ 60 h 246"/>
                  <a:gd name="T14" fmla="*/ 115 w 288"/>
                  <a:gd name="T15" fmla="*/ 56 h 246"/>
                  <a:gd name="T16" fmla="*/ 123 w 288"/>
                  <a:gd name="T17" fmla="*/ 54 h 246"/>
                  <a:gd name="T18" fmla="*/ 123 w 288"/>
                  <a:gd name="T19" fmla="*/ 58 h 246"/>
                  <a:gd name="T20" fmla="*/ 112 w 288"/>
                  <a:gd name="T21" fmla="*/ 66 h 246"/>
                  <a:gd name="T22" fmla="*/ 115 w 288"/>
                  <a:gd name="T23" fmla="*/ 70 h 246"/>
                  <a:gd name="T24" fmla="*/ 128 w 288"/>
                  <a:gd name="T25" fmla="*/ 73 h 246"/>
                  <a:gd name="T26" fmla="*/ 125 w 288"/>
                  <a:gd name="T27" fmla="*/ 77 h 246"/>
                  <a:gd name="T28" fmla="*/ 123 w 288"/>
                  <a:gd name="T29" fmla="*/ 75 h 246"/>
                  <a:gd name="T30" fmla="*/ 120 w 288"/>
                  <a:gd name="T31" fmla="*/ 77 h 246"/>
                  <a:gd name="T32" fmla="*/ 118 w 288"/>
                  <a:gd name="T33" fmla="*/ 71 h 246"/>
                  <a:gd name="T34" fmla="*/ 102 w 288"/>
                  <a:gd name="T35" fmla="*/ 68 h 246"/>
                  <a:gd name="T36" fmla="*/ 105 w 288"/>
                  <a:gd name="T37" fmla="*/ 73 h 246"/>
                  <a:gd name="T38" fmla="*/ 99 w 288"/>
                  <a:gd name="T39" fmla="*/ 75 h 246"/>
                  <a:gd name="T40" fmla="*/ 96 w 288"/>
                  <a:gd name="T41" fmla="*/ 71 h 246"/>
                  <a:gd name="T42" fmla="*/ 93 w 288"/>
                  <a:gd name="T43" fmla="*/ 73 h 246"/>
                  <a:gd name="T44" fmla="*/ 91 w 288"/>
                  <a:gd name="T45" fmla="*/ 71 h 246"/>
                  <a:gd name="T46" fmla="*/ 88 w 288"/>
                  <a:gd name="T47" fmla="*/ 75 h 246"/>
                  <a:gd name="T48" fmla="*/ 82 w 288"/>
                  <a:gd name="T49" fmla="*/ 77 h 246"/>
                  <a:gd name="T50" fmla="*/ 78 w 288"/>
                  <a:gd name="T51" fmla="*/ 75 h 246"/>
                  <a:gd name="T52" fmla="*/ 73 w 288"/>
                  <a:gd name="T53" fmla="*/ 70 h 246"/>
                  <a:gd name="T54" fmla="*/ 64 w 288"/>
                  <a:gd name="T55" fmla="*/ 68 h 246"/>
                  <a:gd name="T56" fmla="*/ 64 w 288"/>
                  <a:gd name="T57" fmla="*/ 64 h 246"/>
                  <a:gd name="T58" fmla="*/ 56 w 288"/>
                  <a:gd name="T59" fmla="*/ 64 h 246"/>
                  <a:gd name="T60" fmla="*/ 56 w 288"/>
                  <a:gd name="T61" fmla="*/ 62 h 246"/>
                  <a:gd name="T62" fmla="*/ 48 w 288"/>
                  <a:gd name="T63" fmla="*/ 64 h 246"/>
                  <a:gd name="T64" fmla="*/ 53 w 288"/>
                  <a:gd name="T65" fmla="*/ 68 h 246"/>
                  <a:gd name="T66" fmla="*/ 46 w 288"/>
                  <a:gd name="T67" fmla="*/ 70 h 246"/>
                  <a:gd name="T68" fmla="*/ 24 w 288"/>
                  <a:gd name="T69" fmla="*/ 64 h 246"/>
                  <a:gd name="T70" fmla="*/ 8 w 288"/>
                  <a:gd name="T71" fmla="*/ 66 h 246"/>
                  <a:gd name="T72" fmla="*/ 5 w 288"/>
                  <a:gd name="T73" fmla="*/ 64 h 246"/>
                  <a:gd name="T74" fmla="*/ 11 w 288"/>
                  <a:gd name="T75" fmla="*/ 60 h 246"/>
                  <a:gd name="T76" fmla="*/ 11 w 288"/>
                  <a:gd name="T77" fmla="*/ 49 h 246"/>
                  <a:gd name="T78" fmla="*/ 16 w 288"/>
                  <a:gd name="T79" fmla="*/ 39 h 246"/>
                  <a:gd name="T80" fmla="*/ 3 w 288"/>
                  <a:gd name="T81" fmla="*/ 21 h 246"/>
                  <a:gd name="T82" fmla="*/ 0 w 288"/>
                  <a:gd name="T83" fmla="*/ 0 h 246"/>
                  <a:gd name="T84" fmla="*/ 73 w 288"/>
                  <a:gd name="T85" fmla="*/ 0 h 246"/>
                  <a:gd name="T86" fmla="*/ 73 w 288"/>
                  <a:gd name="T87" fmla="*/ 7 h 246"/>
                  <a:gd name="T88" fmla="*/ 75 w 288"/>
                  <a:gd name="T89" fmla="*/ 5 h 246"/>
                  <a:gd name="T90" fmla="*/ 73 w 288"/>
                  <a:gd name="T91" fmla="*/ 10 h 246"/>
                  <a:gd name="T92" fmla="*/ 78 w 288"/>
                  <a:gd name="T93" fmla="*/ 11 h 246"/>
                  <a:gd name="T94" fmla="*/ 73 w 288"/>
                  <a:gd name="T95" fmla="*/ 15 h 246"/>
                  <a:gd name="T96" fmla="*/ 75 w 288"/>
                  <a:gd name="T97" fmla="*/ 15 h 246"/>
                  <a:gd name="T98" fmla="*/ 64 w 288"/>
                  <a:gd name="T99" fmla="*/ 26 h 246"/>
                  <a:gd name="T100" fmla="*/ 61 w 288"/>
                  <a:gd name="T101" fmla="*/ 39 h 246"/>
                  <a:gd name="T102" fmla="*/ 107 w 288"/>
                  <a:gd name="T103" fmla="*/ 37 h 246"/>
                  <a:gd name="T104" fmla="*/ 107 w 288"/>
                  <a:gd name="T105" fmla="*/ 45 h 246"/>
                  <a:gd name="T106" fmla="*/ 112 w 288"/>
                  <a:gd name="T107" fmla="*/ 52 h 246"/>
                  <a:gd name="T108" fmla="*/ 115 w 288"/>
                  <a:gd name="T109" fmla="*/ 54 h 2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8"/>
                  <a:gd name="T166" fmla="*/ 0 h 246"/>
                  <a:gd name="T167" fmla="*/ 288 w 288"/>
                  <a:gd name="T168" fmla="*/ 246 h 2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4" name="Freeform 182"/>
              <p:cNvSpPr>
                <a:spLocks noChangeAspect="1"/>
              </p:cNvSpPr>
              <p:nvPr/>
            </p:nvSpPr>
            <p:spPr bwMode="auto">
              <a:xfrm>
                <a:off x="4440" y="1778"/>
                <a:ext cx="220" cy="167"/>
              </a:xfrm>
              <a:custGeom>
                <a:avLst/>
                <a:gdLst>
                  <a:gd name="T0" fmla="*/ 115 w 288"/>
                  <a:gd name="T1" fmla="*/ 54 h 246"/>
                  <a:gd name="T2" fmla="*/ 96 w 288"/>
                  <a:gd name="T3" fmla="*/ 51 h 246"/>
                  <a:gd name="T4" fmla="*/ 91 w 288"/>
                  <a:gd name="T5" fmla="*/ 54 h 246"/>
                  <a:gd name="T6" fmla="*/ 102 w 288"/>
                  <a:gd name="T7" fmla="*/ 56 h 246"/>
                  <a:gd name="T8" fmla="*/ 110 w 288"/>
                  <a:gd name="T9" fmla="*/ 54 h 246"/>
                  <a:gd name="T10" fmla="*/ 107 w 288"/>
                  <a:gd name="T11" fmla="*/ 58 h 246"/>
                  <a:gd name="T12" fmla="*/ 112 w 288"/>
                  <a:gd name="T13" fmla="*/ 60 h 246"/>
                  <a:gd name="T14" fmla="*/ 115 w 288"/>
                  <a:gd name="T15" fmla="*/ 56 h 246"/>
                  <a:gd name="T16" fmla="*/ 123 w 288"/>
                  <a:gd name="T17" fmla="*/ 54 h 246"/>
                  <a:gd name="T18" fmla="*/ 123 w 288"/>
                  <a:gd name="T19" fmla="*/ 58 h 246"/>
                  <a:gd name="T20" fmla="*/ 112 w 288"/>
                  <a:gd name="T21" fmla="*/ 66 h 246"/>
                  <a:gd name="T22" fmla="*/ 115 w 288"/>
                  <a:gd name="T23" fmla="*/ 70 h 246"/>
                  <a:gd name="T24" fmla="*/ 128 w 288"/>
                  <a:gd name="T25" fmla="*/ 73 h 246"/>
                  <a:gd name="T26" fmla="*/ 125 w 288"/>
                  <a:gd name="T27" fmla="*/ 77 h 246"/>
                  <a:gd name="T28" fmla="*/ 123 w 288"/>
                  <a:gd name="T29" fmla="*/ 75 h 246"/>
                  <a:gd name="T30" fmla="*/ 120 w 288"/>
                  <a:gd name="T31" fmla="*/ 77 h 246"/>
                  <a:gd name="T32" fmla="*/ 118 w 288"/>
                  <a:gd name="T33" fmla="*/ 71 h 246"/>
                  <a:gd name="T34" fmla="*/ 102 w 288"/>
                  <a:gd name="T35" fmla="*/ 68 h 246"/>
                  <a:gd name="T36" fmla="*/ 105 w 288"/>
                  <a:gd name="T37" fmla="*/ 73 h 246"/>
                  <a:gd name="T38" fmla="*/ 99 w 288"/>
                  <a:gd name="T39" fmla="*/ 75 h 246"/>
                  <a:gd name="T40" fmla="*/ 96 w 288"/>
                  <a:gd name="T41" fmla="*/ 71 h 246"/>
                  <a:gd name="T42" fmla="*/ 93 w 288"/>
                  <a:gd name="T43" fmla="*/ 73 h 246"/>
                  <a:gd name="T44" fmla="*/ 91 w 288"/>
                  <a:gd name="T45" fmla="*/ 71 h 246"/>
                  <a:gd name="T46" fmla="*/ 88 w 288"/>
                  <a:gd name="T47" fmla="*/ 75 h 246"/>
                  <a:gd name="T48" fmla="*/ 82 w 288"/>
                  <a:gd name="T49" fmla="*/ 77 h 246"/>
                  <a:gd name="T50" fmla="*/ 78 w 288"/>
                  <a:gd name="T51" fmla="*/ 75 h 246"/>
                  <a:gd name="T52" fmla="*/ 73 w 288"/>
                  <a:gd name="T53" fmla="*/ 70 h 246"/>
                  <a:gd name="T54" fmla="*/ 64 w 288"/>
                  <a:gd name="T55" fmla="*/ 68 h 246"/>
                  <a:gd name="T56" fmla="*/ 64 w 288"/>
                  <a:gd name="T57" fmla="*/ 64 h 246"/>
                  <a:gd name="T58" fmla="*/ 56 w 288"/>
                  <a:gd name="T59" fmla="*/ 64 h 246"/>
                  <a:gd name="T60" fmla="*/ 56 w 288"/>
                  <a:gd name="T61" fmla="*/ 62 h 246"/>
                  <a:gd name="T62" fmla="*/ 48 w 288"/>
                  <a:gd name="T63" fmla="*/ 64 h 246"/>
                  <a:gd name="T64" fmla="*/ 53 w 288"/>
                  <a:gd name="T65" fmla="*/ 68 h 246"/>
                  <a:gd name="T66" fmla="*/ 46 w 288"/>
                  <a:gd name="T67" fmla="*/ 70 h 246"/>
                  <a:gd name="T68" fmla="*/ 24 w 288"/>
                  <a:gd name="T69" fmla="*/ 64 h 246"/>
                  <a:gd name="T70" fmla="*/ 8 w 288"/>
                  <a:gd name="T71" fmla="*/ 66 h 246"/>
                  <a:gd name="T72" fmla="*/ 5 w 288"/>
                  <a:gd name="T73" fmla="*/ 64 h 246"/>
                  <a:gd name="T74" fmla="*/ 11 w 288"/>
                  <a:gd name="T75" fmla="*/ 60 h 246"/>
                  <a:gd name="T76" fmla="*/ 11 w 288"/>
                  <a:gd name="T77" fmla="*/ 49 h 246"/>
                  <a:gd name="T78" fmla="*/ 16 w 288"/>
                  <a:gd name="T79" fmla="*/ 39 h 246"/>
                  <a:gd name="T80" fmla="*/ 3 w 288"/>
                  <a:gd name="T81" fmla="*/ 21 h 246"/>
                  <a:gd name="T82" fmla="*/ 0 w 288"/>
                  <a:gd name="T83" fmla="*/ 0 h 246"/>
                  <a:gd name="T84" fmla="*/ 73 w 288"/>
                  <a:gd name="T85" fmla="*/ 0 h 246"/>
                  <a:gd name="T86" fmla="*/ 73 w 288"/>
                  <a:gd name="T87" fmla="*/ 7 h 246"/>
                  <a:gd name="T88" fmla="*/ 75 w 288"/>
                  <a:gd name="T89" fmla="*/ 5 h 246"/>
                  <a:gd name="T90" fmla="*/ 73 w 288"/>
                  <a:gd name="T91" fmla="*/ 10 h 246"/>
                  <a:gd name="T92" fmla="*/ 78 w 288"/>
                  <a:gd name="T93" fmla="*/ 11 h 246"/>
                  <a:gd name="T94" fmla="*/ 73 w 288"/>
                  <a:gd name="T95" fmla="*/ 15 h 246"/>
                  <a:gd name="T96" fmla="*/ 75 w 288"/>
                  <a:gd name="T97" fmla="*/ 15 h 246"/>
                  <a:gd name="T98" fmla="*/ 64 w 288"/>
                  <a:gd name="T99" fmla="*/ 26 h 246"/>
                  <a:gd name="T100" fmla="*/ 61 w 288"/>
                  <a:gd name="T101" fmla="*/ 39 h 246"/>
                  <a:gd name="T102" fmla="*/ 107 w 288"/>
                  <a:gd name="T103" fmla="*/ 37 h 246"/>
                  <a:gd name="T104" fmla="*/ 107 w 288"/>
                  <a:gd name="T105" fmla="*/ 45 h 246"/>
                  <a:gd name="T106" fmla="*/ 112 w 288"/>
                  <a:gd name="T107" fmla="*/ 52 h 246"/>
                  <a:gd name="T108" fmla="*/ 115 w 288"/>
                  <a:gd name="T109" fmla="*/ 54 h 246"/>
                  <a:gd name="T110" fmla="*/ 115 w 288"/>
                  <a:gd name="T111" fmla="*/ 56 h 2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8"/>
                  <a:gd name="T169" fmla="*/ 0 h 246"/>
                  <a:gd name="T170" fmla="*/ 288 w 288"/>
                  <a:gd name="T171" fmla="*/ 246 h 2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8" h="246">
                    <a:moveTo>
                      <a:pt x="258" y="174"/>
                    </a:moveTo>
                    <a:lnTo>
                      <a:pt x="216" y="162"/>
                    </a:lnTo>
                    <a:lnTo>
                      <a:pt x="204" y="174"/>
                    </a:lnTo>
                    <a:lnTo>
                      <a:pt x="228" y="180"/>
                    </a:lnTo>
                    <a:lnTo>
                      <a:pt x="246" y="174"/>
                    </a:lnTo>
                    <a:lnTo>
                      <a:pt x="240" y="186"/>
                    </a:lnTo>
                    <a:lnTo>
                      <a:pt x="252" y="192"/>
                    </a:lnTo>
                    <a:lnTo>
                      <a:pt x="258" y="180"/>
                    </a:lnTo>
                    <a:lnTo>
                      <a:pt x="276" y="174"/>
                    </a:lnTo>
                    <a:lnTo>
                      <a:pt x="276" y="186"/>
                    </a:lnTo>
                    <a:lnTo>
                      <a:pt x="252" y="210"/>
                    </a:lnTo>
                    <a:lnTo>
                      <a:pt x="258" y="222"/>
                    </a:lnTo>
                    <a:lnTo>
                      <a:pt x="288" y="234"/>
                    </a:lnTo>
                    <a:lnTo>
                      <a:pt x="282" y="246"/>
                    </a:lnTo>
                    <a:lnTo>
                      <a:pt x="276" y="240"/>
                    </a:lnTo>
                    <a:lnTo>
                      <a:pt x="270" y="246"/>
                    </a:lnTo>
                    <a:lnTo>
                      <a:pt x="264" y="228"/>
                    </a:lnTo>
                    <a:lnTo>
                      <a:pt x="228" y="216"/>
                    </a:lnTo>
                    <a:lnTo>
                      <a:pt x="234" y="234"/>
                    </a:lnTo>
                    <a:lnTo>
                      <a:pt x="222" y="240"/>
                    </a:lnTo>
                    <a:lnTo>
                      <a:pt x="216" y="228"/>
                    </a:lnTo>
                    <a:lnTo>
                      <a:pt x="210" y="234"/>
                    </a:lnTo>
                    <a:lnTo>
                      <a:pt x="204" y="228"/>
                    </a:lnTo>
                    <a:lnTo>
                      <a:pt x="198" y="240"/>
                    </a:lnTo>
                    <a:lnTo>
                      <a:pt x="186" y="246"/>
                    </a:lnTo>
                    <a:lnTo>
                      <a:pt x="174" y="240"/>
                    </a:lnTo>
                    <a:lnTo>
                      <a:pt x="162" y="222"/>
                    </a:lnTo>
                    <a:lnTo>
                      <a:pt x="144" y="216"/>
                    </a:lnTo>
                    <a:lnTo>
                      <a:pt x="144" y="204"/>
                    </a:lnTo>
                    <a:lnTo>
                      <a:pt x="126" y="204"/>
                    </a:lnTo>
                    <a:lnTo>
                      <a:pt x="126" y="198"/>
                    </a:lnTo>
                    <a:lnTo>
                      <a:pt x="108" y="204"/>
                    </a:lnTo>
                    <a:lnTo>
                      <a:pt x="120" y="216"/>
                    </a:lnTo>
                    <a:lnTo>
                      <a:pt x="102" y="222"/>
                    </a:lnTo>
                    <a:lnTo>
                      <a:pt x="54" y="204"/>
                    </a:lnTo>
                    <a:lnTo>
                      <a:pt x="18" y="210"/>
                    </a:lnTo>
                    <a:lnTo>
                      <a:pt x="12" y="204"/>
                    </a:lnTo>
                    <a:lnTo>
                      <a:pt x="24" y="192"/>
                    </a:lnTo>
                    <a:lnTo>
                      <a:pt x="24" y="156"/>
                    </a:lnTo>
                    <a:lnTo>
                      <a:pt x="36" y="126"/>
                    </a:lnTo>
                    <a:lnTo>
                      <a:pt x="6" y="66"/>
                    </a:lnTo>
                    <a:lnTo>
                      <a:pt x="0" y="0"/>
                    </a:lnTo>
                    <a:lnTo>
                      <a:pt x="162" y="0"/>
                    </a:lnTo>
                    <a:lnTo>
                      <a:pt x="162" y="24"/>
                    </a:lnTo>
                    <a:lnTo>
                      <a:pt x="168" y="18"/>
                    </a:lnTo>
                    <a:lnTo>
                      <a:pt x="162" y="30"/>
                    </a:lnTo>
                    <a:lnTo>
                      <a:pt x="174" y="36"/>
                    </a:lnTo>
                    <a:lnTo>
                      <a:pt x="162" y="48"/>
                    </a:lnTo>
                    <a:lnTo>
                      <a:pt x="168" y="48"/>
                    </a:lnTo>
                    <a:lnTo>
                      <a:pt x="144" y="84"/>
                    </a:lnTo>
                    <a:lnTo>
                      <a:pt x="138" y="126"/>
                    </a:lnTo>
                    <a:lnTo>
                      <a:pt x="240" y="120"/>
                    </a:lnTo>
                    <a:lnTo>
                      <a:pt x="240" y="144"/>
                    </a:lnTo>
                    <a:lnTo>
                      <a:pt x="252" y="168"/>
                    </a:lnTo>
                    <a:lnTo>
                      <a:pt x="258" y="174"/>
                    </a:lnTo>
                    <a:lnTo>
                      <a:pt x="258" y="18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5" name="Freeform 183"/>
              <p:cNvSpPr>
                <a:spLocks noChangeAspect="1"/>
              </p:cNvSpPr>
              <p:nvPr/>
            </p:nvSpPr>
            <p:spPr bwMode="auto">
              <a:xfrm>
                <a:off x="5213" y="1037"/>
                <a:ext cx="142" cy="200"/>
              </a:xfrm>
              <a:custGeom>
                <a:avLst/>
                <a:gdLst>
                  <a:gd name="T0" fmla="*/ 24 w 186"/>
                  <a:gd name="T1" fmla="*/ 93 h 294"/>
                  <a:gd name="T2" fmla="*/ 21 w 186"/>
                  <a:gd name="T3" fmla="*/ 93 h 294"/>
                  <a:gd name="T4" fmla="*/ 16 w 186"/>
                  <a:gd name="T5" fmla="*/ 87 h 294"/>
                  <a:gd name="T6" fmla="*/ 0 w 186"/>
                  <a:gd name="T7" fmla="*/ 51 h 294"/>
                  <a:gd name="T8" fmla="*/ 5 w 186"/>
                  <a:gd name="T9" fmla="*/ 51 h 294"/>
                  <a:gd name="T10" fmla="*/ 5 w 186"/>
                  <a:gd name="T11" fmla="*/ 47 h 294"/>
                  <a:gd name="T12" fmla="*/ 8 w 186"/>
                  <a:gd name="T13" fmla="*/ 47 h 294"/>
                  <a:gd name="T14" fmla="*/ 5 w 186"/>
                  <a:gd name="T15" fmla="*/ 46 h 294"/>
                  <a:gd name="T16" fmla="*/ 11 w 186"/>
                  <a:gd name="T17" fmla="*/ 36 h 294"/>
                  <a:gd name="T18" fmla="*/ 11 w 186"/>
                  <a:gd name="T19" fmla="*/ 19 h 294"/>
                  <a:gd name="T20" fmla="*/ 18 w 186"/>
                  <a:gd name="T21" fmla="*/ 2 h 294"/>
                  <a:gd name="T22" fmla="*/ 21 w 186"/>
                  <a:gd name="T23" fmla="*/ 2 h 294"/>
                  <a:gd name="T24" fmla="*/ 27 w 186"/>
                  <a:gd name="T25" fmla="*/ 5 h 294"/>
                  <a:gd name="T26" fmla="*/ 40 w 186"/>
                  <a:gd name="T27" fmla="*/ 0 h 294"/>
                  <a:gd name="T28" fmla="*/ 50 w 186"/>
                  <a:gd name="T29" fmla="*/ 5 h 294"/>
                  <a:gd name="T30" fmla="*/ 61 w 186"/>
                  <a:gd name="T31" fmla="*/ 30 h 294"/>
                  <a:gd name="T32" fmla="*/ 67 w 186"/>
                  <a:gd name="T33" fmla="*/ 30 h 294"/>
                  <a:gd name="T34" fmla="*/ 69 w 186"/>
                  <a:gd name="T35" fmla="*/ 38 h 294"/>
                  <a:gd name="T36" fmla="*/ 78 w 186"/>
                  <a:gd name="T37" fmla="*/ 38 h 294"/>
                  <a:gd name="T38" fmla="*/ 80 w 186"/>
                  <a:gd name="T39" fmla="*/ 44 h 294"/>
                  <a:gd name="T40" fmla="*/ 82 w 186"/>
                  <a:gd name="T41" fmla="*/ 44 h 294"/>
                  <a:gd name="T42" fmla="*/ 80 w 186"/>
                  <a:gd name="T43" fmla="*/ 49 h 294"/>
                  <a:gd name="T44" fmla="*/ 69 w 186"/>
                  <a:gd name="T45" fmla="*/ 53 h 294"/>
                  <a:gd name="T46" fmla="*/ 67 w 186"/>
                  <a:gd name="T47" fmla="*/ 59 h 294"/>
                  <a:gd name="T48" fmla="*/ 61 w 186"/>
                  <a:gd name="T49" fmla="*/ 54 h 294"/>
                  <a:gd name="T50" fmla="*/ 59 w 186"/>
                  <a:gd name="T51" fmla="*/ 59 h 294"/>
                  <a:gd name="T52" fmla="*/ 56 w 186"/>
                  <a:gd name="T53" fmla="*/ 56 h 294"/>
                  <a:gd name="T54" fmla="*/ 56 w 186"/>
                  <a:gd name="T55" fmla="*/ 61 h 294"/>
                  <a:gd name="T56" fmla="*/ 50 w 186"/>
                  <a:gd name="T57" fmla="*/ 61 h 294"/>
                  <a:gd name="T58" fmla="*/ 53 w 186"/>
                  <a:gd name="T59" fmla="*/ 59 h 294"/>
                  <a:gd name="T60" fmla="*/ 50 w 186"/>
                  <a:gd name="T61" fmla="*/ 56 h 294"/>
                  <a:gd name="T62" fmla="*/ 46 w 186"/>
                  <a:gd name="T63" fmla="*/ 70 h 294"/>
                  <a:gd name="T64" fmla="*/ 43 w 186"/>
                  <a:gd name="T65" fmla="*/ 68 h 294"/>
                  <a:gd name="T66" fmla="*/ 43 w 186"/>
                  <a:gd name="T67" fmla="*/ 73 h 294"/>
                  <a:gd name="T68" fmla="*/ 35 w 186"/>
                  <a:gd name="T69" fmla="*/ 73 h 294"/>
                  <a:gd name="T70" fmla="*/ 37 w 186"/>
                  <a:gd name="T71" fmla="*/ 78 h 294"/>
                  <a:gd name="T72" fmla="*/ 35 w 186"/>
                  <a:gd name="T73" fmla="*/ 73 h 294"/>
                  <a:gd name="T74" fmla="*/ 29 w 186"/>
                  <a:gd name="T75" fmla="*/ 76 h 294"/>
                  <a:gd name="T76" fmla="*/ 24 w 186"/>
                  <a:gd name="T77" fmla="*/ 93 h 2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86"/>
                  <a:gd name="T118" fmla="*/ 0 h 294"/>
                  <a:gd name="T119" fmla="*/ 186 w 186"/>
                  <a:gd name="T120" fmla="*/ 294 h 2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86" h="294">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6" name="Freeform 184"/>
              <p:cNvSpPr>
                <a:spLocks noChangeAspect="1"/>
              </p:cNvSpPr>
              <p:nvPr/>
            </p:nvSpPr>
            <p:spPr bwMode="auto">
              <a:xfrm>
                <a:off x="5213" y="1037"/>
                <a:ext cx="142" cy="204"/>
              </a:xfrm>
              <a:custGeom>
                <a:avLst/>
                <a:gdLst>
                  <a:gd name="T0" fmla="*/ 24 w 186"/>
                  <a:gd name="T1" fmla="*/ 92 h 300"/>
                  <a:gd name="T2" fmla="*/ 21 w 186"/>
                  <a:gd name="T3" fmla="*/ 92 h 300"/>
                  <a:gd name="T4" fmla="*/ 16 w 186"/>
                  <a:gd name="T5" fmla="*/ 87 h 300"/>
                  <a:gd name="T6" fmla="*/ 0 w 186"/>
                  <a:gd name="T7" fmla="*/ 51 h 300"/>
                  <a:gd name="T8" fmla="*/ 5 w 186"/>
                  <a:gd name="T9" fmla="*/ 51 h 300"/>
                  <a:gd name="T10" fmla="*/ 5 w 186"/>
                  <a:gd name="T11" fmla="*/ 47 h 300"/>
                  <a:gd name="T12" fmla="*/ 8 w 186"/>
                  <a:gd name="T13" fmla="*/ 47 h 300"/>
                  <a:gd name="T14" fmla="*/ 5 w 186"/>
                  <a:gd name="T15" fmla="*/ 46 h 300"/>
                  <a:gd name="T16" fmla="*/ 11 w 186"/>
                  <a:gd name="T17" fmla="*/ 36 h 300"/>
                  <a:gd name="T18" fmla="*/ 11 w 186"/>
                  <a:gd name="T19" fmla="*/ 19 h 300"/>
                  <a:gd name="T20" fmla="*/ 18 w 186"/>
                  <a:gd name="T21" fmla="*/ 2 h 300"/>
                  <a:gd name="T22" fmla="*/ 21 w 186"/>
                  <a:gd name="T23" fmla="*/ 2 h 300"/>
                  <a:gd name="T24" fmla="*/ 27 w 186"/>
                  <a:gd name="T25" fmla="*/ 5 h 300"/>
                  <a:gd name="T26" fmla="*/ 40 w 186"/>
                  <a:gd name="T27" fmla="*/ 0 h 300"/>
                  <a:gd name="T28" fmla="*/ 50 w 186"/>
                  <a:gd name="T29" fmla="*/ 5 h 300"/>
                  <a:gd name="T30" fmla="*/ 61 w 186"/>
                  <a:gd name="T31" fmla="*/ 30 h 300"/>
                  <a:gd name="T32" fmla="*/ 67 w 186"/>
                  <a:gd name="T33" fmla="*/ 30 h 300"/>
                  <a:gd name="T34" fmla="*/ 69 w 186"/>
                  <a:gd name="T35" fmla="*/ 38 h 300"/>
                  <a:gd name="T36" fmla="*/ 78 w 186"/>
                  <a:gd name="T37" fmla="*/ 38 h 300"/>
                  <a:gd name="T38" fmla="*/ 80 w 186"/>
                  <a:gd name="T39" fmla="*/ 44 h 300"/>
                  <a:gd name="T40" fmla="*/ 82 w 186"/>
                  <a:gd name="T41" fmla="*/ 44 h 300"/>
                  <a:gd name="T42" fmla="*/ 80 w 186"/>
                  <a:gd name="T43" fmla="*/ 49 h 300"/>
                  <a:gd name="T44" fmla="*/ 69 w 186"/>
                  <a:gd name="T45" fmla="*/ 53 h 300"/>
                  <a:gd name="T46" fmla="*/ 67 w 186"/>
                  <a:gd name="T47" fmla="*/ 58 h 300"/>
                  <a:gd name="T48" fmla="*/ 61 w 186"/>
                  <a:gd name="T49" fmla="*/ 54 h 300"/>
                  <a:gd name="T50" fmla="*/ 59 w 186"/>
                  <a:gd name="T51" fmla="*/ 58 h 300"/>
                  <a:gd name="T52" fmla="*/ 56 w 186"/>
                  <a:gd name="T53" fmla="*/ 56 h 300"/>
                  <a:gd name="T54" fmla="*/ 56 w 186"/>
                  <a:gd name="T55" fmla="*/ 61 h 300"/>
                  <a:gd name="T56" fmla="*/ 50 w 186"/>
                  <a:gd name="T57" fmla="*/ 61 h 300"/>
                  <a:gd name="T58" fmla="*/ 53 w 186"/>
                  <a:gd name="T59" fmla="*/ 58 h 300"/>
                  <a:gd name="T60" fmla="*/ 50 w 186"/>
                  <a:gd name="T61" fmla="*/ 56 h 300"/>
                  <a:gd name="T62" fmla="*/ 46 w 186"/>
                  <a:gd name="T63" fmla="*/ 70 h 300"/>
                  <a:gd name="T64" fmla="*/ 43 w 186"/>
                  <a:gd name="T65" fmla="*/ 68 h 300"/>
                  <a:gd name="T66" fmla="*/ 43 w 186"/>
                  <a:gd name="T67" fmla="*/ 73 h 300"/>
                  <a:gd name="T68" fmla="*/ 35 w 186"/>
                  <a:gd name="T69" fmla="*/ 73 h 300"/>
                  <a:gd name="T70" fmla="*/ 37 w 186"/>
                  <a:gd name="T71" fmla="*/ 78 h 300"/>
                  <a:gd name="T72" fmla="*/ 35 w 186"/>
                  <a:gd name="T73" fmla="*/ 73 h 300"/>
                  <a:gd name="T74" fmla="*/ 29 w 186"/>
                  <a:gd name="T75" fmla="*/ 75 h 300"/>
                  <a:gd name="T76" fmla="*/ 24 w 186"/>
                  <a:gd name="T77" fmla="*/ 92 h 300"/>
                  <a:gd name="T78" fmla="*/ 24 w 186"/>
                  <a:gd name="T79" fmla="*/ 95 h 3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6"/>
                  <a:gd name="T121" fmla="*/ 0 h 300"/>
                  <a:gd name="T122" fmla="*/ 186 w 186"/>
                  <a:gd name="T123" fmla="*/ 300 h 3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6" h="300">
                    <a:moveTo>
                      <a:pt x="54" y="294"/>
                    </a:moveTo>
                    <a:lnTo>
                      <a:pt x="48" y="294"/>
                    </a:lnTo>
                    <a:lnTo>
                      <a:pt x="36" y="276"/>
                    </a:lnTo>
                    <a:lnTo>
                      <a:pt x="0" y="162"/>
                    </a:lnTo>
                    <a:lnTo>
                      <a:pt x="12" y="162"/>
                    </a:lnTo>
                    <a:lnTo>
                      <a:pt x="12" y="150"/>
                    </a:lnTo>
                    <a:lnTo>
                      <a:pt x="18" y="150"/>
                    </a:lnTo>
                    <a:lnTo>
                      <a:pt x="12" y="144"/>
                    </a:lnTo>
                    <a:lnTo>
                      <a:pt x="24" y="114"/>
                    </a:lnTo>
                    <a:lnTo>
                      <a:pt x="24" y="60"/>
                    </a:lnTo>
                    <a:lnTo>
                      <a:pt x="42" y="6"/>
                    </a:lnTo>
                    <a:lnTo>
                      <a:pt x="48" y="6"/>
                    </a:lnTo>
                    <a:lnTo>
                      <a:pt x="60" y="18"/>
                    </a:lnTo>
                    <a:lnTo>
                      <a:pt x="90" y="0"/>
                    </a:lnTo>
                    <a:lnTo>
                      <a:pt x="114" y="18"/>
                    </a:lnTo>
                    <a:lnTo>
                      <a:pt x="138" y="96"/>
                    </a:lnTo>
                    <a:lnTo>
                      <a:pt x="150" y="96"/>
                    </a:lnTo>
                    <a:lnTo>
                      <a:pt x="156" y="120"/>
                    </a:lnTo>
                    <a:lnTo>
                      <a:pt x="174" y="120"/>
                    </a:lnTo>
                    <a:lnTo>
                      <a:pt x="180" y="138"/>
                    </a:lnTo>
                    <a:lnTo>
                      <a:pt x="186" y="138"/>
                    </a:lnTo>
                    <a:lnTo>
                      <a:pt x="180" y="156"/>
                    </a:lnTo>
                    <a:lnTo>
                      <a:pt x="156" y="168"/>
                    </a:lnTo>
                    <a:lnTo>
                      <a:pt x="150" y="186"/>
                    </a:lnTo>
                    <a:lnTo>
                      <a:pt x="138" y="174"/>
                    </a:lnTo>
                    <a:lnTo>
                      <a:pt x="132" y="186"/>
                    </a:lnTo>
                    <a:lnTo>
                      <a:pt x="126" y="180"/>
                    </a:lnTo>
                    <a:lnTo>
                      <a:pt x="126" y="192"/>
                    </a:lnTo>
                    <a:lnTo>
                      <a:pt x="114" y="192"/>
                    </a:lnTo>
                    <a:lnTo>
                      <a:pt x="120" y="186"/>
                    </a:lnTo>
                    <a:lnTo>
                      <a:pt x="114" y="180"/>
                    </a:lnTo>
                    <a:lnTo>
                      <a:pt x="102" y="222"/>
                    </a:lnTo>
                    <a:lnTo>
                      <a:pt x="96" y="216"/>
                    </a:lnTo>
                    <a:lnTo>
                      <a:pt x="96" y="234"/>
                    </a:lnTo>
                    <a:lnTo>
                      <a:pt x="78" y="234"/>
                    </a:lnTo>
                    <a:lnTo>
                      <a:pt x="84" y="246"/>
                    </a:lnTo>
                    <a:lnTo>
                      <a:pt x="78" y="234"/>
                    </a:lnTo>
                    <a:lnTo>
                      <a:pt x="66" y="240"/>
                    </a:lnTo>
                    <a:lnTo>
                      <a:pt x="54" y="294"/>
                    </a:lnTo>
                    <a:lnTo>
                      <a:pt x="54" y="30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7" name="Freeform 185"/>
              <p:cNvSpPr>
                <a:spLocks noChangeAspect="1"/>
              </p:cNvSpPr>
              <p:nvPr/>
            </p:nvSpPr>
            <p:spPr bwMode="auto">
              <a:xfrm>
                <a:off x="4976" y="1416"/>
                <a:ext cx="178" cy="77"/>
              </a:xfrm>
              <a:custGeom>
                <a:avLst/>
                <a:gdLst>
                  <a:gd name="T0" fmla="*/ 79 w 234"/>
                  <a:gd name="T1" fmla="*/ 0 h 114"/>
                  <a:gd name="T2" fmla="*/ 90 w 234"/>
                  <a:gd name="T3" fmla="*/ 24 h 114"/>
                  <a:gd name="T4" fmla="*/ 103 w 234"/>
                  <a:gd name="T5" fmla="*/ 22 h 114"/>
                  <a:gd name="T6" fmla="*/ 100 w 234"/>
                  <a:gd name="T7" fmla="*/ 32 h 114"/>
                  <a:gd name="T8" fmla="*/ 100 w 234"/>
                  <a:gd name="T9" fmla="*/ 28 h 114"/>
                  <a:gd name="T10" fmla="*/ 98 w 234"/>
                  <a:gd name="T11" fmla="*/ 32 h 114"/>
                  <a:gd name="T12" fmla="*/ 93 w 234"/>
                  <a:gd name="T13" fmla="*/ 33 h 114"/>
                  <a:gd name="T14" fmla="*/ 87 w 234"/>
                  <a:gd name="T15" fmla="*/ 35 h 114"/>
                  <a:gd name="T16" fmla="*/ 84 w 234"/>
                  <a:gd name="T17" fmla="*/ 28 h 114"/>
                  <a:gd name="T18" fmla="*/ 81 w 234"/>
                  <a:gd name="T19" fmla="*/ 30 h 114"/>
                  <a:gd name="T20" fmla="*/ 76 w 234"/>
                  <a:gd name="T21" fmla="*/ 28 h 114"/>
                  <a:gd name="T22" fmla="*/ 76 w 234"/>
                  <a:gd name="T23" fmla="*/ 24 h 114"/>
                  <a:gd name="T24" fmla="*/ 79 w 234"/>
                  <a:gd name="T25" fmla="*/ 24 h 114"/>
                  <a:gd name="T26" fmla="*/ 76 w 234"/>
                  <a:gd name="T27" fmla="*/ 20 h 114"/>
                  <a:gd name="T28" fmla="*/ 76 w 234"/>
                  <a:gd name="T29" fmla="*/ 20 h 114"/>
                  <a:gd name="T30" fmla="*/ 76 w 234"/>
                  <a:gd name="T31" fmla="*/ 13 h 114"/>
                  <a:gd name="T32" fmla="*/ 72 w 234"/>
                  <a:gd name="T33" fmla="*/ 13 h 114"/>
                  <a:gd name="T34" fmla="*/ 79 w 234"/>
                  <a:gd name="T35" fmla="*/ 5 h 114"/>
                  <a:gd name="T36" fmla="*/ 76 w 234"/>
                  <a:gd name="T37" fmla="*/ 3 h 114"/>
                  <a:gd name="T38" fmla="*/ 69 w 234"/>
                  <a:gd name="T39" fmla="*/ 13 h 114"/>
                  <a:gd name="T40" fmla="*/ 64 w 234"/>
                  <a:gd name="T41" fmla="*/ 13 h 114"/>
                  <a:gd name="T42" fmla="*/ 69 w 234"/>
                  <a:gd name="T43" fmla="*/ 15 h 114"/>
                  <a:gd name="T44" fmla="*/ 69 w 234"/>
                  <a:gd name="T45" fmla="*/ 22 h 114"/>
                  <a:gd name="T46" fmla="*/ 74 w 234"/>
                  <a:gd name="T47" fmla="*/ 30 h 114"/>
                  <a:gd name="T48" fmla="*/ 69 w 234"/>
                  <a:gd name="T49" fmla="*/ 28 h 114"/>
                  <a:gd name="T50" fmla="*/ 74 w 234"/>
                  <a:gd name="T51" fmla="*/ 30 h 114"/>
                  <a:gd name="T52" fmla="*/ 76 w 234"/>
                  <a:gd name="T53" fmla="*/ 35 h 114"/>
                  <a:gd name="T54" fmla="*/ 58 w 234"/>
                  <a:gd name="T55" fmla="*/ 32 h 114"/>
                  <a:gd name="T56" fmla="*/ 56 w 234"/>
                  <a:gd name="T57" fmla="*/ 32 h 114"/>
                  <a:gd name="T58" fmla="*/ 52 w 234"/>
                  <a:gd name="T59" fmla="*/ 30 h 114"/>
                  <a:gd name="T60" fmla="*/ 58 w 234"/>
                  <a:gd name="T61" fmla="*/ 22 h 114"/>
                  <a:gd name="T62" fmla="*/ 61 w 234"/>
                  <a:gd name="T63" fmla="*/ 20 h 114"/>
                  <a:gd name="T64" fmla="*/ 56 w 234"/>
                  <a:gd name="T65" fmla="*/ 20 h 114"/>
                  <a:gd name="T66" fmla="*/ 40 w 234"/>
                  <a:gd name="T67" fmla="*/ 15 h 114"/>
                  <a:gd name="T68" fmla="*/ 37 w 234"/>
                  <a:gd name="T69" fmla="*/ 9 h 114"/>
                  <a:gd name="T70" fmla="*/ 29 w 234"/>
                  <a:gd name="T71" fmla="*/ 9 h 114"/>
                  <a:gd name="T72" fmla="*/ 24 w 234"/>
                  <a:gd name="T73" fmla="*/ 13 h 114"/>
                  <a:gd name="T74" fmla="*/ 16 w 234"/>
                  <a:gd name="T75" fmla="*/ 11 h 114"/>
                  <a:gd name="T76" fmla="*/ 3 w 234"/>
                  <a:gd name="T77" fmla="*/ 20 h 114"/>
                  <a:gd name="T78" fmla="*/ 0 w 234"/>
                  <a:gd name="T79" fmla="*/ 11 h 114"/>
                  <a:gd name="T80" fmla="*/ 72 w 234"/>
                  <a:gd name="T81" fmla="*/ 2 h 114"/>
                  <a:gd name="T82" fmla="*/ 79 w 234"/>
                  <a:gd name="T83" fmla="*/ 0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4"/>
                  <a:gd name="T127" fmla="*/ 0 h 114"/>
                  <a:gd name="T128" fmla="*/ 234 w 234"/>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8" name="Freeform 186"/>
              <p:cNvSpPr>
                <a:spLocks noChangeAspect="1"/>
              </p:cNvSpPr>
              <p:nvPr/>
            </p:nvSpPr>
            <p:spPr bwMode="auto">
              <a:xfrm>
                <a:off x="4976" y="1416"/>
                <a:ext cx="178" cy="77"/>
              </a:xfrm>
              <a:custGeom>
                <a:avLst/>
                <a:gdLst>
                  <a:gd name="T0" fmla="*/ 79 w 234"/>
                  <a:gd name="T1" fmla="*/ 0 h 114"/>
                  <a:gd name="T2" fmla="*/ 90 w 234"/>
                  <a:gd name="T3" fmla="*/ 24 h 114"/>
                  <a:gd name="T4" fmla="*/ 103 w 234"/>
                  <a:gd name="T5" fmla="*/ 22 h 114"/>
                  <a:gd name="T6" fmla="*/ 100 w 234"/>
                  <a:gd name="T7" fmla="*/ 32 h 114"/>
                  <a:gd name="T8" fmla="*/ 100 w 234"/>
                  <a:gd name="T9" fmla="*/ 28 h 114"/>
                  <a:gd name="T10" fmla="*/ 98 w 234"/>
                  <a:gd name="T11" fmla="*/ 32 h 114"/>
                  <a:gd name="T12" fmla="*/ 93 w 234"/>
                  <a:gd name="T13" fmla="*/ 33 h 114"/>
                  <a:gd name="T14" fmla="*/ 87 w 234"/>
                  <a:gd name="T15" fmla="*/ 35 h 114"/>
                  <a:gd name="T16" fmla="*/ 84 w 234"/>
                  <a:gd name="T17" fmla="*/ 28 h 114"/>
                  <a:gd name="T18" fmla="*/ 81 w 234"/>
                  <a:gd name="T19" fmla="*/ 30 h 114"/>
                  <a:gd name="T20" fmla="*/ 76 w 234"/>
                  <a:gd name="T21" fmla="*/ 28 h 114"/>
                  <a:gd name="T22" fmla="*/ 76 w 234"/>
                  <a:gd name="T23" fmla="*/ 24 h 114"/>
                  <a:gd name="T24" fmla="*/ 79 w 234"/>
                  <a:gd name="T25" fmla="*/ 24 h 114"/>
                  <a:gd name="T26" fmla="*/ 76 w 234"/>
                  <a:gd name="T27" fmla="*/ 20 h 114"/>
                  <a:gd name="T28" fmla="*/ 74 w 234"/>
                  <a:gd name="T29" fmla="*/ 20 h 114"/>
                  <a:gd name="T30" fmla="*/ 76 w 234"/>
                  <a:gd name="T31" fmla="*/ 20 h 114"/>
                  <a:gd name="T32" fmla="*/ 76 w 234"/>
                  <a:gd name="T33" fmla="*/ 13 h 114"/>
                  <a:gd name="T34" fmla="*/ 72 w 234"/>
                  <a:gd name="T35" fmla="*/ 13 h 114"/>
                  <a:gd name="T36" fmla="*/ 79 w 234"/>
                  <a:gd name="T37" fmla="*/ 5 h 114"/>
                  <a:gd name="T38" fmla="*/ 76 w 234"/>
                  <a:gd name="T39" fmla="*/ 3 h 114"/>
                  <a:gd name="T40" fmla="*/ 69 w 234"/>
                  <a:gd name="T41" fmla="*/ 13 h 114"/>
                  <a:gd name="T42" fmla="*/ 64 w 234"/>
                  <a:gd name="T43" fmla="*/ 13 h 114"/>
                  <a:gd name="T44" fmla="*/ 69 w 234"/>
                  <a:gd name="T45" fmla="*/ 15 h 114"/>
                  <a:gd name="T46" fmla="*/ 69 w 234"/>
                  <a:gd name="T47" fmla="*/ 22 h 114"/>
                  <a:gd name="T48" fmla="*/ 74 w 234"/>
                  <a:gd name="T49" fmla="*/ 30 h 114"/>
                  <a:gd name="T50" fmla="*/ 69 w 234"/>
                  <a:gd name="T51" fmla="*/ 28 h 114"/>
                  <a:gd name="T52" fmla="*/ 74 w 234"/>
                  <a:gd name="T53" fmla="*/ 30 h 114"/>
                  <a:gd name="T54" fmla="*/ 76 w 234"/>
                  <a:gd name="T55" fmla="*/ 35 h 114"/>
                  <a:gd name="T56" fmla="*/ 58 w 234"/>
                  <a:gd name="T57" fmla="*/ 32 h 114"/>
                  <a:gd name="T58" fmla="*/ 56 w 234"/>
                  <a:gd name="T59" fmla="*/ 32 h 114"/>
                  <a:gd name="T60" fmla="*/ 52 w 234"/>
                  <a:gd name="T61" fmla="*/ 30 h 114"/>
                  <a:gd name="T62" fmla="*/ 58 w 234"/>
                  <a:gd name="T63" fmla="*/ 22 h 114"/>
                  <a:gd name="T64" fmla="*/ 61 w 234"/>
                  <a:gd name="T65" fmla="*/ 20 h 114"/>
                  <a:gd name="T66" fmla="*/ 56 w 234"/>
                  <a:gd name="T67" fmla="*/ 20 h 114"/>
                  <a:gd name="T68" fmla="*/ 40 w 234"/>
                  <a:gd name="T69" fmla="*/ 15 h 114"/>
                  <a:gd name="T70" fmla="*/ 37 w 234"/>
                  <a:gd name="T71" fmla="*/ 9 h 114"/>
                  <a:gd name="T72" fmla="*/ 29 w 234"/>
                  <a:gd name="T73" fmla="*/ 9 h 114"/>
                  <a:gd name="T74" fmla="*/ 24 w 234"/>
                  <a:gd name="T75" fmla="*/ 13 h 114"/>
                  <a:gd name="T76" fmla="*/ 16 w 234"/>
                  <a:gd name="T77" fmla="*/ 11 h 114"/>
                  <a:gd name="T78" fmla="*/ 3 w 234"/>
                  <a:gd name="T79" fmla="*/ 20 h 114"/>
                  <a:gd name="T80" fmla="*/ 0 w 234"/>
                  <a:gd name="T81" fmla="*/ 11 h 114"/>
                  <a:gd name="T82" fmla="*/ 72 w 234"/>
                  <a:gd name="T83" fmla="*/ 2 h 114"/>
                  <a:gd name="T84" fmla="*/ 79 w 234"/>
                  <a:gd name="T85" fmla="*/ 0 h 114"/>
                  <a:gd name="T86" fmla="*/ 79 w 234"/>
                  <a:gd name="T87" fmla="*/ 2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34"/>
                  <a:gd name="T133" fmla="*/ 0 h 114"/>
                  <a:gd name="T134" fmla="*/ 234 w 234"/>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34" h="114">
                    <a:moveTo>
                      <a:pt x="180" y="0"/>
                    </a:moveTo>
                    <a:lnTo>
                      <a:pt x="204" y="78"/>
                    </a:lnTo>
                    <a:lnTo>
                      <a:pt x="234" y="72"/>
                    </a:lnTo>
                    <a:lnTo>
                      <a:pt x="228" y="102"/>
                    </a:lnTo>
                    <a:lnTo>
                      <a:pt x="228" y="90"/>
                    </a:lnTo>
                    <a:lnTo>
                      <a:pt x="222" y="102"/>
                    </a:lnTo>
                    <a:lnTo>
                      <a:pt x="210" y="108"/>
                    </a:lnTo>
                    <a:lnTo>
                      <a:pt x="198" y="114"/>
                    </a:lnTo>
                    <a:lnTo>
                      <a:pt x="192" y="90"/>
                    </a:lnTo>
                    <a:lnTo>
                      <a:pt x="186" y="96"/>
                    </a:lnTo>
                    <a:lnTo>
                      <a:pt x="174" y="90"/>
                    </a:lnTo>
                    <a:lnTo>
                      <a:pt x="174" y="78"/>
                    </a:lnTo>
                    <a:lnTo>
                      <a:pt x="180" y="78"/>
                    </a:lnTo>
                    <a:lnTo>
                      <a:pt x="174" y="66"/>
                    </a:lnTo>
                    <a:lnTo>
                      <a:pt x="168" y="66"/>
                    </a:lnTo>
                    <a:lnTo>
                      <a:pt x="174" y="66"/>
                    </a:lnTo>
                    <a:lnTo>
                      <a:pt x="174" y="42"/>
                    </a:lnTo>
                    <a:lnTo>
                      <a:pt x="162" y="42"/>
                    </a:lnTo>
                    <a:lnTo>
                      <a:pt x="180" y="18"/>
                    </a:lnTo>
                    <a:lnTo>
                      <a:pt x="174" y="12"/>
                    </a:lnTo>
                    <a:lnTo>
                      <a:pt x="156" y="42"/>
                    </a:lnTo>
                    <a:lnTo>
                      <a:pt x="144" y="42"/>
                    </a:lnTo>
                    <a:lnTo>
                      <a:pt x="156" y="48"/>
                    </a:lnTo>
                    <a:lnTo>
                      <a:pt x="156" y="72"/>
                    </a:lnTo>
                    <a:lnTo>
                      <a:pt x="168" y="96"/>
                    </a:lnTo>
                    <a:lnTo>
                      <a:pt x="156" y="90"/>
                    </a:lnTo>
                    <a:lnTo>
                      <a:pt x="168" y="96"/>
                    </a:lnTo>
                    <a:lnTo>
                      <a:pt x="174" y="114"/>
                    </a:lnTo>
                    <a:lnTo>
                      <a:pt x="132" y="102"/>
                    </a:lnTo>
                    <a:lnTo>
                      <a:pt x="126" y="102"/>
                    </a:lnTo>
                    <a:lnTo>
                      <a:pt x="120" y="96"/>
                    </a:lnTo>
                    <a:lnTo>
                      <a:pt x="132" y="72"/>
                    </a:lnTo>
                    <a:lnTo>
                      <a:pt x="138" y="66"/>
                    </a:lnTo>
                    <a:lnTo>
                      <a:pt x="126" y="66"/>
                    </a:lnTo>
                    <a:lnTo>
                      <a:pt x="90" y="48"/>
                    </a:lnTo>
                    <a:lnTo>
                      <a:pt x="84" y="30"/>
                    </a:lnTo>
                    <a:lnTo>
                      <a:pt x="66" y="30"/>
                    </a:lnTo>
                    <a:lnTo>
                      <a:pt x="54" y="42"/>
                    </a:lnTo>
                    <a:lnTo>
                      <a:pt x="36" y="36"/>
                    </a:lnTo>
                    <a:lnTo>
                      <a:pt x="6" y="66"/>
                    </a:lnTo>
                    <a:lnTo>
                      <a:pt x="0" y="36"/>
                    </a:lnTo>
                    <a:lnTo>
                      <a:pt x="162" y="6"/>
                    </a:lnTo>
                    <a:lnTo>
                      <a:pt x="180" y="0"/>
                    </a:lnTo>
                    <a:lnTo>
                      <a:pt x="180"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59" name="Freeform 187"/>
              <p:cNvSpPr>
                <a:spLocks noChangeAspect="1"/>
              </p:cNvSpPr>
              <p:nvPr/>
            </p:nvSpPr>
            <p:spPr bwMode="auto">
              <a:xfrm>
                <a:off x="5168" y="1245"/>
                <a:ext cx="132" cy="61"/>
              </a:xfrm>
              <a:custGeom>
                <a:avLst/>
                <a:gdLst>
                  <a:gd name="T0" fmla="*/ 15 w 174"/>
                  <a:gd name="T1" fmla="*/ 9 h 90"/>
                  <a:gd name="T2" fmla="*/ 39 w 174"/>
                  <a:gd name="T3" fmla="*/ 5 h 90"/>
                  <a:gd name="T4" fmla="*/ 47 w 174"/>
                  <a:gd name="T5" fmla="*/ 0 h 90"/>
                  <a:gd name="T6" fmla="*/ 52 w 174"/>
                  <a:gd name="T7" fmla="*/ 5 h 90"/>
                  <a:gd name="T8" fmla="*/ 49 w 174"/>
                  <a:gd name="T9" fmla="*/ 13 h 90"/>
                  <a:gd name="T10" fmla="*/ 55 w 174"/>
                  <a:gd name="T11" fmla="*/ 13 h 90"/>
                  <a:gd name="T12" fmla="*/ 65 w 174"/>
                  <a:gd name="T13" fmla="*/ 20 h 90"/>
                  <a:gd name="T14" fmla="*/ 73 w 174"/>
                  <a:gd name="T15" fmla="*/ 19 h 90"/>
                  <a:gd name="T16" fmla="*/ 65 w 174"/>
                  <a:gd name="T17" fmla="*/ 15 h 90"/>
                  <a:gd name="T18" fmla="*/ 71 w 174"/>
                  <a:gd name="T19" fmla="*/ 13 h 90"/>
                  <a:gd name="T20" fmla="*/ 76 w 174"/>
                  <a:gd name="T21" fmla="*/ 20 h 90"/>
                  <a:gd name="T22" fmla="*/ 61 w 174"/>
                  <a:gd name="T23" fmla="*/ 26 h 90"/>
                  <a:gd name="T24" fmla="*/ 61 w 174"/>
                  <a:gd name="T25" fmla="*/ 22 h 90"/>
                  <a:gd name="T26" fmla="*/ 52 w 174"/>
                  <a:gd name="T27" fmla="*/ 28 h 90"/>
                  <a:gd name="T28" fmla="*/ 52 w 174"/>
                  <a:gd name="T29" fmla="*/ 26 h 90"/>
                  <a:gd name="T30" fmla="*/ 44 w 174"/>
                  <a:gd name="T31" fmla="*/ 19 h 90"/>
                  <a:gd name="T32" fmla="*/ 37 w 174"/>
                  <a:gd name="T33" fmla="*/ 20 h 90"/>
                  <a:gd name="T34" fmla="*/ 34 w 174"/>
                  <a:gd name="T35" fmla="*/ 20 h 90"/>
                  <a:gd name="T36" fmla="*/ 0 w 174"/>
                  <a:gd name="T37" fmla="*/ 26 h 90"/>
                  <a:gd name="T38" fmla="*/ 0 w 174"/>
                  <a:gd name="T39" fmla="*/ 11 h 90"/>
                  <a:gd name="T40" fmla="*/ 8 w 174"/>
                  <a:gd name="T41" fmla="*/ 11 h 90"/>
                  <a:gd name="T42" fmla="*/ 15 w 174"/>
                  <a:gd name="T43" fmla="*/ 9 h 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4"/>
                  <a:gd name="T67" fmla="*/ 0 h 90"/>
                  <a:gd name="T68" fmla="*/ 174 w 174"/>
                  <a:gd name="T69" fmla="*/ 90 h 9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0" name="Freeform 188"/>
              <p:cNvSpPr>
                <a:spLocks noChangeAspect="1"/>
              </p:cNvSpPr>
              <p:nvPr/>
            </p:nvSpPr>
            <p:spPr bwMode="auto">
              <a:xfrm>
                <a:off x="5168" y="1245"/>
                <a:ext cx="132" cy="61"/>
              </a:xfrm>
              <a:custGeom>
                <a:avLst/>
                <a:gdLst>
                  <a:gd name="T0" fmla="*/ 15 w 174"/>
                  <a:gd name="T1" fmla="*/ 9 h 90"/>
                  <a:gd name="T2" fmla="*/ 39 w 174"/>
                  <a:gd name="T3" fmla="*/ 5 h 90"/>
                  <a:gd name="T4" fmla="*/ 47 w 174"/>
                  <a:gd name="T5" fmla="*/ 0 h 90"/>
                  <a:gd name="T6" fmla="*/ 52 w 174"/>
                  <a:gd name="T7" fmla="*/ 5 h 90"/>
                  <a:gd name="T8" fmla="*/ 49 w 174"/>
                  <a:gd name="T9" fmla="*/ 13 h 90"/>
                  <a:gd name="T10" fmla="*/ 55 w 174"/>
                  <a:gd name="T11" fmla="*/ 13 h 90"/>
                  <a:gd name="T12" fmla="*/ 65 w 174"/>
                  <a:gd name="T13" fmla="*/ 20 h 90"/>
                  <a:gd name="T14" fmla="*/ 73 w 174"/>
                  <a:gd name="T15" fmla="*/ 19 h 90"/>
                  <a:gd name="T16" fmla="*/ 65 w 174"/>
                  <a:gd name="T17" fmla="*/ 15 h 90"/>
                  <a:gd name="T18" fmla="*/ 71 w 174"/>
                  <a:gd name="T19" fmla="*/ 13 h 90"/>
                  <a:gd name="T20" fmla="*/ 76 w 174"/>
                  <a:gd name="T21" fmla="*/ 20 h 90"/>
                  <a:gd name="T22" fmla="*/ 61 w 174"/>
                  <a:gd name="T23" fmla="*/ 26 h 90"/>
                  <a:gd name="T24" fmla="*/ 61 w 174"/>
                  <a:gd name="T25" fmla="*/ 22 h 90"/>
                  <a:gd name="T26" fmla="*/ 52 w 174"/>
                  <a:gd name="T27" fmla="*/ 28 h 90"/>
                  <a:gd name="T28" fmla="*/ 52 w 174"/>
                  <a:gd name="T29" fmla="*/ 26 h 90"/>
                  <a:gd name="T30" fmla="*/ 44 w 174"/>
                  <a:gd name="T31" fmla="*/ 19 h 90"/>
                  <a:gd name="T32" fmla="*/ 37 w 174"/>
                  <a:gd name="T33" fmla="*/ 20 h 90"/>
                  <a:gd name="T34" fmla="*/ 34 w 174"/>
                  <a:gd name="T35" fmla="*/ 20 h 90"/>
                  <a:gd name="T36" fmla="*/ 0 w 174"/>
                  <a:gd name="T37" fmla="*/ 26 h 90"/>
                  <a:gd name="T38" fmla="*/ 0 w 174"/>
                  <a:gd name="T39" fmla="*/ 11 h 90"/>
                  <a:gd name="T40" fmla="*/ 8 w 174"/>
                  <a:gd name="T41" fmla="*/ 11 h 90"/>
                  <a:gd name="T42" fmla="*/ 15 w 174"/>
                  <a:gd name="T43" fmla="*/ 9 h 90"/>
                  <a:gd name="T44" fmla="*/ 15 w 174"/>
                  <a:gd name="T45" fmla="*/ 11 h 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4"/>
                  <a:gd name="T70" fmla="*/ 0 h 90"/>
                  <a:gd name="T71" fmla="*/ 174 w 174"/>
                  <a:gd name="T72" fmla="*/ 90 h 9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4" h="90">
                    <a:moveTo>
                      <a:pt x="36" y="30"/>
                    </a:moveTo>
                    <a:lnTo>
                      <a:pt x="90" y="18"/>
                    </a:lnTo>
                    <a:lnTo>
                      <a:pt x="108" y="0"/>
                    </a:lnTo>
                    <a:lnTo>
                      <a:pt x="120" y="18"/>
                    </a:lnTo>
                    <a:lnTo>
                      <a:pt x="114" y="42"/>
                    </a:lnTo>
                    <a:lnTo>
                      <a:pt x="126" y="42"/>
                    </a:lnTo>
                    <a:lnTo>
                      <a:pt x="150" y="66"/>
                    </a:lnTo>
                    <a:lnTo>
                      <a:pt x="168" y="60"/>
                    </a:lnTo>
                    <a:lnTo>
                      <a:pt x="150" y="48"/>
                    </a:lnTo>
                    <a:lnTo>
                      <a:pt x="162" y="42"/>
                    </a:lnTo>
                    <a:lnTo>
                      <a:pt x="174" y="66"/>
                    </a:lnTo>
                    <a:lnTo>
                      <a:pt x="138" y="84"/>
                    </a:lnTo>
                    <a:lnTo>
                      <a:pt x="138" y="72"/>
                    </a:lnTo>
                    <a:lnTo>
                      <a:pt x="120" y="90"/>
                    </a:lnTo>
                    <a:lnTo>
                      <a:pt x="120" y="84"/>
                    </a:lnTo>
                    <a:lnTo>
                      <a:pt x="102" y="60"/>
                    </a:lnTo>
                    <a:lnTo>
                      <a:pt x="84" y="66"/>
                    </a:lnTo>
                    <a:lnTo>
                      <a:pt x="78" y="66"/>
                    </a:lnTo>
                    <a:lnTo>
                      <a:pt x="0" y="84"/>
                    </a:lnTo>
                    <a:lnTo>
                      <a:pt x="0" y="36"/>
                    </a:lnTo>
                    <a:lnTo>
                      <a:pt x="18" y="36"/>
                    </a:lnTo>
                    <a:lnTo>
                      <a:pt x="36" y="30"/>
                    </a:lnTo>
                    <a:lnTo>
                      <a:pt x="36" y="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1" name="Freeform 189"/>
              <p:cNvSpPr>
                <a:spLocks noChangeAspect="1"/>
              </p:cNvSpPr>
              <p:nvPr/>
            </p:nvSpPr>
            <p:spPr bwMode="auto">
              <a:xfrm>
                <a:off x="4696" y="1204"/>
                <a:ext cx="151" cy="179"/>
              </a:xfrm>
              <a:custGeom>
                <a:avLst/>
                <a:gdLst>
                  <a:gd name="T0" fmla="*/ 43 w 198"/>
                  <a:gd name="T1" fmla="*/ 81 h 264"/>
                  <a:gd name="T2" fmla="*/ 0 w 198"/>
                  <a:gd name="T3" fmla="*/ 82 h 264"/>
                  <a:gd name="T4" fmla="*/ 11 w 198"/>
                  <a:gd name="T5" fmla="*/ 64 h 264"/>
                  <a:gd name="T6" fmla="*/ 0 w 198"/>
                  <a:gd name="T7" fmla="*/ 45 h 264"/>
                  <a:gd name="T8" fmla="*/ 3 w 198"/>
                  <a:gd name="T9" fmla="*/ 24 h 264"/>
                  <a:gd name="T10" fmla="*/ 16 w 198"/>
                  <a:gd name="T11" fmla="*/ 13 h 264"/>
                  <a:gd name="T12" fmla="*/ 16 w 198"/>
                  <a:gd name="T13" fmla="*/ 21 h 264"/>
                  <a:gd name="T14" fmla="*/ 18 w 198"/>
                  <a:gd name="T15" fmla="*/ 17 h 264"/>
                  <a:gd name="T16" fmla="*/ 18 w 198"/>
                  <a:gd name="T17" fmla="*/ 11 h 264"/>
                  <a:gd name="T18" fmla="*/ 27 w 198"/>
                  <a:gd name="T19" fmla="*/ 7 h 264"/>
                  <a:gd name="T20" fmla="*/ 24 w 198"/>
                  <a:gd name="T21" fmla="*/ 3 h 264"/>
                  <a:gd name="T22" fmla="*/ 29 w 198"/>
                  <a:gd name="T23" fmla="*/ 0 h 264"/>
                  <a:gd name="T24" fmla="*/ 56 w 198"/>
                  <a:gd name="T25" fmla="*/ 5 h 264"/>
                  <a:gd name="T26" fmla="*/ 61 w 198"/>
                  <a:gd name="T27" fmla="*/ 11 h 264"/>
                  <a:gd name="T28" fmla="*/ 59 w 198"/>
                  <a:gd name="T29" fmla="*/ 13 h 264"/>
                  <a:gd name="T30" fmla="*/ 64 w 198"/>
                  <a:gd name="T31" fmla="*/ 19 h 264"/>
                  <a:gd name="T32" fmla="*/ 64 w 198"/>
                  <a:gd name="T33" fmla="*/ 26 h 264"/>
                  <a:gd name="T34" fmla="*/ 53 w 198"/>
                  <a:gd name="T35" fmla="*/ 33 h 264"/>
                  <a:gd name="T36" fmla="*/ 53 w 198"/>
                  <a:gd name="T37" fmla="*/ 39 h 264"/>
                  <a:gd name="T38" fmla="*/ 59 w 198"/>
                  <a:gd name="T39" fmla="*/ 41 h 264"/>
                  <a:gd name="T40" fmla="*/ 72 w 198"/>
                  <a:gd name="T41" fmla="*/ 30 h 264"/>
                  <a:gd name="T42" fmla="*/ 79 w 198"/>
                  <a:gd name="T43" fmla="*/ 35 h 264"/>
                  <a:gd name="T44" fmla="*/ 88 w 198"/>
                  <a:gd name="T45" fmla="*/ 51 h 264"/>
                  <a:gd name="T46" fmla="*/ 85 w 198"/>
                  <a:gd name="T47" fmla="*/ 58 h 264"/>
                  <a:gd name="T48" fmla="*/ 85 w 198"/>
                  <a:gd name="T49" fmla="*/ 60 h 264"/>
                  <a:gd name="T50" fmla="*/ 82 w 198"/>
                  <a:gd name="T51" fmla="*/ 58 h 264"/>
                  <a:gd name="T52" fmla="*/ 79 w 198"/>
                  <a:gd name="T53" fmla="*/ 58 h 264"/>
                  <a:gd name="T54" fmla="*/ 69 w 198"/>
                  <a:gd name="T55" fmla="*/ 77 h 264"/>
                  <a:gd name="T56" fmla="*/ 50 w 198"/>
                  <a:gd name="T57" fmla="*/ 81 h 264"/>
                  <a:gd name="T58" fmla="*/ 43 w 198"/>
                  <a:gd name="T59" fmla="*/ 81 h 26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98"/>
                  <a:gd name="T91" fmla="*/ 0 h 264"/>
                  <a:gd name="T92" fmla="*/ 198 w 198"/>
                  <a:gd name="T93" fmla="*/ 264 h 26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98" h="264">
                    <a:moveTo>
                      <a:pt x="96" y="258"/>
                    </a:moveTo>
                    <a:lnTo>
                      <a:pt x="0" y="264"/>
                    </a:lnTo>
                    <a:lnTo>
                      <a:pt x="24" y="204"/>
                    </a:lnTo>
                    <a:lnTo>
                      <a:pt x="0" y="144"/>
                    </a:lnTo>
                    <a:lnTo>
                      <a:pt x="6" y="78"/>
                    </a:lnTo>
                    <a:lnTo>
                      <a:pt x="36" y="42"/>
                    </a:lnTo>
                    <a:lnTo>
                      <a:pt x="36" y="66"/>
                    </a:lnTo>
                    <a:lnTo>
                      <a:pt x="42" y="54"/>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2" name="Freeform 190"/>
              <p:cNvSpPr>
                <a:spLocks noChangeAspect="1"/>
              </p:cNvSpPr>
              <p:nvPr/>
            </p:nvSpPr>
            <p:spPr bwMode="auto">
              <a:xfrm>
                <a:off x="4696" y="1204"/>
                <a:ext cx="151" cy="179"/>
              </a:xfrm>
              <a:custGeom>
                <a:avLst/>
                <a:gdLst>
                  <a:gd name="T0" fmla="*/ 43 w 198"/>
                  <a:gd name="T1" fmla="*/ 81 h 264"/>
                  <a:gd name="T2" fmla="*/ 0 w 198"/>
                  <a:gd name="T3" fmla="*/ 82 h 264"/>
                  <a:gd name="T4" fmla="*/ 11 w 198"/>
                  <a:gd name="T5" fmla="*/ 64 h 264"/>
                  <a:gd name="T6" fmla="*/ 0 w 198"/>
                  <a:gd name="T7" fmla="*/ 45 h 264"/>
                  <a:gd name="T8" fmla="*/ 3 w 198"/>
                  <a:gd name="T9" fmla="*/ 24 h 264"/>
                  <a:gd name="T10" fmla="*/ 16 w 198"/>
                  <a:gd name="T11" fmla="*/ 13 h 264"/>
                  <a:gd name="T12" fmla="*/ 16 w 198"/>
                  <a:gd name="T13" fmla="*/ 21 h 264"/>
                  <a:gd name="T14" fmla="*/ 18 w 198"/>
                  <a:gd name="T15" fmla="*/ 17 h 264"/>
                  <a:gd name="T16" fmla="*/ 18 w 198"/>
                  <a:gd name="T17" fmla="*/ 21 h 264"/>
                  <a:gd name="T18" fmla="*/ 18 w 198"/>
                  <a:gd name="T19" fmla="*/ 11 h 264"/>
                  <a:gd name="T20" fmla="*/ 27 w 198"/>
                  <a:gd name="T21" fmla="*/ 7 h 264"/>
                  <a:gd name="T22" fmla="*/ 24 w 198"/>
                  <a:gd name="T23" fmla="*/ 3 h 264"/>
                  <a:gd name="T24" fmla="*/ 29 w 198"/>
                  <a:gd name="T25" fmla="*/ 0 h 264"/>
                  <a:gd name="T26" fmla="*/ 56 w 198"/>
                  <a:gd name="T27" fmla="*/ 5 h 264"/>
                  <a:gd name="T28" fmla="*/ 61 w 198"/>
                  <a:gd name="T29" fmla="*/ 11 h 264"/>
                  <a:gd name="T30" fmla="*/ 59 w 198"/>
                  <a:gd name="T31" fmla="*/ 13 h 264"/>
                  <a:gd name="T32" fmla="*/ 64 w 198"/>
                  <a:gd name="T33" fmla="*/ 19 h 264"/>
                  <a:gd name="T34" fmla="*/ 64 w 198"/>
                  <a:gd name="T35" fmla="*/ 26 h 264"/>
                  <a:gd name="T36" fmla="*/ 53 w 198"/>
                  <a:gd name="T37" fmla="*/ 33 h 264"/>
                  <a:gd name="T38" fmla="*/ 53 w 198"/>
                  <a:gd name="T39" fmla="*/ 39 h 264"/>
                  <a:gd name="T40" fmla="*/ 59 w 198"/>
                  <a:gd name="T41" fmla="*/ 41 h 264"/>
                  <a:gd name="T42" fmla="*/ 72 w 198"/>
                  <a:gd name="T43" fmla="*/ 30 h 264"/>
                  <a:gd name="T44" fmla="*/ 79 w 198"/>
                  <a:gd name="T45" fmla="*/ 35 h 264"/>
                  <a:gd name="T46" fmla="*/ 88 w 198"/>
                  <a:gd name="T47" fmla="*/ 51 h 264"/>
                  <a:gd name="T48" fmla="*/ 85 w 198"/>
                  <a:gd name="T49" fmla="*/ 58 h 264"/>
                  <a:gd name="T50" fmla="*/ 85 w 198"/>
                  <a:gd name="T51" fmla="*/ 60 h 264"/>
                  <a:gd name="T52" fmla="*/ 82 w 198"/>
                  <a:gd name="T53" fmla="*/ 58 h 264"/>
                  <a:gd name="T54" fmla="*/ 79 w 198"/>
                  <a:gd name="T55" fmla="*/ 58 h 264"/>
                  <a:gd name="T56" fmla="*/ 69 w 198"/>
                  <a:gd name="T57" fmla="*/ 77 h 264"/>
                  <a:gd name="T58" fmla="*/ 50 w 198"/>
                  <a:gd name="T59" fmla="*/ 81 h 264"/>
                  <a:gd name="T60" fmla="*/ 43 w 198"/>
                  <a:gd name="T61" fmla="*/ 81 h 264"/>
                  <a:gd name="T62" fmla="*/ 43 w 198"/>
                  <a:gd name="T63" fmla="*/ 82 h 26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
                  <a:gd name="T97" fmla="*/ 0 h 264"/>
                  <a:gd name="T98" fmla="*/ 198 w 198"/>
                  <a:gd name="T99" fmla="*/ 264 h 26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 h="264">
                    <a:moveTo>
                      <a:pt x="96" y="258"/>
                    </a:moveTo>
                    <a:lnTo>
                      <a:pt x="0" y="264"/>
                    </a:lnTo>
                    <a:lnTo>
                      <a:pt x="24" y="204"/>
                    </a:lnTo>
                    <a:lnTo>
                      <a:pt x="0" y="144"/>
                    </a:lnTo>
                    <a:lnTo>
                      <a:pt x="6" y="78"/>
                    </a:lnTo>
                    <a:lnTo>
                      <a:pt x="36" y="42"/>
                    </a:lnTo>
                    <a:lnTo>
                      <a:pt x="36" y="66"/>
                    </a:lnTo>
                    <a:lnTo>
                      <a:pt x="42" y="54"/>
                    </a:lnTo>
                    <a:lnTo>
                      <a:pt x="42" y="66"/>
                    </a:lnTo>
                    <a:lnTo>
                      <a:pt x="42" y="36"/>
                    </a:lnTo>
                    <a:lnTo>
                      <a:pt x="60" y="24"/>
                    </a:lnTo>
                    <a:lnTo>
                      <a:pt x="54" y="12"/>
                    </a:lnTo>
                    <a:lnTo>
                      <a:pt x="66" y="0"/>
                    </a:lnTo>
                    <a:lnTo>
                      <a:pt x="126" y="18"/>
                    </a:lnTo>
                    <a:lnTo>
                      <a:pt x="138" y="36"/>
                    </a:lnTo>
                    <a:lnTo>
                      <a:pt x="132" y="42"/>
                    </a:lnTo>
                    <a:lnTo>
                      <a:pt x="144" y="60"/>
                    </a:lnTo>
                    <a:lnTo>
                      <a:pt x="144" y="84"/>
                    </a:lnTo>
                    <a:lnTo>
                      <a:pt x="120" y="108"/>
                    </a:lnTo>
                    <a:lnTo>
                      <a:pt x="120" y="126"/>
                    </a:lnTo>
                    <a:lnTo>
                      <a:pt x="132" y="132"/>
                    </a:lnTo>
                    <a:lnTo>
                      <a:pt x="162" y="96"/>
                    </a:lnTo>
                    <a:lnTo>
                      <a:pt x="180" y="114"/>
                    </a:lnTo>
                    <a:lnTo>
                      <a:pt x="198" y="162"/>
                    </a:lnTo>
                    <a:lnTo>
                      <a:pt x="192" y="186"/>
                    </a:lnTo>
                    <a:lnTo>
                      <a:pt x="192" y="192"/>
                    </a:lnTo>
                    <a:lnTo>
                      <a:pt x="186" y="186"/>
                    </a:lnTo>
                    <a:lnTo>
                      <a:pt x="180" y="186"/>
                    </a:lnTo>
                    <a:lnTo>
                      <a:pt x="156" y="246"/>
                    </a:lnTo>
                    <a:lnTo>
                      <a:pt x="114" y="258"/>
                    </a:lnTo>
                    <a:lnTo>
                      <a:pt x="96" y="258"/>
                    </a:lnTo>
                    <a:lnTo>
                      <a:pt x="96" y="26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3" name="Freeform 191"/>
              <p:cNvSpPr>
                <a:spLocks noChangeAspect="1"/>
              </p:cNvSpPr>
              <p:nvPr/>
            </p:nvSpPr>
            <p:spPr bwMode="auto">
              <a:xfrm>
                <a:off x="4555" y="1143"/>
                <a:ext cx="219" cy="98"/>
              </a:xfrm>
              <a:custGeom>
                <a:avLst/>
                <a:gdLst>
                  <a:gd name="T0" fmla="*/ 127 w 288"/>
                  <a:gd name="T1" fmla="*/ 22 h 144"/>
                  <a:gd name="T2" fmla="*/ 113 w 288"/>
                  <a:gd name="T3" fmla="*/ 22 h 144"/>
                  <a:gd name="T4" fmla="*/ 111 w 288"/>
                  <a:gd name="T5" fmla="*/ 27 h 144"/>
                  <a:gd name="T6" fmla="*/ 95 w 288"/>
                  <a:gd name="T7" fmla="*/ 22 h 144"/>
                  <a:gd name="T8" fmla="*/ 81 w 288"/>
                  <a:gd name="T9" fmla="*/ 29 h 144"/>
                  <a:gd name="T10" fmla="*/ 76 w 288"/>
                  <a:gd name="T11" fmla="*/ 34 h 144"/>
                  <a:gd name="T12" fmla="*/ 76 w 288"/>
                  <a:gd name="T13" fmla="*/ 29 h 144"/>
                  <a:gd name="T14" fmla="*/ 68 w 288"/>
                  <a:gd name="T15" fmla="*/ 34 h 144"/>
                  <a:gd name="T16" fmla="*/ 68 w 288"/>
                  <a:gd name="T17" fmla="*/ 29 h 144"/>
                  <a:gd name="T18" fmla="*/ 58 w 288"/>
                  <a:gd name="T19" fmla="*/ 46 h 144"/>
                  <a:gd name="T20" fmla="*/ 52 w 288"/>
                  <a:gd name="T21" fmla="*/ 46 h 144"/>
                  <a:gd name="T22" fmla="*/ 56 w 288"/>
                  <a:gd name="T23" fmla="*/ 42 h 144"/>
                  <a:gd name="T24" fmla="*/ 50 w 288"/>
                  <a:gd name="T25" fmla="*/ 42 h 144"/>
                  <a:gd name="T26" fmla="*/ 52 w 288"/>
                  <a:gd name="T27" fmla="*/ 34 h 144"/>
                  <a:gd name="T28" fmla="*/ 45 w 288"/>
                  <a:gd name="T29" fmla="*/ 30 h 144"/>
                  <a:gd name="T30" fmla="*/ 5 w 288"/>
                  <a:gd name="T31" fmla="*/ 25 h 144"/>
                  <a:gd name="T32" fmla="*/ 0 w 288"/>
                  <a:gd name="T33" fmla="*/ 21 h 144"/>
                  <a:gd name="T34" fmla="*/ 47 w 288"/>
                  <a:gd name="T35" fmla="*/ 0 h 144"/>
                  <a:gd name="T36" fmla="*/ 50 w 288"/>
                  <a:gd name="T37" fmla="*/ 0 h 144"/>
                  <a:gd name="T38" fmla="*/ 37 w 288"/>
                  <a:gd name="T39" fmla="*/ 10 h 144"/>
                  <a:gd name="T40" fmla="*/ 37 w 288"/>
                  <a:gd name="T41" fmla="*/ 14 h 144"/>
                  <a:gd name="T42" fmla="*/ 43 w 288"/>
                  <a:gd name="T43" fmla="*/ 10 h 144"/>
                  <a:gd name="T44" fmla="*/ 40 w 288"/>
                  <a:gd name="T45" fmla="*/ 14 h 144"/>
                  <a:gd name="T46" fmla="*/ 47 w 288"/>
                  <a:gd name="T47" fmla="*/ 12 h 144"/>
                  <a:gd name="T48" fmla="*/ 58 w 288"/>
                  <a:gd name="T49" fmla="*/ 17 h 144"/>
                  <a:gd name="T50" fmla="*/ 71 w 288"/>
                  <a:gd name="T51" fmla="*/ 19 h 144"/>
                  <a:gd name="T52" fmla="*/ 81 w 288"/>
                  <a:gd name="T53" fmla="*/ 14 h 144"/>
                  <a:gd name="T54" fmla="*/ 103 w 288"/>
                  <a:gd name="T55" fmla="*/ 10 h 144"/>
                  <a:gd name="T56" fmla="*/ 105 w 288"/>
                  <a:gd name="T57" fmla="*/ 15 h 144"/>
                  <a:gd name="T58" fmla="*/ 119 w 288"/>
                  <a:gd name="T59" fmla="*/ 15 h 144"/>
                  <a:gd name="T60" fmla="*/ 119 w 288"/>
                  <a:gd name="T61" fmla="*/ 19 h 144"/>
                  <a:gd name="T62" fmla="*/ 127 w 288"/>
                  <a:gd name="T63" fmla="*/ 22 h 1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
                  <a:gd name="T97" fmla="*/ 0 h 144"/>
                  <a:gd name="T98" fmla="*/ 288 w 288"/>
                  <a:gd name="T99" fmla="*/ 144 h 1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4" name="Freeform 192"/>
              <p:cNvSpPr>
                <a:spLocks noChangeAspect="1"/>
              </p:cNvSpPr>
              <p:nvPr/>
            </p:nvSpPr>
            <p:spPr bwMode="auto">
              <a:xfrm>
                <a:off x="4555" y="1143"/>
                <a:ext cx="219" cy="98"/>
              </a:xfrm>
              <a:custGeom>
                <a:avLst/>
                <a:gdLst>
                  <a:gd name="T0" fmla="*/ 127 w 288"/>
                  <a:gd name="T1" fmla="*/ 22 h 144"/>
                  <a:gd name="T2" fmla="*/ 113 w 288"/>
                  <a:gd name="T3" fmla="*/ 22 h 144"/>
                  <a:gd name="T4" fmla="*/ 111 w 288"/>
                  <a:gd name="T5" fmla="*/ 27 h 144"/>
                  <a:gd name="T6" fmla="*/ 95 w 288"/>
                  <a:gd name="T7" fmla="*/ 22 h 144"/>
                  <a:gd name="T8" fmla="*/ 81 w 288"/>
                  <a:gd name="T9" fmla="*/ 29 h 144"/>
                  <a:gd name="T10" fmla="*/ 76 w 288"/>
                  <a:gd name="T11" fmla="*/ 34 h 144"/>
                  <a:gd name="T12" fmla="*/ 76 w 288"/>
                  <a:gd name="T13" fmla="*/ 29 h 144"/>
                  <a:gd name="T14" fmla="*/ 68 w 288"/>
                  <a:gd name="T15" fmla="*/ 34 h 144"/>
                  <a:gd name="T16" fmla="*/ 68 w 288"/>
                  <a:gd name="T17" fmla="*/ 29 h 144"/>
                  <a:gd name="T18" fmla="*/ 58 w 288"/>
                  <a:gd name="T19" fmla="*/ 46 h 144"/>
                  <a:gd name="T20" fmla="*/ 52 w 288"/>
                  <a:gd name="T21" fmla="*/ 46 h 144"/>
                  <a:gd name="T22" fmla="*/ 56 w 288"/>
                  <a:gd name="T23" fmla="*/ 42 h 144"/>
                  <a:gd name="T24" fmla="*/ 50 w 288"/>
                  <a:gd name="T25" fmla="*/ 42 h 144"/>
                  <a:gd name="T26" fmla="*/ 52 w 288"/>
                  <a:gd name="T27" fmla="*/ 34 h 144"/>
                  <a:gd name="T28" fmla="*/ 45 w 288"/>
                  <a:gd name="T29" fmla="*/ 30 h 144"/>
                  <a:gd name="T30" fmla="*/ 5 w 288"/>
                  <a:gd name="T31" fmla="*/ 25 h 144"/>
                  <a:gd name="T32" fmla="*/ 0 w 288"/>
                  <a:gd name="T33" fmla="*/ 21 h 144"/>
                  <a:gd name="T34" fmla="*/ 47 w 288"/>
                  <a:gd name="T35" fmla="*/ 0 h 144"/>
                  <a:gd name="T36" fmla="*/ 50 w 288"/>
                  <a:gd name="T37" fmla="*/ 0 h 144"/>
                  <a:gd name="T38" fmla="*/ 37 w 288"/>
                  <a:gd name="T39" fmla="*/ 10 h 144"/>
                  <a:gd name="T40" fmla="*/ 37 w 288"/>
                  <a:gd name="T41" fmla="*/ 14 h 144"/>
                  <a:gd name="T42" fmla="*/ 43 w 288"/>
                  <a:gd name="T43" fmla="*/ 10 h 144"/>
                  <a:gd name="T44" fmla="*/ 40 w 288"/>
                  <a:gd name="T45" fmla="*/ 14 h 144"/>
                  <a:gd name="T46" fmla="*/ 47 w 288"/>
                  <a:gd name="T47" fmla="*/ 12 h 144"/>
                  <a:gd name="T48" fmla="*/ 58 w 288"/>
                  <a:gd name="T49" fmla="*/ 17 h 144"/>
                  <a:gd name="T50" fmla="*/ 71 w 288"/>
                  <a:gd name="T51" fmla="*/ 19 h 144"/>
                  <a:gd name="T52" fmla="*/ 81 w 288"/>
                  <a:gd name="T53" fmla="*/ 14 h 144"/>
                  <a:gd name="T54" fmla="*/ 103 w 288"/>
                  <a:gd name="T55" fmla="*/ 10 h 144"/>
                  <a:gd name="T56" fmla="*/ 105 w 288"/>
                  <a:gd name="T57" fmla="*/ 15 h 144"/>
                  <a:gd name="T58" fmla="*/ 119 w 288"/>
                  <a:gd name="T59" fmla="*/ 15 h 144"/>
                  <a:gd name="T60" fmla="*/ 119 w 288"/>
                  <a:gd name="T61" fmla="*/ 19 h 144"/>
                  <a:gd name="T62" fmla="*/ 127 w 288"/>
                  <a:gd name="T63" fmla="*/ 22 h 144"/>
                  <a:gd name="T64" fmla="*/ 127 w 288"/>
                  <a:gd name="T65" fmla="*/ 25 h 1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144"/>
                  <a:gd name="T101" fmla="*/ 288 w 288"/>
                  <a:gd name="T102" fmla="*/ 144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144">
                    <a:moveTo>
                      <a:pt x="288" y="72"/>
                    </a:moveTo>
                    <a:lnTo>
                      <a:pt x="258" y="72"/>
                    </a:lnTo>
                    <a:lnTo>
                      <a:pt x="252" y="84"/>
                    </a:lnTo>
                    <a:lnTo>
                      <a:pt x="216" y="72"/>
                    </a:lnTo>
                    <a:lnTo>
                      <a:pt x="186" y="90"/>
                    </a:lnTo>
                    <a:lnTo>
                      <a:pt x="174" y="108"/>
                    </a:lnTo>
                    <a:lnTo>
                      <a:pt x="174" y="90"/>
                    </a:lnTo>
                    <a:lnTo>
                      <a:pt x="156" y="108"/>
                    </a:lnTo>
                    <a:lnTo>
                      <a:pt x="156" y="90"/>
                    </a:lnTo>
                    <a:lnTo>
                      <a:pt x="132" y="144"/>
                    </a:lnTo>
                    <a:lnTo>
                      <a:pt x="120" y="144"/>
                    </a:lnTo>
                    <a:lnTo>
                      <a:pt x="126" y="132"/>
                    </a:lnTo>
                    <a:lnTo>
                      <a:pt x="114" y="132"/>
                    </a:lnTo>
                    <a:lnTo>
                      <a:pt x="120" y="108"/>
                    </a:lnTo>
                    <a:lnTo>
                      <a:pt x="102" y="96"/>
                    </a:lnTo>
                    <a:lnTo>
                      <a:pt x="12" y="78"/>
                    </a:lnTo>
                    <a:lnTo>
                      <a:pt x="0" y="66"/>
                    </a:lnTo>
                    <a:lnTo>
                      <a:pt x="108" y="0"/>
                    </a:lnTo>
                    <a:lnTo>
                      <a:pt x="114" y="0"/>
                    </a:lnTo>
                    <a:lnTo>
                      <a:pt x="84" y="30"/>
                    </a:lnTo>
                    <a:lnTo>
                      <a:pt x="84" y="42"/>
                    </a:lnTo>
                    <a:lnTo>
                      <a:pt x="96" y="30"/>
                    </a:lnTo>
                    <a:lnTo>
                      <a:pt x="90" y="42"/>
                    </a:lnTo>
                    <a:lnTo>
                      <a:pt x="108" y="36"/>
                    </a:lnTo>
                    <a:lnTo>
                      <a:pt x="132" y="54"/>
                    </a:lnTo>
                    <a:lnTo>
                      <a:pt x="162" y="60"/>
                    </a:lnTo>
                    <a:lnTo>
                      <a:pt x="186" y="42"/>
                    </a:lnTo>
                    <a:lnTo>
                      <a:pt x="234" y="30"/>
                    </a:lnTo>
                    <a:lnTo>
                      <a:pt x="240" y="48"/>
                    </a:lnTo>
                    <a:lnTo>
                      <a:pt x="270" y="48"/>
                    </a:lnTo>
                    <a:lnTo>
                      <a:pt x="270" y="60"/>
                    </a:lnTo>
                    <a:lnTo>
                      <a:pt x="288" y="72"/>
                    </a:lnTo>
                    <a:lnTo>
                      <a:pt x="288" y="7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5" name="Freeform 193"/>
              <p:cNvSpPr>
                <a:spLocks noChangeAspect="1"/>
              </p:cNvSpPr>
              <p:nvPr/>
            </p:nvSpPr>
            <p:spPr bwMode="auto">
              <a:xfrm>
                <a:off x="4326" y="1069"/>
                <a:ext cx="251" cy="253"/>
              </a:xfrm>
              <a:custGeom>
                <a:avLst/>
                <a:gdLst>
                  <a:gd name="T0" fmla="*/ 119 w 330"/>
                  <a:gd name="T1" fmla="*/ 115 h 372"/>
                  <a:gd name="T2" fmla="*/ 13 w 330"/>
                  <a:gd name="T3" fmla="*/ 117 h 372"/>
                  <a:gd name="T4" fmla="*/ 13 w 330"/>
                  <a:gd name="T5" fmla="*/ 81 h 372"/>
                  <a:gd name="T6" fmla="*/ 5 w 330"/>
                  <a:gd name="T7" fmla="*/ 73 h 372"/>
                  <a:gd name="T8" fmla="*/ 11 w 330"/>
                  <a:gd name="T9" fmla="*/ 68 h 372"/>
                  <a:gd name="T10" fmla="*/ 0 w 330"/>
                  <a:gd name="T11" fmla="*/ 7 h 372"/>
                  <a:gd name="T12" fmla="*/ 37 w 330"/>
                  <a:gd name="T13" fmla="*/ 7 h 372"/>
                  <a:gd name="T14" fmla="*/ 37 w 330"/>
                  <a:gd name="T15" fmla="*/ 0 h 372"/>
                  <a:gd name="T16" fmla="*/ 43 w 330"/>
                  <a:gd name="T17" fmla="*/ 0 h 372"/>
                  <a:gd name="T18" fmla="*/ 47 w 330"/>
                  <a:gd name="T19" fmla="*/ 11 h 372"/>
                  <a:gd name="T20" fmla="*/ 64 w 330"/>
                  <a:gd name="T21" fmla="*/ 15 h 372"/>
                  <a:gd name="T22" fmla="*/ 64 w 330"/>
                  <a:gd name="T23" fmla="*/ 17 h 372"/>
                  <a:gd name="T24" fmla="*/ 79 w 330"/>
                  <a:gd name="T25" fmla="*/ 15 h 372"/>
                  <a:gd name="T26" fmla="*/ 87 w 330"/>
                  <a:gd name="T27" fmla="*/ 15 h 372"/>
                  <a:gd name="T28" fmla="*/ 84 w 330"/>
                  <a:gd name="T29" fmla="*/ 17 h 372"/>
                  <a:gd name="T30" fmla="*/ 87 w 330"/>
                  <a:gd name="T31" fmla="*/ 17 h 372"/>
                  <a:gd name="T32" fmla="*/ 90 w 330"/>
                  <a:gd name="T33" fmla="*/ 22 h 372"/>
                  <a:gd name="T34" fmla="*/ 98 w 330"/>
                  <a:gd name="T35" fmla="*/ 19 h 372"/>
                  <a:gd name="T36" fmla="*/ 106 w 330"/>
                  <a:gd name="T37" fmla="*/ 24 h 372"/>
                  <a:gd name="T38" fmla="*/ 119 w 330"/>
                  <a:gd name="T39" fmla="*/ 21 h 372"/>
                  <a:gd name="T40" fmla="*/ 122 w 330"/>
                  <a:gd name="T41" fmla="*/ 22 h 372"/>
                  <a:gd name="T42" fmla="*/ 145 w 330"/>
                  <a:gd name="T43" fmla="*/ 24 h 372"/>
                  <a:gd name="T44" fmla="*/ 122 w 330"/>
                  <a:gd name="T45" fmla="*/ 34 h 372"/>
                  <a:gd name="T46" fmla="*/ 98 w 330"/>
                  <a:gd name="T47" fmla="*/ 51 h 372"/>
                  <a:gd name="T48" fmla="*/ 95 w 330"/>
                  <a:gd name="T49" fmla="*/ 53 h 372"/>
                  <a:gd name="T50" fmla="*/ 95 w 330"/>
                  <a:gd name="T51" fmla="*/ 65 h 372"/>
                  <a:gd name="T52" fmla="*/ 87 w 330"/>
                  <a:gd name="T53" fmla="*/ 68 h 372"/>
                  <a:gd name="T54" fmla="*/ 81 w 330"/>
                  <a:gd name="T55" fmla="*/ 73 h 372"/>
                  <a:gd name="T56" fmla="*/ 87 w 330"/>
                  <a:gd name="T57" fmla="*/ 78 h 372"/>
                  <a:gd name="T58" fmla="*/ 87 w 330"/>
                  <a:gd name="T59" fmla="*/ 90 h 372"/>
                  <a:gd name="T60" fmla="*/ 116 w 330"/>
                  <a:gd name="T61" fmla="*/ 106 h 372"/>
                  <a:gd name="T62" fmla="*/ 119 w 330"/>
                  <a:gd name="T63" fmla="*/ 115 h 3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72"/>
                  <a:gd name="T98" fmla="*/ 330 w 330"/>
                  <a:gd name="T99" fmla="*/ 372 h 3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6" name="Freeform 194"/>
              <p:cNvSpPr>
                <a:spLocks noChangeAspect="1"/>
              </p:cNvSpPr>
              <p:nvPr/>
            </p:nvSpPr>
            <p:spPr bwMode="auto">
              <a:xfrm>
                <a:off x="4326" y="1069"/>
                <a:ext cx="251" cy="253"/>
              </a:xfrm>
              <a:custGeom>
                <a:avLst/>
                <a:gdLst>
                  <a:gd name="T0" fmla="*/ 119 w 330"/>
                  <a:gd name="T1" fmla="*/ 115 h 372"/>
                  <a:gd name="T2" fmla="*/ 13 w 330"/>
                  <a:gd name="T3" fmla="*/ 117 h 372"/>
                  <a:gd name="T4" fmla="*/ 13 w 330"/>
                  <a:gd name="T5" fmla="*/ 81 h 372"/>
                  <a:gd name="T6" fmla="*/ 5 w 330"/>
                  <a:gd name="T7" fmla="*/ 73 h 372"/>
                  <a:gd name="T8" fmla="*/ 11 w 330"/>
                  <a:gd name="T9" fmla="*/ 68 h 372"/>
                  <a:gd name="T10" fmla="*/ 0 w 330"/>
                  <a:gd name="T11" fmla="*/ 7 h 372"/>
                  <a:gd name="T12" fmla="*/ 37 w 330"/>
                  <a:gd name="T13" fmla="*/ 7 h 372"/>
                  <a:gd name="T14" fmla="*/ 37 w 330"/>
                  <a:gd name="T15" fmla="*/ 0 h 372"/>
                  <a:gd name="T16" fmla="*/ 43 w 330"/>
                  <a:gd name="T17" fmla="*/ 0 h 372"/>
                  <a:gd name="T18" fmla="*/ 47 w 330"/>
                  <a:gd name="T19" fmla="*/ 11 h 372"/>
                  <a:gd name="T20" fmla="*/ 64 w 330"/>
                  <a:gd name="T21" fmla="*/ 15 h 372"/>
                  <a:gd name="T22" fmla="*/ 64 w 330"/>
                  <a:gd name="T23" fmla="*/ 17 h 372"/>
                  <a:gd name="T24" fmla="*/ 79 w 330"/>
                  <a:gd name="T25" fmla="*/ 15 h 372"/>
                  <a:gd name="T26" fmla="*/ 87 w 330"/>
                  <a:gd name="T27" fmla="*/ 15 h 372"/>
                  <a:gd name="T28" fmla="*/ 84 w 330"/>
                  <a:gd name="T29" fmla="*/ 17 h 372"/>
                  <a:gd name="T30" fmla="*/ 87 w 330"/>
                  <a:gd name="T31" fmla="*/ 17 h 372"/>
                  <a:gd name="T32" fmla="*/ 90 w 330"/>
                  <a:gd name="T33" fmla="*/ 22 h 372"/>
                  <a:gd name="T34" fmla="*/ 98 w 330"/>
                  <a:gd name="T35" fmla="*/ 19 h 372"/>
                  <a:gd name="T36" fmla="*/ 106 w 330"/>
                  <a:gd name="T37" fmla="*/ 24 h 372"/>
                  <a:gd name="T38" fmla="*/ 119 w 330"/>
                  <a:gd name="T39" fmla="*/ 21 h 372"/>
                  <a:gd name="T40" fmla="*/ 122 w 330"/>
                  <a:gd name="T41" fmla="*/ 22 h 372"/>
                  <a:gd name="T42" fmla="*/ 145 w 330"/>
                  <a:gd name="T43" fmla="*/ 24 h 372"/>
                  <a:gd name="T44" fmla="*/ 122 w 330"/>
                  <a:gd name="T45" fmla="*/ 34 h 372"/>
                  <a:gd name="T46" fmla="*/ 98 w 330"/>
                  <a:gd name="T47" fmla="*/ 51 h 372"/>
                  <a:gd name="T48" fmla="*/ 95 w 330"/>
                  <a:gd name="T49" fmla="*/ 53 h 372"/>
                  <a:gd name="T50" fmla="*/ 95 w 330"/>
                  <a:gd name="T51" fmla="*/ 65 h 372"/>
                  <a:gd name="T52" fmla="*/ 87 w 330"/>
                  <a:gd name="T53" fmla="*/ 68 h 372"/>
                  <a:gd name="T54" fmla="*/ 81 w 330"/>
                  <a:gd name="T55" fmla="*/ 73 h 372"/>
                  <a:gd name="T56" fmla="*/ 87 w 330"/>
                  <a:gd name="T57" fmla="*/ 78 h 372"/>
                  <a:gd name="T58" fmla="*/ 87 w 330"/>
                  <a:gd name="T59" fmla="*/ 90 h 372"/>
                  <a:gd name="T60" fmla="*/ 116 w 330"/>
                  <a:gd name="T61" fmla="*/ 106 h 372"/>
                  <a:gd name="T62" fmla="*/ 119 w 330"/>
                  <a:gd name="T63" fmla="*/ 115 h 372"/>
                  <a:gd name="T64" fmla="*/ 119 w 330"/>
                  <a:gd name="T65" fmla="*/ 117 h 3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72"/>
                  <a:gd name="T101" fmla="*/ 330 w 330"/>
                  <a:gd name="T102" fmla="*/ 372 h 3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72">
                    <a:moveTo>
                      <a:pt x="270" y="366"/>
                    </a:moveTo>
                    <a:lnTo>
                      <a:pt x="30" y="372"/>
                    </a:lnTo>
                    <a:lnTo>
                      <a:pt x="30" y="258"/>
                    </a:lnTo>
                    <a:lnTo>
                      <a:pt x="12" y="234"/>
                    </a:lnTo>
                    <a:lnTo>
                      <a:pt x="24" y="216"/>
                    </a:lnTo>
                    <a:lnTo>
                      <a:pt x="0" y="24"/>
                    </a:lnTo>
                    <a:lnTo>
                      <a:pt x="84" y="24"/>
                    </a:lnTo>
                    <a:lnTo>
                      <a:pt x="84" y="0"/>
                    </a:lnTo>
                    <a:lnTo>
                      <a:pt x="96" y="0"/>
                    </a:lnTo>
                    <a:lnTo>
                      <a:pt x="108" y="36"/>
                    </a:lnTo>
                    <a:lnTo>
                      <a:pt x="144" y="48"/>
                    </a:lnTo>
                    <a:lnTo>
                      <a:pt x="144" y="54"/>
                    </a:lnTo>
                    <a:lnTo>
                      <a:pt x="180" y="48"/>
                    </a:lnTo>
                    <a:lnTo>
                      <a:pt x="198" y="48"/>
                    </a:lnTo>
                    <a:lnTo>
                      <a:pt x="192" y="54"/>
                    </a:lnTo>
                    <a:lnTo>
                      <a:pt x="198" y="54"/>
                    </a:lnTo>
                    <a:lnTo>
                      <a:pt x="204" y="72"/>
                    </a:lnTo>
                    <a:lnTo>
                      <a:pt x="222" y="60"/>
                    </a:lnTo>
                    <a:lnTo>
                      <a:pt x="240" y="78"/>
                    </a:lnTo>
                    <a:lnTo>
                      <a:pt x="270" y="66"/>
                    </a:lnTo>
                    <a:lnTo>
                      <a:pt x="276" y="72"/>
                    </a:lnTo>
                    <a:lnTo>
                      <a:pt x="330" y="78"/>
                    </a:lnTo>
                    <a:lnTo>
                      <a:pt x="276" y="108"/>
                    </a:lnTo>
                    <a:lnTo>
                      <a:pt x="222" y="162"/>
                    </a:lnTo>
                    <a:lnTo>
                      <a:pt x="216" y="168"/>
                    </a:lnTo>
                    <a:lnTo>
                      <a:pt x="216" y="204"/>
                    </a:lnTo>
                    <a:lnTo>
                      <a:pt x="198" y="216"/>
                    </a:lnTo>
                    <a:lnTo>
                      <a:pt x="186" y="234"/>
                    </a:lnTo>
                    <a:lnTo>
                      <a:pt x="198" y="246"/>
                    </a:lnTo>
                    <a:lnTo>
                      <a:pt x="198" y="288"/>
                    </a:lnTo>
                    <a:lnTo>
                      <a:pt x="264" y="336"/>
                    </a:lnTo>
                    <a:lnTo>
                      <a:pt x="270" y="366"/>
                    </a:lnTo>
                    <a:lnTo>
                      <a:pt x="270" y="37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7" name="Freeform 195"/>
              <p:cNvSpPr>
                <a:spLocks noChangeAspect="1"/>
              </p:cNvSpPr>
              <p:nvPr/>
            </p:nvSpPr>
            <p:spPr bwMode="auto">
              <a:xfrm>
                <a:off x="4545" y="1681"/>
                <a:ext cx="138" cy="216"/>
              </a:xfrm>
              <a:custGeom>
                <a:avLst/>
                <a:gdLst>
                  <a:gd name="T0" fmla="*/ 81 w 180"/>
                  <a:gd name="T1" fmla="*/ 92 h 318"/>
                  <a:gd name="T2" fmla="*/ 57 w 180"/>
                  <a:gd name="T3" fmla="*/ 94 h 318"/>
                  <a:gd name="T4" fmla="*/ 54 w 180"/>
                  <a:gd name="T5" fmla="*/ 100 h 318"/>
                  <a:gd name="T6" fmla="*/ 51 w 180"/>
                  <a:gd name="T7" fmla="*/ 98 h 318"/>
                  <a:gd name="T8" fmla="*/ 46 w 180"/>
                  <a:gd name="T9" fmla="*/ 90 h 318"/>
                  <a:gd name="T10" fmla="*/ 46 w 180"/>
                  <a:gd name="T11" fmla="*/ 83 h 318"/>
                  <a:gd name="T12" fmla="*/ 0 w 180"/>
                  <a:gd name="T13" fmla="*/ 84 h 318"/>
                  <a:gd name="T14" fmla="*/ 3 w 180"/>
                  <a:gd name="T15" fmla="*/ 71 h 318"/>
                  <a:gd name="T16" fmla="*/ 14 w 180"/>
                  <a:gd name="T17" fmla="*/ 60 h 318"/>
                  <a:gd name="T18" fmla="*/ 11 w 180"/>
                  <a:gd name="T19" fmla="*/ 60 h 318"/>
                  <a:gd name="T20" fmla="*/ 16 w 180"/>
                  <a:gd name="T21" fmla="*/ 56 h 318"/>
                  <a:gd name="T22" fmla="*/ 11 w 180"/>
                  <a:gd name="T23" fmla="*/ 54 h 318"/>
                  <a:gd name="T24" fmla="*/ 14 w 180"/>
                  <a:gd name="T25" fmla="*/ 51 h 318"/>
                  <a:gd name="T26" fmla="*/ 11 w 180"/>
                  <a:gd name="T27" fmla="*/ 52 h 318"/>
                  <a:gd name="T28" fmla="*/ 11 w 180"/>
                  <a:gd name="T29" fmla="*/ 46 h 318"/>
                  <a:gd name="T30" fmla="*/ 8 w 180"/>
                  <a:gd name="T31" fmla="*/ 46 h 318"/>
                  <a:gd name="T32" fmla="*/ 8 w 180"/>
                  <a:gd name="T33" fmla="*/ 43 h 318"/>
                  <a:gd name="T34" fmla="*/ 11 w 180"/>
                  <a:gd name="T35" fmla="*/ 39 h 318"/>
                  <a:gd name="T36" fmla="*/ 8 w 180"/>
                  <a:gd name="T37" fmla="*/ 38 h 318"/>
                  <a:gd name="T38" fmla="*/ 11 w 180"/>
                  <a:gd name="T39" fmla="*/ 35 h 318"/>
                  <a:gd name="T40" fmla="*/ 5 w 180"/>
                  <a:gd name="T41" fmla="*/ 35 h 318"/>
                  <a:gd name="T42" fmla="*/ 5 w 180"/>
                  <a:gd name="T43" fmla="*/ 30 h 318"/>
                  <a:gd name="T44" fmla="*/ 11 w 180"/>
                  <a:gd name="T45" fmla="*/ 30 h 318"/>
                  <a:gd name="T46" fmla="*/ 8 w 180"/>
                  <a:gd name="T47" fmla="*/ 24 h 318"/>
                  <a:gd name="T48" fmla="*/ 21 w 180"/>
                  <a:gd name="T49" fmla="*/ 15 h 318"/>
                  <a:gd name="T50" fmla="*/ 21 w 180"/>
                  <a:gd name="T51" fmla="*/ 7 h 318"/>
                  <a:gd name="T52" fmla="*/ 27 w 180"/>
                  <a:gd name="T53" fmla="*/ 3 h 318"/>
                  <a:gd name="T54" fmla="*/ 76 w 180"/>
                  <a:gd name="T55" fmla="*/ 0 h 318"/>
                  <a:gd name="T56" fmla="*/ 76 w 180"/>
                  <a:gd name="T57" fmla="*/ 64 h 318"/>
                  <a:gd name="T58" fmla="*/ 81 w 180"/>
                  <a:gd name="T59" fmla="*/ 86 h 318"/>
                  <a:gd name="T60" fmla="*/ 81 w 180"/>
                  <a:gd name="T61" fmla="*/ 92 h 3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80"/>
                  <a:gd name="T94" fmla="*/ 0 h 318"/>
                  <a:gd name="T95" fmla="*/ 180 w 180"/>
                  <a:gd name="T96" fmla="*/ 318 h 31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8" name="Freeform 196"/>
              <p:cNvSpPr>
                <a:spLocks noChangeAspect="1"/>
              </p:cNvSpPr>
              <p:nvPr/>
            </p:nvSpPr>
            <p:spPr bwMode="auto">
              <a:xfrm>
                <a:off x="4545" y="1681"/>
                <a:ext cx="138" cy="216"/>
              </a:xfrm>
              <a:custGeom>
                <a:avLst/>
                <a:gdLst>
                  <a:gd name="T0" fmla="*/ 81 w 180"/>
                  <a:gd name="T1" fmla="*/ 92 h 318"/>
                  <a:gd name="T2" fmla="*/ 57 w 180"/>
                  <a:gd name="T3" fmla="*/ 94 h 318"/>
                  <a:gd name="T4" fmla="*/ 54 w 180"/>
                  <a:gd name="T5" fmla="*/ 100 h 318"/>
                  <a:gd name="T6" fmla="*/ 51 w 180"/>
                  <a:gd name="T7" fmla="*/ 98 h 318"/>
                  <a:gd name="T8" fmla="*/ 46 w 180"/>
                  <a:gd name="T9" fmla="*/ 90 h 318"/>
                  <a:gd name="T10" fmla="*/ 46 w 180"/>
                  <a:gd name="T11" fmla="*/ 83 h 318"/>
                  <a:gd name="T12" fmla="*/ 0 w 180"/>
                  <a:gd name="T13" fmla="*/ 84 h 318"/>
                  <a:gd name="T14" fmla="*/ 3 w 180"/>
                  <a:gd name="T15" fmla="*/ 71 h 318"/>
                  <a:gd name="T16" fmla="*/ 14 w 180"/>
                  <a:gd name="T17" fmla="*/ 60 h 318"/>
                  <a:gd name="T18" fmla="*/ 11 w 180"/>
                  <a:gd name="T19" fmla="*/ 60 h 318"/>
                  <a:gd name="T20" fmla="*/ 16 w 180"/>
                  <a:gd name="T21" fmla="*/ 56 h 318"/>
                  <a:gd name="T22" fmla="*/ 11 w 180"/>
                  <a:gd name="T23" fmla="*/ 54 h 318"/>
                  <a:gd name="T24" fmla="*/ 14 w 180"/>
                  <a:gd name="T25" fmla="*/ 51 h 318"/>
                  <a:gd name="T26" fmla="*/ 11 w 180"/>
                  <a:gd name="T27" fmla="*/ 52 h 318"/>
                  <a:gd name="T28" fmla="*/ 11 w 180"/>
                  <a:gd name="T29" fmla="*/ 46 h 318"/>
                  <a:gd name="T30" fmla="*/ 8 w 180"/>
                  <a:gd name="T31" fmla="*/ 46 h 318"/>
                  <a:gd name="T32" fmla="*/ 8 w 180"/>
                  <a:gd name="T33" fmla="*/ 43 h 318"/>
                  <a:gd name="T34" fmla="*/ 11 w 180"/>
                  <a:gd name="T35" fmla="*/ 39 h 318"/>
                  <a:gd name="T36" fmla="*/ 8 w 180"/>
                  <a:gd name="T37" fmla="*/ 38 h 318"/>
                  <a:gd name="T38" fmla="*/ 11 w 180"/>
                  <a:gd name="T39" fmla="*/ 35 h 318"/>
                  <a:gd name="T40" fmla="*/ 5 w 180"/>
                  <a:gd name="T41" fmla="*/ 35 h 318"/>
                  <a:gd name="T42" fmla="*/ 5 w 180"/>
                  <a:gd name="T43" fmla="*/ 30 h 318"/>
                  <a:gd name="T44" fmla="*/ 11 w 180"/>
                  <a:gd name="T45" fmla="*/ 30 h 318"/>
                  <a:gd name="T46" fmla="*/ 8 w 180"/>
                  <a:gd name="T47" fmla="*/ 24 h 318"/>
                  <a:gd name="T48" fmla="*/ 21 w 180"/>
                  <a:gd name="T49" fmla="*/ 15 h 318"/>
                  <a:gd name="T50" fmla="*/ 21 w 180"/>
                  <a:gd name="T51" fmla="*/ 7 h 318"/>
                  <a:gd name="T52" fmla="*/ 27 w 180"/>
                  <a:gd name="T53" fmla="*/ 3 h 318"/>
                  <a:gd name="T54" fmla="*/ 76 w 180"/>
                  <a:gd name="T55" fmla="*/ 0 h 318"/>
                  <a:gd name="T56" fmla="*/ 76 w 180"/>
                  <a:gd name="T57" fmla="*/ 64 h 318"/>
                  <a:gd name="T58" fmla="*/ 81 w 180"/>
                  <a:gd name="T59" fmla="*/ 86 h 318"/>
                  <a:gd name="T60" fmla="*/ 81 w 180"/>
                  <a:gd name="T61" fmla="*/ 92 h 318"/>
                  <a:gd name="T62" fmla="*/ 81 w 180"/>
                  <a:gd name="T63" fmla="*/ 94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0"/>
                  <a:gd name="T97" fmla="*/ 0 h 318"/>
                  <a:gd name="T98" fmla="*/ 180 w 180"/>
                  <a:gd name="T99" fmla="*/ 318 h 3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0" h="318">
                    <a:moveTo>
                      <a:pt x="180" y="294"/>
                    </a:moveTo>
                    <a:lnTo>
                      <a:pt x="126" y="300"/>
                    </a:lnTo>
                    <a:lnTo>
                      <a:pt x="120" y="318"/>
                    </a:lnTo>
                    <a:lnTo>
                      <a:pt x="114" y="312"/>
                    </a:lnTo>
                    <a:lnTo>
                      <a:pt x="102" y="288"/>
                    </a:lnTo>
                    <a:lnTo>
                      <a:pt x="102" y="264"/>
                    </a:lnTo>
                    <a:lnTo>
                      <a:pt x="0" y="270"/>
                    </a:lnTo>
                    <a:lnTo>
                      <a:pt x="6" y="228"/>
                    </a:lnTo>
                    <a:lnTo>
                      <a:pt x="30" y="192"/>
                    </a:lnTo>
                    <a:lnTo>
                      <a:pt x="24" y="192"/>
                    </a:lnTo>
                    <a:lnTo>
                      <a:pt x="36" y="180"/>
                    </a:lnTo>
                    <a:lnTo>
                      <a:pt x="24" y="174"/>
                    </a:lnTo>
                    <a:lnTo>
                      <a:pt x="30" y="162"/>
                    </a:lnTo>
                    <a:lnTo>
                      <a:pt x="24" y="168"/>
                    </a:lnTo>
                    <a:lnTo>
                      <a:pt x="24" y="144"/>
                    </a:lnTo>
                    <a:lnTo>
                      <a:pt x="18" y="144"/>
                    </a:lnTo>
                    <a:lnTo>
                      <a:pt x="18" y="138"/>
                    </a:lnTo>
                    <a:lnTo>
                      <a:pt x="24" y="126"/>
                    </a:lnTo>
                    <a:lnTo>
                      <a:pt x="18" y="120"/>
                    </a:lnTo>
                    <a:lnTo>
                      <a:pt x="24" y="114"/>
                    </a:lnTo>
                    <a:lnTo>
                      <a:pt x="12" y="114"/>
                    </a:lnTo>
                    <a:lnTo>
                      <a:pt x="12" y="96"/>
                    </a:lnTo>
                    <a:lnTo>
                      <a:pt x="24" y="96"/>
                    </a:lnTo>
                    <a:lnTo>
                      <a:pt x="18" y="78"/>
                    </a:lnTo>
                    <a:lnTo>
                      <a:pt x="48" y="48"/>
                    </a:lnTo>
                    <a:lnTo>
                      <a:pt x="48" y="24"/>
                    </a:lnTo>
                    <a:lnTo>
                      <a:pt x="60" y="12"/>
                    </a:lnTo>
                    <a:lnTo>
                      <a:pt x="168" y="0"/>
                    </a:lnTo>
                    <a:lnTo>
                      <a:pt x="168" y="204"/>
                    </a:lnTo>
                    <a:lnTo>
                      <a:pt x="180" y="276"/>
                    </a:lnTo>
                    <a:lnTo>
                      <a:pt x="180" y="294"/>
                    </a:lnTo>
                    <a:lnTo>
                      <a:pt x="180" y="30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69" name="Freeform 197"/>
              <p:cNvSpPr>
                <a:spLocks noChangeAspect="1"/>
              </p:cNvSpPr>
              <p:nvPr/>
            </p:nvSpPr>
            <p:spPr bwMode="auto">
              <a:xfrm>
                <a:off x="4371" y="1444"/>
                <a:ext cx="257" cy="200"/>
              </a:xfrm>
              <a:custGeom>
                <a:avLst/>
                <a:gdLst>
                  <a:gd name="T0" fmla="*/ 140 w 336"/>
                  <a:gd name="T1" fmla="*/ 93 h 294"/>
                  <a:gd name="T2" fmla="*/ 123 w 336"/>
                  <a:gd name="T3" fmla="*/ 93 h 294"/>
                  <a:gd name="T4" fmla="*/ 132 w 336"/>
                  <a:gd name="T5" fmla="*/ 87 h 294"/>
                  <a:gd name="T6" fmla="*/ 129 w 336"/>
                  <a:gd name="T7" fmla="*/ 83 h 294"/>
                  <a:gd name="T8" fmla="*/ 27 w 336"/>
                  <a:gd name="T9" fmla="*/ 85 h 294"/>
                  <a:gd name="T10" fmla="*/ 27 w 336"/>
                  <a:gd name="T11" fmla="*/ 30 h 294"/>
                  <a:gd name="T12" fmla="*/ 14 w 336"/>
                  <a:gd name="T13" fmla="*/ 22 h 294"/>
                  <a:gd name="T14" fmla="*/ 18 w 336"/>
                  <a:gd name="T15" fmla="*/ 17 h 294"/>
                  <a:gd name="T16" fmla="*/ 11 w 336"/>
                  <a:gd name="T17" fmla="*/ 14 h 294"/>
                  <a:gd name="T18" fmla="*/ 0 w 336"/>
                  <a:gd name="T19" fmla="*/ 2 h 294"/>
                  <a:gd name="T20" fmla="*/ 88 w 336"/>
                  <a:gd name="T21" fmla="*/ 0 h 294"/>
                  <a:gd name="T22" fmla="*/ 94 w 336"/>
                  <a:gd name="T23" fmla="*/ 5 h 294"/>
                  <a:gd name="T24" fmla="*/ 94 w 336"/>
                  <a:gd name="T25" fmla="*/ 15 h 294"/>
                  <a:gd name="T26" fmla="*/ 99 w 336"/>
                  <a:gd name="T27" fmla="*/ 21 h 294"/>
                  <a:gd name="T28" fmla="*/ 110 w 336"/>
                  <a:gd name="T29" fmla="*/ 27 h 294"/>
                  <a:gd name="T30" fmla="*/ 113 w 336"/>
                  <a:gd name="T31" fmla="*/ 34 h 294"/>
                  <a:gd name="T32" fmla="*/ 119 w 336"/>
                  <a:gd name="T33" fmla="*/ 32 h 294"/>
                  <a:gd name="T34" fmla="*/ 126 w 336"/>
                  <a:gd name="T35" fmla="*/ 36 h 294"/>
                  <a:gd name="T36" fmla="*/ 121 w 336"/>
                  <a:gd name="T37" fmla="*/ 47 h 294"/>
                  <a:gd name="T38" fmla="*/ 142 w 336"/>
                  <a:gd name="T39" fmla="*/ 59 h 294"/>
                  <a:gd name="T40" fmla="*/ 142 w 336"/>
                  <a:gd name="T41" fmla="*/ 66 h 294"/>
                  <a:gd name="T42" fmla="*/ 151 w 336"/>
                  <a:gd name="T43" fmla="*/ 71 h 294"/>
                  <a:gd name="T44" fmla="*/ 151 w 336"/>
                  <a:gd name="T45" fmla="*/ 79 h 294"/>
                  <a:gd name="T46" fmla="*/ 148 w 336"/>
                  <a:gd name="T47" fmla="*/ 79 h 294"/>
                  <a:gd name="T48" fmla="*/ 145 w 336"/>
                  <a:gd name="T49" fmla="*/ 82 h 294"/>
                  <a:gd name="T50" fmla="*/ 142 w 336"/>
                  <a:gd name="T51" fmla="*/ 79 h 294"/>
                  <a:gd name="T52" fmla="*/ 140 w 336"/>
                  <a:gd name="T53" fmla="*/ 90 h 294"/>
                  <a:gd name="T54" fmla="*/ 140 w 336"/>
                  <a:gd name="T55" fmla="*/ 93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6"/>
                  <a:gd name="T85" fmla="*/ 0 h 294"/>
                  <a:gd name="T86" fmla="*/ 336 w 336"/>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6" h="294">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0" name="Freeform 198"/>
              <p:cNvSpPr>
                <a:spLocks noChangeAspect="1"/>
              </p:cNvSpPr>
              <p:nvPr/>
            </p:nvSpPr>
            <p:spPr bwMode="auto">
              <a:xfrm>
                <a:off x="4371" y="1444"/>
                <a:ext cx="257" cy="204"/>
              </a:xfrm>
              <a:custGeom>
                <a:avLst/>
                <a:gdLst>
                  <a:gd name="T0" fmla="*/ 140 w 336"/>
                  <a:gd name="T1" fmla="*/ 92 h 300"/>
                  <a:gd name="T2" fmla="*/ 123 w 336"/>
                  <a:gd name="T3" fmla="*/ 92 h 300"/>
                  <a:gd name="T4" fmla="*/ 132 w 336"/>
                  <a:gd name="T5" fmla="*/ 87 h 300"/>
                  <a:gd name="T6" fmla="*/ 129 w 336"/>
                  <a:gd name="T7" fmla="*/ 83 h 300"/>
                  <a:gd name="T8" fmla="*/ 27 w 336"/>
                  <a:gd name="T9" fmla="*/ 85 h 300"/>
                  <a:gd name="T10" fmla="*/ 27 w 336"/>
                  <a:gd name="T11" fmla="*/ 30 h 300"/>
                  <a:gd name="T12" fmla="*/ 14 w 336"/>
                  <a:gd name="T13" fmla="*/ 22 h 300"/>
                  <a:gd name="T14" fmla="*/ 18 w 336"/>
                  <a:gd name="T15" fmla="*/ 17 h 300"/>
                  <a:gd name="T16" fmla="*/ 11 w 336"/>
                  <a:gd name="T17" fmla="*/ 14 h 300"/>
                  <a:gd name="T18" fmla="*/ 0 w 336"/>
                  <a:gd name="T19" fmla="*/ 2 h 300"/>
                  <a:gd name="T20" fmla="*/ 88 w 336"/>
                  <a:gd name="T21" fmla="*/ 0 h 300"/>
                  <a:gd name="T22" fmla="*/ 94 w 336"/>
                  <a:gd name="T23" fmla="*/ 5 h 300"/>
                  <a:gd name="T24" fmla="*/ 94 w 336"/>
                  <a:gd name="T25" fmla="*/ 15 h 300"/>
                  <a:gd name="T26" fmla="*/ 99 w 336"/>
                  <a:gd name="T27" fmla="*/ 21 h 300"/>
                  <a:gd name="T28" fmla="*/ 110 w 336"/>
                  <a:gd name="T29" fmla="*/ 27 h 300"/>
                  <a:gd name="T30" fmla="*/ 113 w 336"/>
                  <a:gd name="T31" fmla="*/ 34 h 300"/>
                  <a:gd name="T32" fmla="*/ 119 w 336"/>
                  <a:gd name="T33" fmla="*/ 32 h 300"/>
                  <a:gd name="T34" fmla="*/ 126 w 336"/>
                  <a:gd name="T35" fmla="*/ 36 h 300"/>
                  <a:gd name="T36" fmla="*/ 121 w 336"/>
                  <a:gd name="T37" fmla="*/ 47 h 300"/>
                  <a:gd name="T38" fmla="*/ 142 w 336"/>
                  <a:gd name="T39" fmla="*/ 58 h 300"/>
                  <a:gd name="T40" fmla="*/ 142 w 336"/>
                  <a:gd name="T41" fmla="*/ 66 h 300"/>
                  <a:gd name="T42" fmla="*/ 151 w 336"/>
                  <a:gd name="T43" fmla="*/ 71 h 300"/>
                  <a:gd name="T44" fmla="*/ 151 w 336"/>
                  <a:gd name="T45" fmla="*/ 79 h 300"/>
                  <a:gd name="T46" fmla="*/ 148 w 336"/>
                  <a:gd name="T47" fmla="*/ 79 h 300"/>
                  <a:gd name="T48" fmla="*/ 145 w 336"/>
                  <a:gd name="T49" fmla="*/ 81 h 300"/>
                  <a:gd name="T50" fmla="*/ 142 w 336"/>
                  <a:gd name="T51" fmla="*/ 79 h 300"/>
                  <a:gd name="T52" fmla="*/ 140 w 336"/>
                  <a:gd name="T53" fmla="*/ 90 h 300"/>
                  <a:gd name="T54" fmla="*/ 140 w 336"/>
                  <a:gd name="T55" fmla="*/ 92 h 300"/>
                  <a:gd name="T56" fmla="*/ 140 w 336"/>
                  <a:gd name="T57" fmla="*/ 95 h 3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36"/>
                  <a:gd name="T88" fmla="*/ 0 h 300"/>
                  <a:gd name="T89" fmla="*/ 336 w 336"/>
                  <a:gd name="T90" fmla="*/ 300 h 3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36" h="300">
                    <a:moveTo>
                      <a:pt x="312" y="294"/>
                    </a:moveTo>
                    <a:lnTo>
                      <a:pt x="276" y="294"/>
                    </a:lnTo>
                    <a:lnTo>
                      <a:pt x="294" y="276"/>
                    </a:lnTo>
                    <a:lnTo>
                      <a:pt x="288" y="264"/>
                    </a:lnTo>
                    <a:lnTo>
                      <a:pt x="60" y="270"/>
                    </a:lnTo>
                    <a:lnTo>
                      <a:pt x="60" y="96"/>
                    </a:lnTo>
                    <a:lnTo>
                      <a:pt x="30" y="72"/>
                    </a:lnTo>
                    <a:lnTo>
                      <a:pt x="42" y="54"/>
                    </a:lnTo>
                    <a:lnTo>
                      <a:pt x="24" y="42"/>
                    </a:lnTo>
                    <a:lnTo>
                      <a:pt x="0" y="6"/>
                    </a:lnTo>
                    <a:lnTo>
                      <a:pt x="198" y="0"/>
                    </a:lnTo>
                    <a:lnTo>
                      <a:pt x="210" y="18"/>
                    </a:lnTo>
                    <a:lnTo>
                      <a:pt x="210" y="48"/>
                    </a:lnTo>
                    <a:lnTo>
                      <a:pt x="222" y="66"/>
                    </a:lnTo>
                    <a:lnTo>
                      <a:pt x="246" y="84"/>
                    </a:lnTo>
                    <a:lnTo>
                      <a:pt x="252" y="108"/>
                    </a:lnTo>
                    <a:lnTo>
                      <a:pt x="264" y="102"/>
                    </a:lnTo>
                    <a:lnTo>
                      <a:pt x="282" y="114"/>
                    </a:lnTo>
                    <a:lnTo>
                      <a:pt x="270" y="150"/>
                    </a:lnTo>
                    <a:lnTo>
                      <a:pt x="318" y="186"/>
                    </a:lnTo>
                    <a:lnTo>
                      <a:pt x="318" y="210"/>
                    </a:lnTo>
                    <a:lnTo>
                      <a:pt x="336" y="228"/>
                    </a:lnTo>
                    <a:lnTo>
                      <a:pt x="336" y="252"/>
                    </a:lnTo>
                    <a:lnTo>
                      <a:pt x="330" y="252"/>
                    </a:lnTo>
                    <a:lnTo>
                      <a:pt x="324" y="258"/>
                    </a:lnTo>
                    <a:lnTo>
                      <a:pt x="318" y="252"/>
                    </a:lnTo>
                    <a:lnTo>
                      <a:pt x="312" y="288"/>
                    </a:lnTo>
                    <a:lnTo>
                      <a:pt x="312" y="294"/>
                    </a:lnTo>
                    <a:lnTo>
                      <a:pt x="312" y="30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1" name="Freeform 199"/>
              <p:cNvSpPr>
                <a:spLocks noChangeAspect="1"/>
              </p:cNvSpPr>
              <p:nvPr/>
            </p:nvSpPr>
            <p:spPr bwMode="auto">
              <a:xfrm>
                <a:off x="3703" y="1025"/>
                <a:ext cx="398" cy="220"/>
              </a:xfrm>
              <a:custGeom>
                <a:avLst/>
                <a:gdLst>
                  <a:gd name="T0" fmla="*/ 223 w 522"/>
                  <a:gd name="T1" fmla="*/ 84 h 324"/>
                  <a:gd name="T2" fmla="*/ 221 w 522"/>
                  <a:gd name="T3" fmla="*/ 101 h 324"/>
                  <a:gd name="T4" fmla="*/ 82 w 522"/>
                  <a:gd name="T5" fmla="*/ 90 h 324"/>
                  <a:gd name="T6" fmla="*/ 79 w 522"/>
                  <a:gd name="T7" fmla="*/ 100 h 324"/>
                  <a:gd name="T8" fmla="*/ 75 w 522"/>
                  <a:gd name="T9" fmla="*/ 94 h 324"/>
                  <a:gd name="T10" fmla="*/ 72 w 522"/>
                  <a:gd name="T11" fmla="*/ 98 h 324"/>
                  <a:gd name="T12" fmla="*/ 56 w 522"/>
                  <a:gd name="T13" fmla="*/ 96 h 324"/>
                  <a:gd name="T14" fmla="*/ 53 w 522"/>
                  <a:gd name="T15" fmla="*/ 98 h 324"/>
                  <a:gd name="T16" fmla="*/ 45 w 522"/>
                  <a:gd name="T17" fmla="*/ 96 h 324"/>
                  <a:gd name="T18" fmla="*/ 43 w 522"/>
                  <a:gd name="T19" fmla="*/ 98 h 324"/>
                  <a:gd name="T20" fmla="*/ 40 w 522"/>
                  <a:gd name="T21" fmla="*/ 90 h 324"/>
                  <a:gd name="T22" fmla="*/ 34 w 522"/>
                  <a:gd name="T23" fmla="*/ 86 h 324"/>
                  <a:gd name="T24" fmla="*/ 29 w 522"/>
                  <a:gd name="T25" fmla="*/ 71 h 324"/>
                  <a:gd name="T26" fmla="*/ 27 w 522"/>
                  <a:gd name="T27" fmla="*/ 70 h 324"/>
                  <a:gd name="T28" fmla="*/ 18 w 522"/>
                  <a:gd name="T29" fmla="*/ 73 h 324"/>
                  <a:gd name="T30" fmla="*/ 16 w 522"/>
                  <a:gd name="T31" fmla="*/ 70 h 324"/>
                  <a:gd name="T32" fmla="*/ 27 w 522"/>
                  <a:gd name="T33" fmla="*/ 51 h 324"/>
                  <a:gd name="T34" fmla="*/ 16 w 522"/>
                  <a:gd name="T35" fmla="*/ 47 h 324"/>
                  <a:gd name="T36" fmla="*/ 11 w 522"/>
                  <a:gd name="T37" fmla="*/ 35 h 324"/>
                  <a:gd name="T38" fmla="*/ 3 w 522"/>
                  <a:gd name="T39" fmla="*/ 30 h 324"/>
                  <a:gd name="T40" fmla="*/ 5 w 522"/>
                  <a:gd name="T41" fmla="*/ 28 h 324"/>
                  <a:gd name="T42" fmla="*/ 0 w 522"/>
                  <a:gd name="T43" fmla="*/ 19 h 324"/>
                  <a:gd name="T44" fmla="*/ 5 w 522"/>
                  <a:gd name="T45" fmla="*/ 0 h 324"/>
                  <a:gd name="T46" fmla="*/ 125 w 522"/>
                  <a:gd name="T47" fmla="*/ 15 h 324"/>
                  <a:gd name="T48" fmla="*/ 231 w 522"/>
                  <a:gd name="T49" fmla="*/ 22 h 324"/>
                  <a:gd name="T50" fmla="*/ 226 w 522"/>
                  <a:gd name="T51" fmla="*/ 77 h 324"/>
                  <a:gd name="T52" fmla="*/ 223 w 522"/>
                  <a:gd name="T53" fmla="*/ 84 h 3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2"/>
                  <a:gd name="T82" fmla="*/ 0 h 324"/>
                  <a:gd name="T83" fmla="*/ 522 w 522"/>
                  <a:gd name="T84" fmla="*/ 324 h 3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2" name="Freeform 200"/>
              <p:cNvSpPr>
                <a:spLocks noChangeAspect="1"/>
              </p:cNvSpPr>
              <p:nvPr/>
            </p:nvSpPr>
            <p:spPr bwMode="auto">
              <a:xfrm>
                <a:off x="3703" y="1025"/>
                <a:ext cx="398" cy="220"/>
              </a:xfrm>
              <a:custGeom>
                <a:avLst/>
                <a:gdLst>
                  <a:gd name="T0" fmla="*/ 223 w 522"/>
                  <a:gd name="T1" fmla="*/ 84 h 324"/>
                  <a:gd name="T2" fmla="*/ 221 w 522"/>
                  <a:gd name="T3" fmla="*/ 101 h 324"/>
                  <a:gd name="T4" fmla="*/ 82 w 522"/>
                  <a:gd name="T5" fmla="*/ 90 h 324"/>
                  <a:gd name="T6" fmla="*/ 79 w 522"/>
                  <a:gd name="T7" fmla="*/ 100 h 324"/>
                  <a:gd name="T8" fmla="*/ 75 w 522"/>
                  <a:gd name="T9" fmla="*/ 94 h 324"/>
                  <a:gd name="T10" fmla="*/ 72 w 522"/>
                  <a:gd name="T11" fmla="*/ 98 h 324"/>
                  <a:gd name="T12" fmla="*/ 56 w 522"/>
                  <a:gd name="T13" fmla="*/ 96 h 324"/>
                  <a:gd name="T14" fmla="*/ 53 w 522"/>
                  <a:gd name="T15" fmla="*/ 98 h 324"/>
                  <a:gd name="T16" fmla="*/ 45 w 522"/>
                  <a:gd name="T17" fmla="*/ 96 h 324"/>
                  <a:gd name="T18" fmla="*/ 43 w 522"/>
                  <a:gd name="T19" fmla="*/ 98 h 324"/>
                  <a:gd name="T20" fmla="*/ 40 w 522"/>
                  <a:gd name="T21" fmla="*/ 90 h 324"/>
                  <a:gd name="T22" fmla="*/ 34 w 522"/>
                  <a:gd name="T23" fmla="*/ 86 h 324"/>
                  <a:gd name="T24" fmla="*/ 29 w 522"/>
                  <a:gd name="T25" fmla="*/ 71 h 324"/>
                  <a:gd name="T26" fmla="*/ 27 w 522"/>
                  <a:gd name="T27" fmla="*/ 70 h 324"/>
                  <a:gd name="T28" fmla="*/ 18 w 522"/>
                  <a:gd name="T29" fmla="*/ 73 h 324"/>
                  <a:gd name="T30" fmla="*/ 16 w 522"/>
                  <a:gd name="T31" fmla="*/ 70 h 324"/>
                  <a:gd name="T32" fmla="*/ 27 w 522"/>
                  <a:gd name="T33" fmla="*/ 51 h 324"/>
                  <a:gd name="T34" fmla="*/ 16 w 522"/>
                  <a:gd name="T35" fmla="*/ 47 h 324"/>
                  <a:gd name="T36" fmla="*/ 11 w 522"/>
                  <a:gd name="T37" fmla="*/ 35 h 324"/>
                  <a:gd name="T38" fmla="*/ 3 w 522"/>
                  <a:gd name="T39" fmla="*/ 30 h 324"/>
                  <a:gd name="T40" fmla="*/ 5 w 522"/>
                  <a:gd name="T41" fmla="*/ 28 h 324"/>
                  <a:gd name="T42" fmla="*/ 0 w 522"/>
                  <a:gd name="T43" fmla="*/ 19 h 324"/>
                  <a:gd name="T44" fmla="*/ 5 w 522"/>
                  <a:gd name="T45" fmla="*/ 0 h 324"/>
                  <a:gd name="T46" fmla="*/ 125 w 522"/>
                  <a:gd name="T47" fmla="*/ 15 h 324"/>
                  <a:gd name="T48" fmla="*/ 231 w 522"/>
                  <a:gd name="T49" fmla="*/ 22 h 324"/>
                  <a:gd name="T50" fmla="*/ 226 w 522"/>
                  <a:gd name="T51" fmla="*/ 77 h 324"/>
                  <a:gd name="T52" fmla="*/ 223 w 522"/>
                  <a:gd name="T53" fmla="*/ 84 h 324"/>
                  <a:gd name="T54" fmla="*/ 223 w 522"/>
                  <a:gd name="T55" fmla="*/ 86 h 32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22"/>
                  <a:gd name="T85" fmla="*/ 0 h 324"/>
                  <a:gd name="T86" fmla="*/ 522 w 522"/>
                  <a:gd name="T87" fmla="*/ 324 h 32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22" h="324">
                    <a:moveTo>
                      <a:pt x="504" y="270"/>
                    </a:moveTo>
                    <a:lnTo>
                      <a:pt x="498" y="324"/>
                    </a:lnTo>
                    <a:lnTo>
                      <a:pt x="186" y="288"/>
                    </a:lnTo>
                    <a:lnTo>
                      <a:pt x="180" y="318"/>
                    </a:lnTo>
                    <a:lnTo>
                      <a:pt x="168" y="300"/>
                    </a:lnTo>
                    <a:lnTo>
                      <a:pt x="162" y="312"/>
                    </a:lnTo>
                    <a:lnTo>
                      <a:pt x="126" y="306"/>
                    </a:lnTo>
                    <a:lnTo>
                      <a:pt x="120" y="312"/>
                    </a:lnTo>
                    <a:lnTo>
                      <a:pt x="102" y="306"/>
                    </a:lnTo>
                    <a:lnTo>
                      <a:pt x="96" y="312"/>
                    </a:lnTo>
                    <a:lnTo>
                      <a:pt x="90" y="288"/>
                    </a:lnTo>
                    <a:lnTo>
                      <a:pt x="78" y="276"/>
                    </a:lnTo>
                    <a:lnTo>
                      <a:pt x="66" y="228"/>
                    </a:lnTo>
                    <a:lnTo>
                      <a:pt x="60" y="222"/>
                    </a:lnTo>
                    <a:lnTo>
                      <a:pt x="42" y="234"/>
                    </a:lnTo>
                    <a:lnTo>
                      <a:pt x="36" y="222"/>
                    </a:lnTo>
                    <a:lnTo>
                      <a:pt x="60" y="162"/>
                    </a:lnTo>
                    <a:lnTo>
                      <a:pt x="36" y="150"/>
                    </a:lnTo>
                    <a:lnTo>
                      <a:pt x="24" y="114"/>
                    </a:lnTo>
                    <a:lnTo>
                      <a:pt x="6" y="96"/>
                    </a:lnTo>
                    <a:lnTo>
                      <a:pt x="12" y="90"/>
                    </a:lnTo>
                    <a:lnTo>
                      <a:pt x="0" y="60"/>
                    </a:lnTo>
                    <a:lnTo>
                      <a:pt x="12" y="0"/>
                    </a:lnTo>
                    <a:lnTo>
                      <a:pt x="282" y="48"/>
                    </a:lnTo>
                    <a:lnTo>
                      <a:pt x="522" y="72"/>
                    </a:lnTo>
                    <a:lnTo>
                      <a:pt x="510" y="246"/>
                    </a:lnTo>
                    <a:lnTo>
                      <a:pt x="504" y="270"/>
                    </a:lnTo>
                    <a:lnTo>
                      <a:pt x="504" y="27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3" name="Freeform 201"/>
              <p:cNvSpPr>
                <a:spLocks noChangeAspect="1"/>
              </p:cNvSpPr>
              <p:nvPr/>
            </p:nvSpPr>
            <p:spPr bwMode="auto">
              <a:xfrm>
                <a:off x="4069" y="1334"/>
                <a:ext cx="321" cy="139"/>
              </a:xfrm>
              <a:custGeom>
                <a:avLst/>
                <a:gdLst>
                  <a:gd name="T0" fmla="*/ 164 w 420"/>
                  <a:gd name="T1" fmla="*/ 15 h 204"/>
                  <a:gd name="T2" fmla="*/ 174 w 420"/>
                  <a:gd name="T3" fmla="*/ 40 h 204"/>
                  <a:gd name="T4" fmla="*/ 177 w 420"/>
                  <a:gd name="T5" fmla="*/ 53 h 204"/>
                  <a:gd name="T6" fmla="*/ 187 w 420"/>
                  <a:gd name="T7" fmla="*/ 65 h 204"/>
                  <a:gd name="T8" fmla="*/ 185 w 420"/>
                  <a:gd name="T9" fmla="*/ 65 h 204"/>
                  <a:gd name="T10" fmla="*/ 41 w 420"/>
                  <a:gd name="T11" fmla="*/ 63 h 204"/>
                  <a:gd name="T12" fmla="*/ 41 w 420"/>
                  <a:gd name="T13" fmla="*/ 55 h 204"/>
                  <a:gd name="T14" fmla="*/ 43 w 420"/>
                  <a:gd name="T15" fmla="*/ 42 h 204"/>
                  <a:gd name="T16" fmla="*/ 0 w 420"/>
                  <a:gd name="T17" fmla="*/ 40 h 204"/>
                  <a:gd name="T18" fmla="*/ 3 w 420"/>
                  <a:gd name="T19" fmla="*/ 0 h 204"/>
                  <a:gd name="T20" fmla="*/ 120 w 420"/>
                  <a:gd name="T21" fmla="*/ 3 h 204"/>
                  <a:gd name="T22" fmla="*/ 131 w 420"/>
                  <a:gd name="T23" fmla="*/ 10 h 204"/>
                  <a:gd name="T24" fmla="*/ 148 w 420"/>
                  <a:gd name="T25" fmla="*/ 7 h 204"/>
                  <a:gd name="T26" fmla="*/ 161 w 420"/>
                  <a:gd name="T27" fmla="*/ 15 h 204"/>
                  <a:gd name="T28" fmla="*/ 164 w 420"/>
                  <a:gd name="T29" fmla="*/ 15 h 2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0"/>
                  <a:gd name="T46" fmla="*/ 0 h 204"/>
                  <a:gd name="T47" fmla="*/ 420 w 420"/>
                  <a:gd name="T48" fmla="*/ 204 h 2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4" name="Freeform 202"/>
              <p:cNvSpPr>
                <a:spLocks noChangeAspect="1"/>
              </p:cNvSpPr>
              <p:nvPr/>
            </p:nvSpPr>
            <p:spPr bwMode="auto">
              <a:xfrm>
                <a:off x="4069" y="1334"/>
                <a:ext cx="321" cy="139"/>
              </a:xfrm>
              <a:custGeom>
                <a:avLst/>
                <a:gdLst>
                  <a:gd name="T0" fmla="*/ 164 w 420"/>
                  <a:gd name="T1" fmla="*/ 15 h 204"/>
                  <a:gd name="T2" fmla="*/ 174 w 420"/>
                  <a:gd name="T3" fmla="*/ 40 h 204"/>
                  <a:gd name="T4" fmla="*/ 177 w 420"/>
                  <a:gd name="T5" fmla="*/ 53 h 204"/>
                  <a:gd name="T6" fmla="*/ 187 w 420"/>
                  <a:gd name="T7" fmla="*/ 65 h 204"/>
                  <a:gd name="T8" fmla="*/ 185 w 420"/>
                  <a:gd name="T9" fmla="*/ 65 h 204"/>
                  <a:gd name="T10" fmla="*/ 41 w 420"/>
                  <a:gd name="T11" fmla="*/ 63 h 204"/>
                  <a:gd name="T12" fmla="*/ 41 w 420"/>
                  <a:gd name="T13" fmla="*/ 55 h 204"/>
                  <a:gd name="T14" fmla="*/ 43 w 420"/>
                  <a:gd name="T15" fmla="*/ 42 h 204"/>
                  <a:gd name="T16" fmla="*/ 0 w 420"/>
                  <a:gd name="T17" fmla="*/ 40 h 204"/>
                  <a:gd name="T18" fmla="*/ 3 w 420"/>
                  <a:gd name="T19" fmla="*/ 0 h 204"/>
                  <a:gd name="T20" fmla="*/ 120 w 420"/>
                  <a:gd name="T21" fmla="*/ 3 h 204"/>
                  <a:gd name="T22" fmla="*/ 131 w 420"/>
                  <a:gd name="T23" fmla="*/ 10 h 204"/>
                  <a:gd name="T24" fmla="*/ 148 w 420"/>
                  <a:gd name="T25" fmla="*/ 7 h 204"/>
                  <a:gd name="T26" fmla="*/ 161 w 420"/>
                  <a:gd name="T27" fmla="*/ 15 h 204"/>
                  <a:gd name="T28" fmla="*/ 164 w 420"/>
                  <a:gd name="T29" fmla="*/ 15 h 204"/>
                  <a:gd name="T30" fmla="*/ 164 w 420"/>
                  <a:gd name="T31" fmla="*/ 17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0"/>
                  <a:gd name="T49" fmla="*/ 0 h 204"/>
                  <a:gd name="T50" fmla="*/ 420 w 420"/>
                  <a:gd name="T51" fmla="*/ 204 h 2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0" h="204">
                    <a:moveTo>
                      <a:pt x="366" y="48"/>
                    </a:moveTo>
                    <a:lnTo>
                      <a:pt x="390" y="126"/>
                    </a:lnTo>
                    <a:lnTo>
                      <a:pt x="396" y="168"/>
                    </a:lnTo>
                    <a:lnTo>
                      <a:pt x="420" y="204"/>
                    </a:lnTo>
                    <a:lnTo>
                      <a:pt x="414" y="204"/>
                    </a:lnTo>
                    <a:lnTo>
                      <a:pt x="90" y="198"/>
                    </a:lnTo>
                    <a:lnTo>
                      <a:pt x="90" y="174"/>
                    </a:lnTo>
                    <a:lnTo>
                      <a:pt x="96" y="132"/>
                    </a:lnTo>
                    <a:lnTo>
                      <a:pt x="0" y="126"/>
                    </a:lnTo>
                    <a:lnTo>
                      <a:pt x="6" y="0"/>
                    </a:lnTo>
                    <a:lnTo>
                      <a:pt x="270" y="12"/>
                    </a:lnTo>
                    <a:lnTo>
                      <a:pt x="294" y="30"/>
                    </a:lnTo>
                    <a:lnTo>
                      <a:pt x="330" y="24"/>
                    </a:lnTo>
                    <a:lnTo>
                      <a:pt x="360" y="48"/>
                    </a:lnTo>
                    <a:lnTo>
                      <a:pt x="366" y="48"/>
                    </a:lnTo>
                    <a:lnTo>
                      <a:pt x="366" y="5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5" name="Freeform 203"/>
              <p:cNvSpPr>
                <a:spLocks noChangeAspect="1"/>
              </p:cNvSpPr>
              <p:nvPr/>
            </p:nvSpPr>
            <p:spPr bwMode="auto">
              <a:xfrm>
                <a:off x="3465" y="1290"/>
                <a:ext cx="247" cy="338"/>
              </a:xfrm>
              <a:custGeom>
                <a:avLst/>
                <a:gdLst>
                  <a:gd name="T0" fmla="*/ 93 w 324"/>
                  <a:gd name="T1" fmla="*/ 155 h 498"/>
                  <a:gd name="T2" fmla="*/ 0 w 324"/>
                  <a:gd name="T3" fmla="*/ 58 h 498"/>
                  <a:gd name="T4" fmla="*/ 21 w 324"/>
                  <a:gd name="T5" fmla="*/ 0 h 498"/>
                  <a:gd name="T6" fmla="*/ 34 w 324"/>
                  <a:gd name="T7" fmla="*/ 2 h 498"/>
                  <a:gd name="T8" fmla="*/ 82 w 324"/>
                  <a:gd name="T9" fmla="*/ 11 h 498"/>
                  <a:gd name="T10" fmla="*/ 143 w 324"/>
                  <a:gd name="T11" fmla="*/ 19 h 498"/>
                  <a:gd name="T12" fmla="*/ 117 w 324"/>
                  <a:gd name="T13" fmla="*/ 118 h 498"/>
                  <a:gd name="T14" fmla="*/ 109 w 324"/>
                  <a:gd name="T15" fmla="*/ 137 h 498"/>
                  <a:gd name="T16" fmla="*/ 101 w 324"/>
                  <a:gd name="T17" fmla="*/ 133 h 498"/>
                  <a:gd name="T18" fmla="*/ 96 w 324"/>
                  <a:gd name="T19" fmla="*/ 135 h 498"/>
                  <a:gd name="T20" fmla="*/ 93 w 324"/>
                  <a:gd name="T21" fmla="*/ 154 h 498"/>
                  <a:gd name="T22" fmla="*/ 93 w 324"/>
                  <a:gd name="T23" fmla="*/ 155 h 49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4"/>
                  <a:gd name="T37" fmla="*/ 0 h 498"/>
                  <a:gd name="T38" fmla="*/ 324 w 324"/>
                  <a:gd name="T39" fmla="*/ 498 h 49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4" h="498">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6" name="Freeform 204"/>
              <p:cNvSpPr>
                <a:spLocks noChangeAspect="1"/>
              </p:cNvSpPr>
              <p:nvPr/>
            </p:nvSpPr>
            <p:spPr bwMode="auto">
              <a:xfrm>
                <a:off x="3465" y="1290"/>
                <a:ext cx="247" cy="342"/>
              </a:xfrm>
              <a:custGeom>
                <a:avLst/>
                <a:gdLst>
                  <a:gd name="T0" fmla="*/ 93 w 324"/>
                  <a:gd name="T1" fmla="*/ 155 h 504"/>
                  <a:gd name="T2" fmla="*/ 0 w 324"/>
                  <a:gd name="T3" fmla="*/ 58 h 504"/>
                  <a:gd name="T4" fmla="*/ 21 w 324"/>
                  <a:gd name="T5" fmla="*/ 0 h 504"/>
                  <a:gd name="T6" fmla="*/ 34 w 324"/>
                  <a:gd name="T7" fmla="*/ 2 h 504"/>
                  <a:gd name="T8" fmla="*/ 82 w 324"/>
                  <a:gd name="T9" fmla="*/ 11 h 504"/>
                  <a:gd name="T10" fmla="*/ 143 w 324"/>
                  <a:gd name="T11" fmla="*/ 19 h 504"/>
                  <a:gd name="T12" fmla="*/ 117 w 324"/>
                  <a:gd name="T13" fmla="*/ 118 h 504"/>
                  <a:gd name="T14" fmla="*/ 109 w 324"/>
                  <a:gd name="T15" fmla="*/ 137 h 504"/>
                  <a:gd name="T16" fmla="*/ 101 w 324"/>
                  <a:gd name="T17" fmla="*/ 133 h 504"/>
                  <a:gd name="T18" fmla="*/ 96 w 324"/>
                  <a:gd name="T19" fmla="*/ 135 h 504"/>
                  <a:gd name="T20" fmla="*/ 93 w 324"/>
                  <a:gd name="T21" fmla="*/ 154 h 504"/>
                  <a:gd name="T22" fmla="*/ 93 w 324"/>
                  <a:gd name="T23" fmla="*/ 155 h 504"/>
                  <a:gd name="T24" fmla="*/ 93 w 324"/>
                  <a:gd name="T25" fmla="*/ 157 h 5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4"/>
                  <a:gd name="T40" fmla="*/ 0 h 504"/>
                  <a:gd name="T41" fmla="*/ 324 w 324"/>
                  <a:gd name="T42" fmla="*/ 504 h 5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4" h="504">
                    <a:moveTo>
                      <a:pt x="210" y="498"/>
                    </a:moveTo>
                    <a:lnTo>
                      <a:pt x="0" y="186"/>
                    </a:lnTo>
                    <a:lnTo>
                      <a:pt x="48" y="0"/>
                    </a:lnTo>
                    <a:lnTo>
                      <a:pt x="78" y="6"/>
                    </a:lnTo>
                    <a:lnTo>
                      <a:pt x="186" y="36"/>
                    </a:lnTo>
                    <a:lnTo>
                      <a:pt x="324" y="60"/>
                    </a:lnTo>
                    <a:lnTo>
                      <a:pt x="264" y="378"/>
                    </a:lnTo>
                    <a:lnTo>
                      <a:pt x="246" y="438"/>
                    </a:lnTo>
                    <a:lnTo>
                      <a:pt x="228" y="426"/>
                    </a:lnTo>
                    <a:lnTo>
                      <a:pt x="216" y="432"/>
                    </a:lnTo>
                    <a:lnTo>
                      <a:pt x="210" y="492"/>
                    </a:lnTo>
                    <a:lnTo>
                      <a:pt x="210" y="498"/>
                    </a:lnTo>
                    <a:lnTo>
                      <a:pt x="210" y="50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7" name="Freeform 205"/>
              <p:cNvSpPr>
                <a:spLocks noChangeAspect="1"/>
              </p:cNvSpPr>
              <p:nvPr/>
            </p:nvSpPr>
            <p:spPr bwMode="auto">
              <a:xfrm>
                <a:off x="5191" y="1147"/>
                <a:ext cx="64" cy="118"/>
              </a:xfrm>
              <a:custGeom>
                <a:avLst/>
                <a:gdLst>
                  <a:gd name="T0" fmla="*/ 37 w 84"/>
                  <a:gd name="T1" fmla="*/ 41 h 174"/>
                  <a:gd name="T2" fmla="*/ 34 w 84"/>
                  <a:gd name="T3" fmla="*/ 45 h 174"/>
                  <a:gd name="T4" fmla="*/ 27 w 84"/>
                  <a:gd name="T5" fmla="*/ 51 h 174"/>
                  <a:gd name="T6" fmla="*/ 3 w 84"/>
                  <a:gd name="T7" fmla="*/ 54 h 174"/>
                  <a:gd name="T8" fmla="*/ 0 w 84"/>
                  <a:gd name="T9" fmla="*/ 37 h 174"/>
                  <a:gd name="T10" fmla="*/ 3 w 84"/>
                  <a:gd name="T11" fmla="*/ 22 h 174"/>
                  <a:gd name="T12" fmla="*/ 8 w 84"/>
                  <a:gd name="T13" fmla="*/ 17 h 174"/>
                  <a:gd name="T14" fmla="*/ 8 w 84"/>
                  <a:gd name="T15" fmla="*/ 2 h 174"/>
                  <a:gd name="T16" fmla="*/ 14 w 84"/>
                  <a:gd name="T17" fmla="*/ 0 h 174"/>
                  <a:gd name="T18" fmla="*/ 29 w 84"/>
                  <a:gd name="T19" fmla="*/ 35 h 174"/>
                  <a:gd name="T20" fmla="*/ 34 w 84"/>
                  <a:gd name="T21" fmla="*/ 41 h 174"/>
                  <a:gd name="T22" fmla="*/ 37 w 84"/>
                  <a:gd name="T23" fmla="*/ 41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74"/>
                  <a:gd name="T38" fmla="*/ 84 w 84"/>
                  <a:gd name="T39" fmla="*/ 174 h 1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8" name="Freeform 206"/>
              <p:cNvSpPr>
                <a:spLocks noChangeAspect="1"/>
              </p:cNvSpPr>
              <p:nvPr/>
            </p:nvSpPr>
            <p:spPr bwMode="auto">
              <a:xfrm>
                <a:off x="5191" y="1147"/>
                <a:ext cx="64" cy="118"/>
              </a:xfrm>
              <a:custGeom>
                <a:avLst/>
                <a:gdLst>
                  <a:gd name="T0" fmla="*/ 37 w 84"/>
                  <a:gd name="T1" fmla="*/ 41 h 174"/>
                  <a:gd name="T2" fmla="*/ 34 w 84"/>
                  <a:gd name="T3" fmla="*/ 45 h 174"/>
                  <a:gd name="T4" fmla="*/ 27 w 84"/>
                  <a:gd name="T5" fmla="*/ 51 h 174"/>
                  <a:gd name="T6" fmla="*/ 3 w 84"/>
                  <a:gd name="T7" fmla="*/ 54 h 174"/>
                  <a:gd name="T8" fmla="*/ 0 w 84"/>
                  <a:gd name="T9" fmla="*/ 37 h 174"/>
                  <a:gd name="T10" fmla="*/ 3 w 84"/>
                  <a:gd name="T11" fmla="*/ 22 h 174"/>
                  <a:gd name="T12" fmla="*/ 8 w 84"/>
                  <a:gd name="T13" fmla="*/ 17 h 174"/>
                  <a:gd name="T14" fmla="*/ 8 w 84"/>
                  <a:gd name="T15" fmla="*/ 2 h 174"/>
                  <a:gd name="T16" fmla="*/ 14 w 84"/>
                  <a:gd name="T17" fmla="*/ 0 h 174"/>
                  <a:gd name="T18" fmla="*/ 29 w 84"/>
                  <a:gd name="T19" fmla="*/ 35 h 174"/>
                  <a:gd name="T20" fmla="*/ 34 w 84"/>
                  <a:gd name="T21" fmla="*/ 41 h 174"/>
                  <a:gd name="T22" fmla="*/ 37 w 84"/>
                  <a:gd name="T23" fmla="*/ 41 h 174"/>
                  <a:gd name="T24" fmla="*/ 37 w 84"/>
                  <a:gd name="T25" fmla="*/ 43 h 1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74"/>
                  <a:gd name="T41" fmla="*/ 84 w 84"/>
                  <a:gd name="T42" fmla="*/ 174 h 17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74">
                    <a:moveTo>
                      <a:pt x="84" y="132"/>
                    </a:moveTo>
                    <a:lnTo>
                      <a:pt x="78" y="144"/>
                    </a:lnTo>
                    <a:lnTo>
                      <a:pt x="60" y="162"/>
                    </a:lnTo>
                    <a:lnTo>
                      <a:pt x="6" y="174"/>
                    </a:lnTo>
                    <a:lnTo>
                      <a:pt x="0" y="120"/>
                    </a:lnTo>
                    <a:lnTo>
                      <a:pt x="6" y="72"/>
                    </a:lnTo>
                    <a:lnTo>
                      <a:pt x="18" y="54"/>
                    </a:lnTo>
                    <a:lnTo>
                      <a:pt x="18" y="6"/>
                    </a:lnTo>
                    <a:lnTo>
                      <a:pt x="30" y="0"/>
                    </a:lnTo>
                    <a:lnTo>
                      <a:pt x="66" y="114"/>
                    </a:lnTo>
                    <a:lnTo>
                      <a:pt x="78" y="132"/>
                    </a:lnTo>
                    <a:lnTo>
                      <a:pt x="84" y="132"/>
                    </a:lnTo>
                    <a:lnTo>
                      <a:pt x="84" y="13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79" name="Freeform 207"/>
              <p:cNvSpPr>
                <a:spLocks noChangeAspect="1"/>
              </p:cNvSpPr>
              <p:nvPr/>
            </p:nvSpPr>
            <p:spPr bwMode="auto">
              <a:xfrm>
                <a:off x="5122" y="1338"/>
                <a:ext cx="50" cy="106"/>
              </a:xfrm>
              <a:custGeom>
                <a:avLst/>
                <a:gdLst>
                  <a:gd name="T0" fmla="*/ 26 w 66"/>
                  <a:gd name="T1" fmla="*/ 7 h 156"/>
                  <a:gd name="T2" fmla="*/ 20 w 66"/>
                  <a:gd name="T3" fmla="*/ 15 h 156"/>
                  <a:gd name="T4" fmla="*/ 29 w 66"/>
                  <a:gd name="T5" fmla="*/ 17 h 156"/>
                  <a:gd name="T6" fmla="*/ 29 w 66"/>
                  <a:gd name="T7" fmla="*/ 32 h 156"/>
                  <a:gd name="T8" fmla="*/ 18 w 66"/>
                  <a:gd name="T9" fmla="*/ 49 h 156"/>
                  <a:gd name="T10" fmla="*/ 15 w 66"/>
                  <a:gd name="T11" fmla="*/ 49 h 156"/>
                  <a:gd name="T12" fmla="*/ 18 w 66"/>
                  <a:gd name="T13" fmla="*/ 46 h 156"/>
                  <a:gd name="T14" fmla="*/ 3 w 66"/>
                  <a:gd name="T15" fmla="*/ 41 h 156"/>
                  <a:gd name="T16" fmla="*/ 0 w 66"/>
                  <a:gd name="T17" fmla="*/ 35 h 156"/>
                  <a:gd name="T18" fmla="*/ 3 w 66"/>
                  <a:gd name="T19" fmla="*/ 34 h 156"/>
                  <a:gd name="T20" fmla="*/ 13 w 66"/>
                  <a:gd name="T21" fmla="*/ 24 h 156"/>
                  <a:gd name="T22" fmla="*/ 3 w 66"/>
                  <a:gd name="T23" fmla="*/ 17 h 156"/>
                  <a:gd name="T24" fmla="*/ 0 w 66"/>
                  <a:gd name="T25" fmla="*/ 10 h 156"/>
                  <a:gd name="T26" fmla="*/ 8 w 66"/>
                  <a:gd name="T27" fmla="*/ 0 h 156"/>
                  <a:gd name="T28" fmla="*/ 26 w 66"/>
                  <a:gd name="T29" fmla="*/ 7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156"/>
                  <a:gd name="T47" fmla="*/ 66 w 66"/>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156">
                    <a:moveTo>
                      <a:pt x="60" y="24"/>
                    </a:moveTo>
                    <a:lnTo>
                      <a:pt x="48" y="48"/>
                    </a:lnTo>
                    <a:lnTo>
                      <a:pt x="66" y="54"/>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0" name="Freeform 208"/>
              <p:cNvSpPr>
                <a:spLocks noChangeAspect="1"/>
              </p:cNvSpPr>
              <p:nvPr/>
            </p:nvSpPr>
            <p:spPr bwMode="auto">
              <a:xfrm>
                <a:off x="5122" y="1338"/>
                <a:ext cx="50" cy="106"/>
              </a:xfrm>
              <a:custGeom>
                <a:avLst/>
                <a:gdLst>
                  <a:gd name="T0" fmla="*/ 26 w 66"/>
                  <a:gd name="T1" fmla="*/ 7 h 156"/>
                  <a:gd name="T2" fmla="*/ 20 w 66"/>
                  <a:gd name="T3" fmla="*/ 15 h 156"/>
                  <a:gd name="T4" fmla="*/ 29 w 66"/>
                  <a:gd name="T5" fmla="*/ 17 h 156"/>
                  <a:gd name="T6" fmla="*/ 29 w 66"/>
                  <a:gd name="T7" fmla="*/ 30 h 156"/>
                  <a:gd name="T8" fmla="*/ 29 w 66"/>
                  <a:gd name="T9" fmla="*/ 24 h 156"/>
                  <a:gd name="T10" fmla="*/ 29 w 66"/>
                  <a:gd name="T11" fmla="*/ 32 h 156"/>
                  <a:gd name="T12" fmla="*/ 18 w 66"/>
                  <a:gd name="T13" fmla="*/ 49 h 156"/>
                  <a:gd name="T14" fmla="*/ 15 w 66"/>
                  <a:gd name="T15" fmla="*/ 49 h 156"/>
                  <a:gd name="T16" fmla="*/ 18 w 66"/>
                  <a:gd name="T17" fmla="*/ 46 h 156"/>
                  <a:gd name="T18" fmla="*/ 3 w 66"/>
                  <a:gd name="T19" fmla="*/ 41 h 156"/>
                  <a:gd name="T20" fmla="*/ 0 w 66"/>
                  <a:gd name="T21" fmla="*/ 35 h 156"/>
                  <a:gd name="T22" fmla="*/ 3 w 66"/>
                  <a:gd name="T23" fmla="*/ 34 h 156"/>
                  <a:gd name="T24" fmla="*/ 13 w 66"/>
                  <a:gd name="T25" fmla="*/ 24 h 156"/>
                  <a:gd name="T26" fmla="*/ 3 w 66"/>
                  <a:gd name="T27" fmla="*/ 17 h 156"/>
                  <a:gd name="T28" fmla="*/ 0 w 66"/>
                  <a:gd name="T29" fmla="*/ 10 h 156"/>
                  <a:gd name="T30" fmla="*/ 8 w 66"/>
                  <a:gd name="T31" fmla="*/ 0 h 156"/>
                  <a:gd name="T32" fmla="*/ 26 w 66"/>
                  <a:gd name="T33" fmla="*/ 7 h 156"/>
                  <a:gd name="T34" fmla="*/ 26 w 66"/>
                  <a:gd name="T35" fmla="*/ 10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156"/>
                  <a:gd name="T56" fmla="*/ 66 w 66"/>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156">
                    <a:moveTo>
                      <a:pt x="60" y="24"/>
                    </a:moveTo>
                    <a:lnTo>
                      <a:pt x="48" y="48"/>
                    </a:lnTo>
                    <a:lnTo>
                      <a:pt x="66" y="54"/>
                    </a:lnTo>
                    <a:lnTo>
                      <a:pt x="66" y="96"/>
                    </a:lnTo>
                    <a:lnTo>
                      <a:pt x="66" y="78"/>
                    </a:lnTo>
                    <a:lnTo>
                      <a:pt x="66" y="102"/>
                    </a:lnTo>
                    <a:lnTo>
                      <a:pt x="42" y="156"/>
                    </a:lnTo>
                    <a:lnTo>
                      <a:pt x="36" y="156"/>
                    </a:lnTo>
                    <a:lnTo>
                      <a:pt x="42" y="144"/>
                    </a:lnTo>
                    <a:lnTo>
                      <a:pt x="6" y="132"/>
                    </a:lnTo>
                    <a:lnTo>
                      <a:pt x="0" y="114"/>
                    </a:lnTo>
                    <a:lnTo>
                      <a:pt x="6" y="108"/>
                    </a:lnTo>
                    <a:lnTo>
                      <a:pt x="30" y="78"/>
                    </a:lnTo>
                    <a:lnTo>
                      <a:pt x="6" y="54"/>
                    </a:lnTo>
                    <a:lnTo>
                      <a:pt x="0" y="30"/>
                    </a:lnTo>
                    <a:lnTo>
                      <a:pt x="18" y="0"/>
                    </a:lnTo>
                    <a:lnTo>
                      <a:pt x="60" y="24"/>
                    </a:lnTo>
                    <a:lnTo>
                      <a:pt x="60" y="3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1" name="Freeform 209"/>
              <p:cNvSpPr>
                <a:spLocks noChangeAspect="1"/>
              </p:cNvSpPr>
              <p:nvPr/>
            </p:nvSpPr>
            <p:spPr bwMode="auto">
              <a:xfrm>
                <a:off x="3818" y="1575"/>
                <a:ext cx="274" cy="248"/>
              </a:xfrm>
              <a:custGeom>
                <a:avLst/>
                <a:gdLst>
                  <a:gd name="T0" fmla="*/ 156 w 360"/>
                  <a:gd name="T1" fmla="*/ 20 h 366"/>
                  <a:gd name="T2" fmla="*/ 145 w 360"/>
                  <a:gd name="T3" fmla="*/ 110 h 366"/>
                  <a:gd name="T4" fmla="*/ 61 w 360"/>
                  <a:gd name="T5" fmla="*/ 104 h 366"/>
                  <a:gd name="T6" fmla="*/ 64 w 360"/>
                  <a:gd name="T7" fmla="*/ 108 h 366"/>
                  <a:gd name="T8" fmla="*/ 24 w 360"/>
                  <a:gd name="T9" fmla="*/ 104 h 366"/>
                  <a:gd name="T10" fmla="*/ 21 w 360"/>
                  <a:gd name="T11" fmla="*/ 114 h 366"/>
                  <a:gd name="T12" fmla="*/ 0 w 360"/>
                  <a:gd name="T13" fmla="*/ 112 h 366"/>
                  <a:gd name="T14" fmla="*/ 5 w 360"/>
                  <a:gd name="T15" fmla="*/ 89 h 366"/>
                  <a:gd name="T16" fmla="*/ 24 w 360"/>
                  <a:gd name="T17" fmla="*/ 0 h 366"/>
                  <a:gd name="T18" fmla="*/ 159 w 360"/>
                  <a:gd name="T19" fmla="*/ 9 h 366"/>
                  <a:gd name="T20" fmla="*/ 156 w 360"/>
                  <a:gd name="T21" fmla="*/ 20 h 3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0"/>
                  <a:gd name="T34" fmla="*/ 0 h 366"/>
                  <a:gd name="T35" fmla="*/ 360 w 360"/>
                  <a:gd name="T36" fmla="*/ 366 h 3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2" name="Freeform 210"/>
              <p:cNvSpPr>
                <a:spLocks noChangeAspect="1"/>
              </p:cNvSpPr>
              <p:nvPr/>
            </p:nvSpPr>
            <p:spPr bwMode="auto">
              <a:xfrm>
                <a:off x="3818" y="1575"/>
                <a:ext cx="274" cy="248"/>
              </a:xfrm>
              <a:custGeom>
                <a:avLst/>
                <a:gdLst>
                  <a:gd name="T0" fmla="*/ 156 w 360"/>
                  <a:gd name="T1" fmla="*/ 20 h 366"/>
                  <a:gd name="T2" fmla="*/ 145 w 360"/>
                  <a:gd name="T3" fmla="*/ 110 h 366"/>
                  <a:gd name="T4" fmla="*/ 61 w 360"/>
                  <a:gd name="T5" fmla="*/ 104 h 366"/>
                  <a:gd name="T6" fmla="*/ 64 w 360"/>
                  <a:gd name="T7" fmla="*/ 108 h 366"/>
                  <a:gd name="T8" fmla="*/ 24 w 360"/>
                  <a:gd name="T9" fmla="*/ 104 h 366"/>
                  <a:gd name="T10" fmla="*/ 21 w 360"/>
                  <a:gd name="T11" fmla="*/ 114 h 366"/>
                  <a:gd name="T12" fmla="*/ 0 w 360"/>
                  <a:gd name="T13" fmla="*/ 112 h 366"/>
                  <a:gd name="T14" fmla="*/ 5 w 360"/>
                  <a:gd name="T15" fmla="*/ 89 h 366"/>
                  <a:gd name="T16" fmla="*/ 24 w 360"/>
                  <a:gd name="T17" fmla="*/ 0 h 366"/>
                  <a:gd name="T18" fmla="*/ 159 w 360"/>
                  <a:gd name="T19" fmla="*/ 9 h 366"/>
                  <a:gd name="T20" fmla="*/ 156 w 360"/>
                  <a:gd name="T21" fmla="*/ 20 h 366"/>
                  <a:gd name="T22" fmla="*/ 156 w 360"/>
                  <a:gd name="T23" fmla="*/ 22 h 3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60"/>
                  <a:gd name="T37" fmla="*/ 0 h 366"/>
                  <a:gd name="T38" fmla="*/ 360 w 360"/>
                  <a:gd name="T39" fmla="*/ 366 h 3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60" h="366">
                    <a:moveTo>
                      <a:pt x="354" y="66"/>
                    </a:moveTo>
                    <a:lnTo>
                      <a:pt x="330" y="354"/>
                    </a:lnTo>
                    <a:lnTo>
                      <a:pt x="138" y="336"/>
                    </a:lnTo>
                    <a:lnTo>
                      <a:pt x="144" y="348"/>
                    </a:lnTo>
                    <a:lnTo>
                      <a:pt x="54" y="336"/>
                    </a:lnTo>
                    <a:lnTo>
                      <a:pt x="48" y="366"/>
                    </a:lnTo>
                    <a:lnTo>
                      <a:pt x="0" y="360"/>
                    </a:lnTo>
                    <a:lnTo>
                      <a:pt x="12" y="288"/>
                    </a:lnTo>
                    <a:lnTo>
                      <a:pt x="54" y="0"/>
                    </a:lnTo>
                    <a:lnTo>
                      <a:pt x="360" y="30"/>
                    </a:lnTo>
                    <a:lnTo>
                      <a:pt x="354" y="66"/>
                    </a:lnTo>
                    <a:lnTo>
                      <a:pt x="354" y="7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3" name="Freeform 211"/>
              <p:cNvSpPr>
                <a:spLocks noChangeAspect="1"/>
              </p:cNvSpPr>
              <p:nvPr/>
            </p:nvSpPr>
            <p:spPr bwMode="auto">
              <a:xfrm>
                <a:off x="4943" y="1175"/>
                <a:ext cx="234" cy="180"/>
              </a:xfrm>
              <a:custGeom>
                <a:avLst/>
                <a:gdLst>
                  <a:gd name="T0" fmla="*/ 132 w 306"/>
                  <a:gd name="T1" fmla="*/ 44 h 264"/>
                  <a:gd name="T2" fmla="*/ 132 w 306"/>
                  <a:gd name="T3" fmla="*/ 59 h 264"/>
                  <a:gd name="T4" fmla="*/ 137 w 306"/>
                  <a:gd name="T5" fmla="*/ 76 h 264"/>
                  <a:gd name="T6" fmla="*/ 137 w 306"/>
                  <a:gd name="T7" fmla="*/ 80 h 264"/>
                  <a:gd name="T8" fmla="*/ 134 w 306"/>
                  <a:gd name="T9" fmla="*/ 84 h 264"/>
                  <a:gd name="T10" fmla="*/ 132 w 306"/>
                  <a:gd name="T11" fmla="*/ 84 h 264"/>
                  <a:gd name="T12" fmla="*/ 113 w 306"/>
                  <a:gd name="T13" fmla="*/ 76 h 264"/>
                  <a:gd name="T14" fmla="*/ 105 w 306"/>
                  <a:gd name="T15" fmla="*/ 74 h 264"/>
                  <a:gd name="T16" fmla="*/ 94 w 306"/>
                  <a:gd name="T17" fmla="*/ 66 h 264"/>
                  <a:gd name="T18" fmla="*/ 3 w 306"/>
                  <a:gd name="T19" fmla="*/ 78 h 264"/>
                  <a:gd name="T20" fmla="*/ 0 w 306"/>
                  <a:gd name="T21" fmla="*/ 74 h 264"/>
                  <a:gd name="T22" fmla="*/ 16 w 306"/>
                  <a:gd name="T23" fmla="*/ 61 h 264"/>
                  <a:gd name="T24" fmla="*/ 11 w 306"/>
                  <a:gd name="T25" fmla="*/ 51 h 264"/>
                  <a:gd name="T26" fmla="*/ 29 w 306"/>
                  <a:gd name="T27" fmla="*/ 48 h 264"/>
                  <a:gd name="T28" fmla="*/ 43 w 306"/>
                  <a:gd name="T29" fmla="*/ 48 h 264"/>
                  <a:gd name="T30" fmla="*/ 59 w 306"/>
                  <a:gd name="T31" fmla="*/ 44 h 264"/>
                  <a:gd name="T32" fmla="*/ 67 w 306"/>
                  <a:gd name="T33" fmla="*/ 38 h 264"/>
                  <a:gd name="T34" fmla="*/ 64 w 306"/>
                  <a:gd name="T35" fmla="*/ 33 h 264"/>
                  <a:gd name="T36" fmla="*/ 67 w 306"/>
                  <a:gd name="T37" fmla="*/ 29 h 264"/>
                  <a:gd name="T38" fmla="*/ 64 w 306"/>
                  <a:gd name="T39" fmla="*/ 30 h 264"/>
                  <a:gd name="T40" fmla="*/ 62 w 306"/>
                  <a:gd name="T41" fmla="*/ 27 h 264"/>
                  <a:gd name="T42" fmla="*/ 78 w 306"/>
                  <a:gd name="T43" fmla="*/ 10 h 264"/>
                  <a:gd name="T44" fmla="*/ 86 w 306"/>
                  <a:gd name="T45" fmla="*/ 3 h 264"/>
                  <a:gd name="T46" fmla="*/ 115 w 306"/>
                  <a:gd name="T47" fmla="*/ 0 h 264"/>
                  <a:gd name="T48" fmla="*/ 121 w 306"/>
                  <a:gd name="T49" fmla="*/ 19 h 264"/>
                  <a:gd name="T50" fmla="*/ 123 w 306"/>
                  <a:gd name="T51" fmla="*/ 29 h 264"/>
                  <a:gd name="T52" fmla="*/ 126 w 306"/>
                  <a:gd name="T53" fmla="*/ 29 h 264"/>
                  <a:gd name="T54" fmla="*/ 132 w 306"/>
                  <a:gd name="T55" fmla="*/ 44 h 2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6"/>
                  <a:gd name="T85" fmla="*/ 0 h 264"/>
                  <a:gd name="T86" fmla="*/ 306 w 306"/>
                  <a:gd name="T87" fmla="*/ 264 h 26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4" name="Freeform 212"/>
              <p:cNvSpPr>
                <a:spLocks noChangeAspect="1"/>
              </p:cNvSpPr>
              <p:nvPr/>
            </p:nvSpPr>
            <p:spPr bwMode="auto">
              <a:xfrm>
                <a:off x="4943" y="1175"/>
                <a:ext cx="234" cy="180"/>
              </a:xfrm>
              <a:custGeom>
                <a:avLst/>
                <a:gdLst>
                  <a:gd name="T0" fmla="*/ 132 w 306"/>
                  <a:gd name="T1" fmla="*/ 44 h 264"/>
                  <a:gd name="T2" fmla="*/ 132 w 306"/>
                  <a:gd name="T3" fmla="*/ 59 h 264"/>
                  <a:gd name="T4" fmla="*/ 137 w 306"/>
                  <a:gd name="T5" fmla="*/ 76 h 264"/>
                  <a:gd name="T6" fmla="*/ 137 w 306"/>
                  <a:gd name="T7" fmla="*/ 80 h 264"/>
                  <a:gd name="T8" fmla="*/ 134 w 306"/>
                  <a:gd name="T9" fmla="*/ 84 h 264"/>
                  <a:gd name="T10" fmla="*/ 132 w 306"/>
                  <a:gd name="T11" fmla="*/ 84 h 264"/>
                  <a:gd name="T12" fmla="*/ 113 w 306"/>
                  <a:gd name="T13" fmla="*/ 76 h 264"/>
                  <a:gd name="T14" fmla="*/ 105 w 306"/>
                  <a:gd name="T15" fmla="*/ 74 h 264"/>
                  <a:gd name="T16" fmla="*/ 94 w 306"/>
                  <a:gd name="T17" fmla="*/ 66 h 264"/>
                  <a:gd name="T18" fmla="*/ 3 w 306"/>
                  <a:gd name="T19" fmla="*/ 78 h 264"/>
                  <a:gd name="T20" fmla="*/ 0 w 306"/>
                  <a:gd name="T21" fmla="*/ 74 h 264"/>
                  <a:gd name="T22" fmla="*/ 16 w 306"/>
                  <a:gd name="T23" fmla="*/ 61 h 264"/>
                  <a:gd name="T24" fmla="*/ 11 w 306"/>
                  <a:gd name="T25" fmla="*/ 51 h 264"/>
                  <a:gd name="T26" fmla="*/ 29 w 306"/>
                  <a:gd name="T27" fmla="*/ 48 h 264"/>
                  <a:gd name="T28" fmla="*/ 43 w 306"/>
                  <a:gd name="T29" fmla="*/ 48 h 264"/>
                  <a:gd name="T30" fmla="*/ 59 w 306"/>
                  <a:gd name="T31" fmla="*/ 44 h 264"/>
                  <a:gd name="T32" fmla="*/ 67 w 306"/>
                  <a:gd name="T33" fmla="*/ 38 h 264"/>
                  <a:gd name="T34" fmla="*/ 64 w 306"/>
                  <a:gd name="T35" fmla="*/ 33 h 264"/>
                  <a:gd name="T36" fmla="*/ 67 w 306"/>
                  <a:gd name="T37" fmla="*/ 29 h 264"/>
                  <a:gd name="T38" fmla="*/ 64 w 306"/>
                  <a:gd name="T39" fmla="*/ 30 h 264"/>
                  <a:gd name="T40" fmla="*/ 62 w 306"/>
                  <a:gd name="T41" fmla="*/ 27 h 264"/>
                  <a:gd name="T42" fmla="*/ 78 w 306"/>
                  <a:gd name="T43" fmla="*/ 10 h 264"/>
                  <a:gd name="T44" fmla="*/ 86 w 306"/>
                  <a:gd name="T45" fmla="*/ 3 h 264"/>
                  <a:gd name="T46" fmla="*/ 115 w 306"/>
                  <a:gd name="T47" fmla="*/ 0 h 264"/>
                  <a:gd name="T48" fmla="*/ 121 w 306"/>
                  <a:gd name="T49" fmla="*/ 19 h 264"/>
                  <a:gd name="T50" fmla="*/ 123 w 306"/>
                  <a:gd name="T51" fmla="*/ 29 h 264"/>
                  <a:gd name="T52" fmla="*/ 126 w 306"/>
                  <a:gd name="T53" fmla="*/ 29 h 264"/>
                  <a:gd name="T54" fmla="*/ 132 w 306"/>
                  <a:gd name="T55" fmla="*/ 44 h 264"/>
                  <a:gd name="T56" fmla="*/ 132 w 306"/>
                  <a:gd name="T57" fmla="*/ 46 h 2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6"/>
                  <a:gd name="T88" fmla="*/ 0 h 264"/>
                  <a:gd name="T89" fmla="*/ 306 w 306"/>
                  <a:gd name="T90" fmla="*/ 264 h 2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6" h="264">
                    <a:moveTo>
                      <a:pt x="294" y="138"/>
                    </a:moveTo>
                    <a:lnTo>
                      <a:pt x="294" y="186"/>
                    </a:lnTo>
                    <a:lnTo>
                      <a:pt x="306" y="240"/>
                    </a:lnTo>
                    <a:lnTo>
                      <a:pt x="306" y="252"/>
                    </a:lnTo>
                    <a:lnTo>
                      <a:pt x="300" y="264"/>
                    </a:lnTo>
                    <a:lnTo>
                      <a:pt x="294" y="264"/>
                    </a:lnTo>
                    <a:lnTo>
                      <a:pt x="252" y="240"/>
                    </a:lnTo>
                    <a:lnTo>
                      <a:pt x="234" y="234"/>
                    </a:lnTo>
                    <a:lnTo>
                      <a:pt x="210" y="210"/>
                    </a:lnTo>
                    <a:lnTo>
                      <a:pt x="6" y="246"/>
                    </a:lnTo>
                    <a:lnTo>
                      <a:pt x="0" y="234"/>
                    </a:lnTo>
                    <a:lnTo>
                      <a:pt x="36" y="192"/>
                    </a:lnTo>
                    <a:lnTo>
                      <a:pt x="24" y="162"/>
                    </a:lnTo>
                    <a:lnTo>
                      <a:pt x="66" y="150"/>
                    </a:lnTo>
                    <a:lnTo>
                      <a:pt x="96" y="150"/>
                    </a:lnTo>
                    <a:lnTo>
                      <a:pt x="132" y="138"/>
                    </a:lnTo>
                    <a:lnTo>
                      <a:pt x="150" y="120"/>
                    </a:lnTo>
                    <a:lnTo>
                      <a:pt x="144" y="102"/>
                    </a:lnTo>
                    <a:lnTo>
                      <a:pt x="150" y="90"/>
                    </a:lnTo>
                    <a:lnTo>
                      <a:pt x="144" y="96"/>
                    </a:lnTo>
                    <a:lnTo>
                      <a:pt x="138" y="84"/>
                    </a:lnTo>
                    <a:lnTo>
                      <a:pt x="174" y="30"/>
                    </a:lnTo>
                    <a:lnTo>
                      <a:pt x="192" y="12"/>
                    </a:lnTo>
                    <a:lnTo>
                      <a:pt x="258" y="0"/>
                    </a:lnTo>
                    <a:lnTo>
                      <a:pt x="270" y="60"/>
                    </a:lnTo>
                    <a:lnTo>
                      <a:pt x="276" y="90"/>
                    </a:lnTo>
                    <a:lnTo>
                      <a:pt x="282" y="90"/>
                    </a:lnTo>
                    <a:lnTo>
                      <a:pt x="294" y="138"/>
                    </a:lnTo>
                    <a:lnTo>
                      <a:pt x="294" y="14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5" name="Freeform 213"/>
              <p:cNvSpPr>
                <a:spLocks noChangeAspect="1"/>
              </p:cNvSpPr>
              <p:nvPr/>
            </p:nvSpPr>
            <p:spPr bwMode="auto">
              <a:xfrm>
                <a:off x="5140" y="1554"/>
                <a:ext cx="23" cy="29"/>
              </a:xfrm>
              <a:custGeom>
                <a:avLst/>
                <a:gdLst>
                  <a:gd name="T0" fmla="*/ 0 w 30"/>
                  <a:gd name="T1" fmla="*/ 0 h 42"/>
                  <a:gd name="T2" fmla="*/ 14 w 30"/>
                  <a:gd name="T3" fmla="*/ 14 h 42"/>
                  <a:gd name="T4" fmla="*/ 0 w 30"/>
                  <a:gd name="T5" fmla="*/ 0 h 42"/>
                  <a:gd name="T6" fmla="*/ 0 w 30"/>
                  <a:gd name="T7" fmla="*/ 2 h 42"/>
                  <a:gd name="T8" fmla="*/ 0 60000 65536"/>
                  <a:gd name="T9" fmla="*/ 0 60000 65536"/>
                  <a:gd name="T10" fmla="*/ 0 60000 65536"/>
                  <a:gd name="T11" fmla="*/ 0 60000 65536"/>
                  <a:gd name="T12" fmla="*/ 0 w 30"/>
                  <a:gd name="T13" fmla="*/ 0 h 42"/>
                  <a:gd name="T14" fmla="*/ 30 w 30"/>
                  <a:gd name="T15" fmla="*/ 42 h 42"/>
                </a:gdLst>
                <a:ahLst/>
                <a:cxnLst>
                  <a:cxn ang="T8">
                    <a:pos x="T0" y="T1"/>
                  </a:cxn>
                  <a:cxn ang="T9">
                    <a:pos x="T2" y="T3"/>
                  </a:cxn>
                  <a:cxn ang="T10">
                    <a:pos x="T4" y="T5"/>
                  </a:cxn>
                  <a:cxn ang="T11">
                    <a:pos x="T6" y="T7"/>
                  </a:cxn>
                </a:cxnLst>
                <a:rect l="T12" t="T13" r="T14" b="T15"/>
                <a:pathLst>
                  <a:path w="30" h="42">
                    <a:moveTo>
                      <a:pt x="0" y="0"/>
                    </a:moveTo>
                    <a:lnTo>
                      <a:pt x="30" y="42"/>
                    </a:lnTo>
                    <a:lnTo>
                      <a:pt x="0" y="0"/>
                    </a:lnTo>
                    <a:lnTo>
                      <a:pt x="0"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6" name="Freeform 214"/>
              <p:cNvSpPr>
                <a:spLocks noChangeAspect="1"/>
              </p:cNvSpPr>
              <p:nvPr/>
            </p:nvSpPr>
            <p:spPr bwMode="auto">
              <a:xfrm>
                <a:off x="4825" y="1554"/>
                <a:ext cx="334" cy="131"/>
              </a:xfrm>
              <a:custGeom>
                <a:avLst/>
                <a:gdLst>
                  <a:gd name="T0" fmla="*/ 194 w 438"/>
                  <a:gd name="T1" fmla="*/ 17 h 192"/>
                  <a:gd name="T2" fmla="*/ 186 w 438"/>
                  <a:gd name="T3" fmla="*/ 25 h 192"/>
                  <a:gd name="T4" fmla="*/ 178 w 438"/>
                  <a:gd name="T5" fmla="*/ 25 h 192"/>
                  <a:gd name="T6" fmla="*/ 175 w 438"/>
                  <a:gd name="T7" fmla="*/ 21 h 192"/>
                  <a:gd name="T8" fmla="*/ 172 w 438"/>
                  <a:gd name="T9" fmla="*/ 23 h 192"/>
                  <a:gd name="T10" fmla="*/ 175 w 438"/>
                  <a:gd name="T11" fmla="*/ 25 h 192"/>
                  <a:gd name="T12" fmla="*/ 165 w 438"/>
                  <a:gd name="T13" fmla="*/ 25 h 192"/>
                  <a:gd name="T14" fmla="*/ 178 w 438"/>
                  <a:gd name="T15" fmla="*/ 27 h 192"/>
                  <a:gd name="T16" fmla="*/ 172 w 438"/>
                  <a:gd name="T17" fmla="*/ 34 h 192"/>
                  <a:gd name="T18" fmla="*/ 165 w 438"/>
                  <a:gd name="T19" fmla="*/ 33 h 192"/>
                  <a:gd name="T20" fmla="*/ 172 w 438"/>
                  <a:gd name="T21" fmla="*/ 34 h 192"/>
                  <a:gd name="T22" fmla="*/ 181 w 438"/>
                  <a:gd name="T23" fmla="*/ 31 h 192"/>
                  <a:gd name="T24" fmla="*/ 184 w 438"/>
                  <a:gd name="T25" fmla="*/ 34 h 192"/>
                  <a:gd name="T26" fmla="*/ 181 w 438"/>
                  <a:gd name="T27" fmla="*/ 38 h 192"/>
                  <a:gd name="T28" fmla="*/ 175 w 438"/>
                  <a:gd name="T29" fmla="*/ 36 h 192"/>
                  <a:gd name="T30" fmla="*/ 168 w 438"/>
                  <a:gd name="T31" fmla="*/ 40 h 192"/>
                  <a:gd name="T32" fmla="*/ 165 w 438"/>
                  <a:gd name="T33" fmla="*/ 40 h 192"/>
                  <a:gd name="T34" fmla="*/ 165 w 438"/>
                  <a:gd name="T35" fmla="*/ 44 h 192"/>
                  <a:gd name="T36" fmla="*/ 160 w 438"/>
                  <a:gd name="T37" fmla="*/ 40 h 192"/>
                  <a:gd name="T38" fmla="*/ 162 w 438"/>
                  <a:gd name="T39" fmla="*/ 46 h 192"/>
                  <a:gd name="T40" fmla="*/ 154 w 438"/>
                  <a:gd name="T41" fmla="*/ 52 h 192"/>
                  <a:gd name="T42" fmla="*/ 154 w 438"/>
                  <a:gd name="T43" fmla="*/ 57 h 192"/>
                  <a:gd name="T44" fmla="*/ 152 w 438"/>
                  <a:gd name="T45" fmla="*/ 55 h 192"/>
                  <a:gd name="T46" fmla="*/ 149 w 438"/>
                  <a:gd name="T47" fmla="*/ 59 h 192"/>
                  <a:gd name="T48" fmla="*/ 138 w 438"/>
                  <a:gd name="T49" fmla="*/ 61 h 192"/>
                  <a:gd name="T50" fmla="*/ 136 w 438"/>
                  <a:gd name="T51" fmla="*/ 61 h 192"/>
                  <a:gd name="T52" fmla="*/ 109 w 438"/>
                  <a:gd name="T53" fmla="*/ 46 h 192"/>
                  <a:gd name="T54" fmla="*/ 82 w 438"/>
                  <a:gd name="T55" fmla="*/ 49 h 192"/>
                  <a:gd name="T56" fmla="*/ 75 w 438"/>
                  <a:gd name="T57" fmla="*/ 42 h 192"/>
                  <a:gd name="T58" fmla="*/ 45 w 438"/>
                  <a:gd name="T59" fmla="*/ 46 h 192"/>
                  <a:gd name="T60" fmla="*/ 29 w 438"/>
                  <a:gd name="T61" fmla="*/ 52 h 192"/>
                  <a:gd name="T62" fmla="*/ 0 w 438"/>
                  <a:gd name="T63" fmla="*/ 53 h 192"/>
                  <a:gd name="T64" fmla="*/ 0 w 438"/>
                  <a:gd name="T65" fmla="*/ 48 h 192"/>
                  <a:gd name="T66" fmla="*/ 8 w 438"/>
                  <a:gd name="T67" fmla="*/ 48 h 192"/>
                  <a:gd name="T68" fmla="*/ 11 w 438"/>
                  <a:gd name="T69" fmla="*/ 42 h 192"/>
                  <a:gd name="T70" fmla="*/ 29 w 438"/>
                  <a:gd name="T71" fmla="*/ 34 h 192"/>
                  <a:gd name="T72" fmla="*/ 34 w 438"/>
                  <a:gd name="T73" fmla="*/ 29 h 192"/>
                  <a:gd name="T74" fmla="*/ 37 w 438"/>
                  <a:gd name="T75" fmla="*/ 31 h 192"/>
                  <a:gd name="T76" fmla="*/ 50 w 438"/>
                  <a:gd name="T77" fmla="*/ 25 h 192"/>
                  <a:gd name="T78" fmla="*/ 56 w 438"/>
                  <a:gd name="T79" fmla="*/ 21 h 192"/>
                  <a:gd name="T80" fmla="*/ 56 w 438"/>
                  <a:gd name="T81" fmla="*/ 16 h 192"/>
                  <a:gd name="T82" fmla="*/ 181 w 438"/>
                  <a:gd name="T83" fmla="*/ 0 h 192"/>
                  <a:gd name="T84" fmla="*/ 189 w 438"/>
                  <a:gd name="T85" fmla="*/ 8 h 192"/>
                  <a:gd name="T86" fmla="*/ 184 w 438"/>
                  <a:gd name="T87" fmla="*/ 3 h 192"/>
                  <a:gd name="T88" fmla="*/ 186 w 438"/>
                  <a:gd name="T89" fmla="*/ 8 h 192"/>
                  <a:gd name="T90" fmla="*/ 181 w 438"/>
                  <a:gd name="T91" fmla="*/ 5 h 192"/>
                  <a:gd name="T92" fmla="*/ 184 w 438"/>
                  <a:gd name="T93" fmla="*/ 8 h 192"/>
                  <a:gd name="T94" fmla="*/ 178 w 438"/>
                  <a:gd name="T95" fmla="*/ 8 h 192"/>
                  <a:gd name="T96" fmla="*/ 178 w 438"/>
                  <a:gd name="T97" fmla="*/ 10 h 192"/>
                  <a:gd name="T98" fmla="*/ 175 w 438"/>
                  <a:gd name="T99" fmla="*/ 10 h 192"/>
                  <a:gd name="T100" fmla="*/ 175 w 438"/>
                  <a:gd name="T101" fmla="*/ 12 h 192"/>
                  <a:gd name="T102" fmla="*/ 170 w 438"/>
                  <a:gd name="T103" fmla="*/ 12 h 192"/>
                  <a:gd name="T104" fmla="*/ 165 w 438"/>
                  <a:gd name="T105" fmla="*/ 5 h 192"/>
                  <a:gd name="T106" fmla="*/ 170 w 438"/>
                  <a:gd name="T107" fmla="*/ 16 h 192"/>
                  <a:gd name="T108" fmla="*/ 184 w 438"/>
                  <a:gd name="T109" fmla="*/ 12 h 192"/>
                  <a:gd name="T110" fmla="*/ 184 w 438"/>
                  <a:gd name="T111" fmla="*/ 17 h 192"/>
                  <a:gd name="T112" fmla="*/ 186 w 438"/>
                  <a:gd name="T113" fmla="*/ 17 h 192"/>
                  <a:gd name="T114" fmla="*/ 189 w 438"/>
                  <a:gd name="T115" fmla="*/ 12 h 192"/>
                  <a:gd name="T116" fmla="*/ 194 w 438"/>
                  <a:gd name="T117" fmla="*/ 17 h 1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8"/>
                  <a:gd name="T178" fmla="*/ 0 h 192"/>
                  <a:gd name="T179" fmla="*/ 438 w 438"/>
                  <a:gd name="T180" fmla="*/ 192 h 1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7" name="Freeform 215"/>
              <p:cNvSpPr>
                <a:spLocks noChangeAspect="1"/>
              </p:cNvSpPr>
              <p:nvPr/>
            </p:nvSpPr>
            <p:spPr bwMode="auto">
              <a:xfrm>
                <a:off x="4825" y="1554"/>
                <a:ext cx="334" cy="131"/>
              </a:xfrm>
              <a:custGeom>
                <a:avLst/>
                <a:gdLst>
                  <a:gd name="T0" fmla="*/ 194 w 438"/>
                  <a:gd name="T1" fmla="*/ 17 h 192"/>
                  <a:gd name="T2" fmla="*/ 186 w 438"/>
                  <a:gd name="T3" fmla="*/ 25 h 192"/>
                  <a:gd name="T4" fmla="*/ 178 w 438"/>
                  <a:gd name="T5" fmla="*/ 25 h 192"/>
                  <a:gd name="T6" fmla="*/ 175 w 438"/>
                  <a:gd name="T7" fmla="*/ 21 h 192"/>
                  <a:gd name="T8" fmla="*/ 172 w 438"/>
                  <a:gd name="T9" fmla="*/ 23 h 192"/>
                  <a:gd name="T10" fmla="*/ 175 w 438"/>
                  <a:gd name="T11" fmla="*/ 25 h 192"/>
                  <a:gd name="T12" fmla="*/ 165 w 438"/>
                  <a:gd name="T13" fmla="*/ 25 h 192"/>
                  <a:gd name="T14" fmla="*/ 178 w 438"/>
                  <a:gd name="T15" fmla="*/ 27 h 192"/>
                  <a:gd name="T16" fmla="*/ 172 w 438"/>
                  <a:gd name="T17" fmla="*/ 34 h 192"/>
                  <a:gd name="T18" fmla="*/ 165 w 438"/>
                  <a:gd name="T19" fmla="*/ 33 h 192"/>
                  <a:gd name="T20" fmla="*/ 172 w 438"/>
                  <a:gd name="T21" fmla="*/ 34 h 192"/>
                  <a:gd name="T22" fmla="*/ 181 w 438"/>
                  <a:gd name="T23" fmla="*/ 31 h 192"/>
                  <a:gd name="T24" fmla="*/ 184 w 438"/>
                  <a:gd name="T25" fmla="*/ 34 h 192"/>
                  <a:gd name="T26" fmla="*/ 181 w 438"/>
                  <a:gd name="T27" fmla="*/ 38 h 192"/>
                  <a:gd name="T28" fmla="*/ 175 w 438"/>
                  <a:gd name="T29" fmla="*/ 36 h 192"/>
                  <a:gd name="T30" fmla="*/ 168 w 438"/>
                  <a:gd name="T31" fmla="*/ 40 h 192"/>
                  <a:gd name="T32" fmla="*/ 165 w 438"/>
                  <a:gd name="T33" fmla="*/ 40 h 192"/>
                  <a:gd name="T34" fmla="*/ 165 w 438"/>
                  <a:gd name="T35" fmla="*/ 44 h 192"/>
                  <a:gd name="T36" fmla="*/ 160 w 438"/>
                  <a:gd name="T37" fmla="*/ 40 h 192"/>
                  <a:gd name="T38" fmla="*/ 162 w 438"/>
                  <a:gd name="T39" fmla="*/ 46 h 192"/>
                  <a:gd name="T40" fmla="*/ 154 w 438"/>
                  <a:gd name="T41" fmla="*/ 52 h 192"/>
                  <a:gd name="T42" fmla="*/ 154 w 438"/>
                  <a:gd name="T43" fmla="*/ 57 h 192"/>
                  <a:gd name="T44" fmla="*/ 152 w 438"/>
                  <a:gd name="T45" fmla="*/ 55 h 192"/>
                  <a:gd name="T46" fmla="*/ 149 w 438"/>
                  <a:gd name="T47" fmla="*/ 59 h 192"/>
                  <a:gd name="T48" fmla="*/ 138 w 438"/>
                  <a:gd name="T49" fmla="*/ 61 h 192"/>
                  <a:gd name="T50" fmla="*/ 136 w 438"/>
                  <a:gd name="T51" fmla="*/ 61 h 192"/>
                  <a:gd name="T52" fmla="*/ 109 w 438"/>
                  <a:gd name="T53" fmla="*/ 46 h 192"/>
                  <a:gd name="T54" fmla="*/ 82 w 438"/>
                  <a:gd name="T55" fmla="*/ 49 h 192"/>
                  <a:gd name="T56" fmla="*/ 75 w 438"/>
                  <a:gd name="T57" fmla="*/ 42 h 192"/>
                  <a:gd name="T58" fmla="*/ 45 w 438"/>
                  <a:gd name="T59" fmla="*/ 46 h 192"/>
                  <a:gd name="T60" fmla="*/ 29 w 438"/>
                  <a:gd name="T61" fmla="*/ 52 h 192"/>
                  <a:gd name="T62" fmla="*/ 0 w 438"/>
                  <a:gd name="T63" fmla="*/ 53 h 192"/>
                  <a:gd name="T64" fmla="*/ 0 w 438"/>
                  <a:gd name="T65" fmla="*/ 48 h 192"/>
                  <a:gd name="T66" fmla="*/ 8 w 438"/>
                  <a:gd name="T67" fmla="*/ 48 h 192"/>
                  <a:gd name="T68" fmla="*/ 11 w 438"/>
                  <a:gd name="T69" fmla="*/ 42 h 192"/>
                  <a:gd name="T70" fmla="*/ 29 w 438"/>
                  <a:gd name="T71" fmla="*/ 34 h 192"/>
                  <a:gd name="T72" fmla="*/ 34 w 438"/>
                  <a:gd name="T73" fmla="*/ 29 h 192"/>
                  <a:gd name="T74" fmla="*/ 37 w 438"/>
                  <a:gd name="T75" fmla="*/ 31 h 192"/>
                  <a:gd name="T76" fmla="*/ 50 w 438"/>
                  <a:gd name="T77" fmla="*/ 25 h 192"/>
                  <a:gd name="T78" fmla="*/ 56 w 438"/>
                  <a:gd name="T79" fmla="*/ 21 h 192"/>
                  <a:gd name="T80" fmla="*/ 56 w 438"/>
                  <a:gd name="T81" fmla="*/ 16 h 192"/>
                  <a:gd name="T82" fmla="*/ 181 w 438"/>
                  <a:gd name="T83" fmla="*/ 0 h 192"/>
                  <a:gd name="T84" fmla="*/ 189 w 438"/>
                  <a:gd name="T85" fmla="*/ 8 h 192"/>
                  <a:gd name="T86" fmla="*/ 184 w 438"/>
                  <a:gd name="T87" fmla="*/ 3 h 192"/>
                  <a:gd name="T88" fmla="*/ 186 w 438"/>
                  <a:gd name="T89" fmla="*/ 8 h 192"/>
                  <a:gd name="T90" fmla="*/ 181 w 438"/>
                  <a:gd name="T91" fmla="*/ 5 h 192"/>
                  <a:gd name="T92" fmla="*/ 184 w 438"/>
                  <a:gd name="T93" fmla="*/ 8 h 192"/>
                  <a:gd name="T94" fmla="*/ 178 w 438"/>
                  <a:gd name="T95" fmla="*/ 8 h 192"/>
                  <a:gd name="T96" fmla="*/ 178 w 438"/>
                  <a:gd name="T97" fmla="*/ 10 h 192"/>
                  <a:gd name="T98" fmla="*/ 175 w 438"/>
                  <a:gd name="T99" fmla="*/ 10 h 192"/>
                  <a:gd name="T100" fmla="*/ 175 w 438"/>
                  <a:gd name="T101" fmla="*/ 12 h 192"/>
                  <a:gd name="T102" fmla="*/ 170 w 438"/>
                  <a:gd name="T103" fmla="*/ 12 h 192"/>
                  <a:gd name="T104" fmla="*/ 165 w 438"/>
                  <a:gd name="T105" fmla="*/ 5 h 192"/>
                  <a:gd name="T106" fmla="*/ 170 w 438"/>
                  <a:gd name="T107" fmla="*/ 16 h 192"/>
                  <a:gd name="T108" fmla="*/ 184 w 438"/>
                  <a:gd name="T109" fmla="*/ 12 h 192"/>
                  <a:gd name="T110" fmla="*/ 184 w 438"/>
                  <a:gd name="T111" fmla="*/ 17 h 192"/>
                  <a:gd name="T112" fmla="*/ 186 w 438"/>
                  <a:gd name="T113" fmla="*/ 17 h 192"/>
                  <a:gd name="T114" fmla="*/ 189 w 438"/>
                  <a:gd name="T115" fmla="*/ 12 h 192"/>
                  <a:gd name="T116" fmla="*/ 194 w 438"/>
                  <a:gd name="T117" fmla="*/ 17 h 192"/>
                  <a:gd name="T118" fmla="*/ 194 w 438"/>
                  <a:gd name="T119" fmla="*/ 19 h 1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38"/>
                  <a:gd name="T181" fmla="*/ 0 h 192"/>
                  <a:gd name="T182" fmla="*/ 438 w 438"/>
                  <a:gd name="T183" fmla="*/ 192 h 1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38" h="192">
                    <a:moveTo>
                      <a:pt x="438" y="54"/>
                    </a:moveTo>
                    <a:lnTo>
                      <a:pt x="420" y="78"/>
                    </a:lnTo>
                    <a:lnTo>
                      <a:pt x="402" y="78"/>
                    </a:lnTo>
                    <a:lnTo>
                      <a:pt x="396" y="66"/>
                    </a:lnTo>
                    <a:lnTo>
                      <a:pt x="390" y="72"/>
                    </a:lnTo>
                    <a:lnTo>
                      <a:pt x="396" y="78"/>
                    </a:lnTo>
                    <a:lnTo>
                      <a:pt x="372" y="78"/>
                    </a:lnTo>
                    <a:lnTo>
                      <a:pt x="402" y="84"/>
                    </a:lnTo>
                    <a:lnTo>
                      <a:pt x="390" y="108"/>
                    </a:lnTo>
                    <a:lnTo>
                      <a:pt x="372" y="102"/>
                    </a:lnTo>
                    <a:lnTo>
                      <a:pt x="390" y="108"/>
                    </a:lnTo>
                    <a:lnTo>
                      <a:pt x="408" y="96"/>
                    </a:lnTo>
                    <a:lnTo>
                      <a:pt x="414" y="108"/>
                    </a:lnTo>
                    <a:lnTo>
                      <a:pt x="408" y="120"/>
                    </a:lnTo>
                    <a:lnTo>
                      <a:pt x="396" y="114"/>
                    </a:lnTo>
                    <a:lnTo>
                      <a:pt x="378" y="126"/>
                    </a:lnTo>
                    <a:lnTo>
                      <a:pt x="372" y="126"/>
                    </a:lnTo>
                    <a:lnTo>
                      <a:pt x="372" y="138"/>
                    </a:lnTo>
                    <a:lnTo>
                      <a:pt x="360" y="126"/>
                    </a:lnTo>
                    <a:lnTo>
                      <a:pt x="366" y="144"/>
                    </a:lnTo>
                    <a:lnTo>
                      <a:pt x="348" y="162"/>
                    </a:lnTo>
                    <a:lnTo>
                      <a:pt x="348" y="180"/>
                    </a:lnTo>
                    <a:lnTo>
                      <a:pt x="342" y="174"/>
                    </a:lnTo>
                    <a:lnTo>
                      <a:pt x="336" y="186"/>
                    </a:lnTo>
                    <a:lnTo>
                      <a:pt x="312" y="192"/>
                    </a:lnTo>
                    <a:lnTo>
                      <a:pt x="306" y="192"/>
                    </a:lnTo>
                    <a:lnTo>
                      <a:pt x="246" y="144"/>
                    </a:lnTo>
                    <a:lnTo>
                      <a:pt x="186" y="156"/>
                    </a:lnTo>
                    <a:lnTo>
                      <a:pt x="168" y="132"/>
                    </a:lnTo>
                    <a:lnTo>
                      <a:pt x="102" y="144"/>
                    </a:lnTo>
                    <a:lnTo>
                      <a:pt x="66" y="162"/>
                    </a:lnTo>
                    <a:lnTo>
                      <a:pt x="0" y="168"/>
                    </a:lnTo>
                    <a:lnTo>
                      <a:pt x="0" y="150"/>
                    </a:lnTo>
                    <a:lnTo>
                      <a:pt x="18" y="150"/>
                    </a:lnTo>
                    <a:lnTo>
                      <a:pt x="24" y="132"/>
                    </a:lnTo>
                    <a:lnTo>
                      <a:pt x="66" y="108"/>
                    </a:lnTo>
                    <a:lnTo>
                      <a:pt x="78" y="90"/>
                    </a:lnTo>
                    <a:lnTo>
                      <a:pt x="84" y="96"/>
                    </a:lnTo>
                    <a:lnTo>
                      <a:pt x="114" y="78"/>
                    </a:lnTo>
                    <a:lnTo>
                      <a:pt x="126" y="66"/>
                    </a:lnTo>
                    <a:lnTo>
                      <a:pt x="126" y="48"/>
                    </a:lnTo>
                    <a:lnTo>
                      <a:pt x="408" y="0"/>
                    </a:lnTo>
                    <a:lnTo>
                      <a:pt x="426" y="24"/>
                    </a:lnTo>
                    <a:lnTo>
                      <a:pt x="414" y="12"/>
                    </a:lnTo>
                    <a:lnTo>
                      <a:pt x="420" y="24"/>
                    </a:lnTo>
                    <a:lnTo>
                      <a:pt x="408" y="18"/>
                    </a:lnTo>
                    <a:lnTo>
                      <a:pt x="414" y="24"/>
                    </a:lnTo>
                    <a:lnTo>
                      <a:pt x="402" y="24"/>
                    </a:lnTo>
                    <a:lnTo>
                      <a:pt x="402" y="30"/>
                    </a:lnTo>
                    <a:lnTo>
                      <a:pt x="396" y="30"/>
                    </a:lnTo>
                    <a:lnTo>
                      <a:pt x="396" y="36"/>
                    </a:lnTo>
                    <a:lnTo>
                      <a:pt x="384" y="36"/>
                    </a:lnTo>
                    <a:lnTo>
                      <a:pt x="372" y="18"/>
                    </a:lnTo>
                    <a:lnTo>
                      <a:pt x="384" y="48"/>
                    </a:lnTo>
                    <a:lnTo>
                      <a:pt x="414" y="36"/>
                    </a:lnTo>
                    <a:lnTo>
                      <a:pt x="414" y="54"/>
                    </a:lnTo>
                    <a:lnTo>
                      <a:pt x="420" y="54"/>
                    </a:lnTo>
                    <a:lnTo>
                      <a:pt x="426" y="36"/>
                    </a:lnTo>
                    <a:lnTo>
                      <a:pt x="438" y="54"/>
                    </a:lnTo>
                    <a:lnTo>
                      <a:pt x="438" y="6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8" name="Freeform 216"/>
              <p:cNvSpPr>
                <a:spLocks noChangeAspect="1"/>
              </p:cNvSpPr>
              <p:nvPr/>
            </p:nvSpPr>
            <p:spPr bwMode="auto">
              <a:xfrm>
                <a:off x="5136" y="1554"/>
                <a:ext cx="4" cy="4"/>
              </a:xfrm>
              <a:custGeom>
                <a:avLst/>
                <a:gdLst>
                  <a:gd name="T0" fmla="*/ 2 w 6"/>
                  <a:gd name="T1" fmla="*/ 0 h 6"/>
                  <a:gd name="T2" fmla="*/ 0 w 6"/>
                  <a:gd name="T3" fmla="*/ 0 h 6"/>
                  <a:gd name="T4" fmla="*/ 2 w 6"/>
                  <a:gd name="T5" fmla="*/ 0 h 6"/>
                  <a:gd name="T6" fmla="*/ 2 w 6"/>
                  <a:gd name="T7" fmla="*/ 2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0"/>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89" name="Freeform 217"/>
              <p:cNvSpPr>
                <a:spLocks noChangeAspect="1"/>
              </p:cNvSpPr>
              <p:nvPr/>
            </p:nvSpPr>
            <p:spPr bwMode="auto">
              <a:xfrm>
                <a:off x="4088" y="1074"/>
                <a:ext cx="256" cy="142"/>
              </a:xfrm>
              <a:custGeom>
                <a:avLst/>
                <a:gdLst>
                  <a:gd name="T0" fmla="*/ 149 w 336"/>
                  <a:gd name="T1" fmla="*/ 65 h 210"/>
                  <a:gd name="T2" fmla="*/ 0 w 336"/>
                  <a:gd name="T3" fmla="*/ 62 h 210"/>
                  <a:gd name="T4" fmla="*/ 3 w 336"/>
                  <a:gd name="T5" fmla="*/ 54 h 210"/>
                  <a:gd name="T6" fmla="*/ 8 w 336"/>
                  <a:gd name="T7" fmla="*/ 0 h 210"/>
                  <a:gd name="T8" fmla="*/ 138 w 336"/>
                  <a:gd name="T9" fmla="*/ 5 h 210"/>
                  <a:gd name="T10" fmla="*/ 149 w 336"/>
                  <a:gd name="T11" fmla="*/ 65 h 210"/>
                  <a:gd name="T12" fmla="*/ 0 60000 65536"/>
                  <a:gd name="T13" fmla="*/ 0 60000 65536"/>
                  <a:gd name="T14" fmla="*/ 0 60000 65536"/>
                  <a:gd name="T15" fmla="*/ 0 60000 65536"/>
                  <a:gd name="T16" fmla="*/ 0 60000 65536"/>
                  <a:gd name="T17" fmla="*/ 0 60000 65536"/>
                  <a:gd name="T18" fmla="*/ 0 w 336"/>
                  <a:gd name="T19" fmla="*/ 0 h 210"/>
                  <a:gd name="T20" fmla="*/ 336 w 336"/>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36" h="210">
                    <a:moveTo>
                      <a:pt x="336" y="210"/>
                    </a:moveTo>
                    <a:lnTo>
                      <a:pt x="0" y="198"/>
                    </a:lnTo>
                    <a:lnTo>
                      <a:pt x="6" y="174"/>
                    </a:lnTo>
                    <a:lnTo>
                      <a:pt x="18" y="0"/>
                    </a:lnTo>
                    <a:lnTo>
                      <a:pt x="312" y="18"/>
                    </a:lnTo>
                    <a:lnTo>
                      <a:pt x="336" y="21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0" name="Freeform 218"/>
              <p:cNvSpPr>
                <a:spLocks noChangeAspect="1"/>
              </p:cNvSpPr>
              <p:nvPr/>
            </p:nvSpPr>
            <p:spPr bwMode="auto">
              <a:xfrm>
                <a:off x="4088" y="1074"/>
                <a:ext cx="256" cy="146"/>
              </a:xfrm>
              <a:custGeom>
                <a:avLst/>
                <a:gdLst>
                  <a:gd name="T0" fmla="*/ 149 w 336"/>
                  <a:gd name="T1" fmla="*/ 65 h 216"/>
                  <a:gd name="T2" fmla="*/ 0 w 336"/>
                  <a:gd name="T3" fmla="*/ 62 h 216"/>
                  <a:gd name="T4" fmla="*/ 3 w 336"/>
                  <a:gd name="T5" fmla="*/ 54 h 216"/>
                  <a:gd name="T6" fmla="*/ 8 w 336"/>
                  <a:gd name="T7" fmla="*/ 0 h 216"/>
                  <a:gd name="T8" fmla="*/ 138 w 336"/>
                  <a:gd name="T9" fmla="*/ 5 h 216"/>
                  <a:gd name="T10" fmla="*/ 149 w 336"/>
                  <a:gd name="T11" fmla="*/ 65 h 216"/>
                  <a:gd name="T12" fmla="*/ 149 w 336"/>
                  <a:gd name="T13" fmla="*/ 67 h 216"/>
                  <a:gd name="T14" fmla="*/ 0 60000 65536"/>
                  <a:gd name="T15" fmla="*/ 0 60000 65536"/>
                  <a:gd name="T16" fmla="*/ 0 60000 65536"/>
                  <a:gd name="T17" fmla="*/ 0 60000 65536"/>
                  <a:gd name="T18" fmla="*/ 0 60000 65536"/>
                  <a:gd name="T19" fmla="*/ 0 60000 65536"/>
                  <a:gd name="T20" fmla="*/ 0 60000 65536"/>
                  <a:gd name="T21" fmla="*/ 0 w 336"/>
                  <a:gd name="T22" fmla="*/ 0 h 216"/>
                  <a:gd name="T23" fmla="*/ 336 w 33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216">
                    <a:moveTo>
                      <a:pt x="336" y="210"/>
                    </a:moveTo>
                    <a:lnTo>
                      <a:pt x="0" y="198"/>
                    </a:lnTo>
                    <a:lnTo>
                      <a:pt x="6" y="174"/>
                    </a:lnTo>
                    <a:lnTo>
                      <a:pt x="18" y="0"/>
                    </a:lnTo>
                    <a:lnTo>
                      <a:pt x="312" y="18"/>
                    </a:lnTo>
                    <a:lnTo>
                      <a:pt x="336" y="210"/>
                    </a:lnTo>
                    <a:lnTo>
                      <a:pt x="336" y="21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1" name="Freeform 219"/>
              <p:cNvSpPr>
                <a:spLocks noChangeAspect="1"/>
              </p:cNvSpPr>
              <p:nvPr/>
            </p:nvSpPr>
            <p:spPr bwMode="auto">
              <a:xfrm>
                <a:off x="4770" y="1351"/>
                <a:ext cx="160" cy="163"/>
              </a:xfrm>
              <a:custGeom>
                <a:avLst/>
                <a:gdLst>
                  <a:gd name="T0" fmla="*/ 93 w 210"/>
                  <a:gd name="T1" fmla="*/ 26 h 240"/>
                  <a:gd name="T2" fmla="*/ 90 w 210"/>
                  <a:gd name="T3" fmla="*/ 28 h 240"/>
                  <a:gd name="T4" fmla="*/ 93 w 210"/>
                  <a:gd name="T5" fmla="*/ 32 h 240"/>
                  <a:gd name="T6" fmla="*/ 90 w 210"/>
                  <a:gd name="T7" fmla="*/ 47 h 240"/>
                  <a:gd name="T8" fmla="*/ 75 w 210"/>
                  <a:gd name="T9" fmla="*/ 56 h 240"/>
                  <a:gd name="T10" fmla="*/ 75 w 210"/>
                  <a:gd name="T11" fmla="*/ 62 h 240"/>
                  <a:gd name="T12" fmla="*/ 69 w 210"/>
                  <a:gd name="T13" fmla="*/ 62 h 240"/>
                  <a:gd name="T14" fmla="*/ 66 w 210"/>
                  <a:gd name="T15" fmla="*/ 70 h 240"/>
                  <a:gd name="T16" fmla="*/ 59 w 210"/>
                  <a:gd name="T17" fmla="*/ 75 h 240"/>
                  <a:gd name="T18" fmla="*/ 50 w 210"/>
                  <a:gd name="T19" fmla="*/ 70 h 240"/>
                  <a:gd name="T20" fmla="*/ 34 w 210"/>
                  <a:gd name="T21" fmla="*/ 73 h 240"/>
                  <a:gd name="T22" fmla="*/ 21 w 210"/>
                  <a:gd name="T23" fmla="*/ 70 h 240"/>
                  <a:gd name="T24" fmla="*/ 16 w 210"/>
                  <a:gd name="T25" fmla="*/ 64 h 240"/>
                  <a:gd name="T26" fmla="*/ 8 w 210"/>
                  <a:gd name="T27" fmla="*/ 66 h 240"/>
                  <a:gd name="T28" fmla="*/ 0 w 210"/>
                  <a:gd name="T29" fmla="*/ 14 h 240"/>
                  <a:gd name="T30" fmla="*/ 8 w 210"/>
                  <a:gd name="T31" fmla="*/ 14 h 240"/>
                  <a:gd name="T32" fmla="*/ 27 w 210"/>
                  <a:gd name="T33" fmla="*/ 10 h 240"/>
                  <a:gd name="T34" fmla="*/ 27 w 210"/>
                  <a:gd name="T35" fmla="*/ 11 h 240"/>
                  <a:gd name="T36" fmla="*/ 43 w 210"/>
                  <a:gd name="T37" fmla="*/ 14 h 240"/>
                  <a:gd name="T38" fmla="*/ 40 w 210"/>
                  <a:gd name="T39" fmla="*/ 15 h 240"/>
                  <a:gd name="T40" fmla="*/ 50 w 210"/>
                  <a:gd name="T41" fmla="*/ 15 h 240"/>
                  <a:gd name="T42" fmla="*/ 66 w 210"/>
                  <a:gd name="T43" fmla="*/ 11 h 240"/>
                  <a:gd name="T44" fmla="*/ 72 w 210"/>
                  <a:gd name="T45" fmla="*/ 5 h 240"/>
                  <a:gd name="T46" fmla="*/ 88 w 210"/>
                  <a:gd name="T47" fmla="*/ 0 h 240"/>
                  <a:gd name="T48" fmla="*/ 93 w 210"/>
                  <a:gd name="T49" fmla="*/ 21 h 240"/>
                  <a:gd name="T50" fmla="*/ 93 w 210"/>
                  <a:gd name="T51" fmla="*/ 26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10"/>
                  <a:gd name="T79" fmla="*/ 0 h 240"/>
                  <a:gd name="T80" fmla="*/ 210 w 210"/>
                  <a:gd name="T81" fmla="*/ 240 h 24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2" name="Freeform 220"/>
              <p:cNvSpPr>
                <a:spLocks noChangeAspect="1"/>
              </p:cNvSpPr>
              <p:nvPr/>
            </p:nvSpPr>
            <p:spPr bwMode="auto">
              <a:xfrm>
                <a:off x="4770" y="1351"/>
                <a:ext cx="160" cy="163"/>
              </a:xfrm>
              <a:custGeom>
                <a:avLst/>
                <a:gdLst>
                  <a:gd name="T0" fmla="*/ 93 w 210"/>
                  <a:gd name="T1" fmla="*/ 26 h 240"/>
                  <a:gd name="T2" fmla="*/ 90 w 210"/>
                  <a:gd name="T3" fmla="*/ 28 h 240"/>
                  <a:gd name="T4" fmla="*/ 93 w 210"/>
                  <a:gd name="T5" fmla="*/ 32 h 240"/>
                  <a:gd name="T6" fmla="*/ 90 w 210"/>
                  <a:gd name="T7" fmla="*/ 47 h 240"/>
                  <a:gd name="T8" fmla="*/ 75 w 210"/>
                  <a:gd name="T9" fmla="*/ 56 h 240"/>
                  <a:gd name="T10" fmla="*/ 75 w 210"/>
                  <a:gd name="T11" fmla="*/ 62 h 240"/>
                  <a:gd name="T12" fmla="*/ 69 w 210"/>
                  <a:gd name="T13" fmla="*/ 62 h 240"/>
                  <a:gd name="T14" fmla="*/ 66 w 210"/>
                  <a:gd name="T15" fmla="*/ 70 h 240"/>
                  <a:gd name="T16" fmla="*/ 59 w 210"/>
                  <a:gd name="T17" fmla="*/ 75 h 240"/>
                  <a:gd name="T18" fmla="*/ 50 w 210"/>
                  <a:gd name="T19" fmla="*/ 70 h 240"/>
                  <a:gd name="T20" fmla="*/ 34 w 210"/>
                  <a:gd name="T21" fmla="*/ 73 h 240"/>
                  <a:gd name="T22" fmla="*/ 21 w 210"/>
                  <a:gd name="T23" fmla="*/ 70 h 240"/>
                  <a:gd name="T24" fmla="*/ 16 w 210"/>
                  <a:gd name="T25" fmla="*/ 64 h 240"/>
                  <a:gd name="T26" fmla="*/ 8 w 210"/>
                  <a:gd name="T27" fmla="*/ 66 h 240"/>
                  <a:gd name="T28" fmla="*/ 0 w 210"/>
                  <a:gd name="T29" fmla="*/ 14 h 240"/>
                  <a:gd name="T30" fmla="*/ 8 w 210"/>
                  <a:gd name="T31" fmla="*/ 14 h 240"/>
                  <a:gd name="T32" fmla="*/ 27 w 210"/>
                  <a:gd name="T33" fmla="*/ 10 h 240"/>
                  <a:gd name="T34" fmla="*/ 27 w 210"/>
                  <a:gd name="T35" fmla="*/ 11 h 240"/>
                  <a:gd name="T36" fmla="*/ 43 w 210"/>
                  <a:gd name="T37" fmla="*/ 14 h 240"/>
                  <a:gd name="T38" fmla="*/ 40 w 210"/>
                  <a:gd name="T39" fmla="*/ 15 h 240"/>
                  <a:gd name="T40" fmla="*/ 50 w 210"/>
                  <a:gd name="T41" fmla="*/ 15 h 240"/>
                  <a:gd name="T42" fmla="*/ 66 w 210"/>
                  <a:gd name="T43" fmla="*/ 11 h 240"/>
                  <a:gd name="T44" fmla="*/ 72 w 210"/>
                  <a:gd name="T45" fmla="*/ 5 h 240"/>
                  <a:gd name="T46" fmla="*/ 88 w 210"/>
                  <a:gd name="T47" fmla="*/ 0 h 240"/>
                  <a:gd name="T48" fmla="*/ 93 w 210"/>
                  <a:gd name="T49" fmla="*/ 21 h 240"/>
                  <a:gd name="T50" fmla="*/ 93 w 210"/>
                  <a:gd name="T51" fmla="*/ 26 h 240"/>
                  <a:gd name="T52" fmla="*/ 93 w 210"/>
                  <a:gd name="T53" fmla="*/ 28 h 24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0"/>
                  <a:gd name="T82" fmla="*/ 0 h 240"/>
                  <a:gd name="T83" fmla="*/ 210 w 210"/>
                  <a:gd name="T84" fmla="*/ 240 h 24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0" h="240">
                    <a:moveTo>
                      <a:pt x="210" y="84"/>
                    </a:moveTo>
                    <a:lnTo>
                      <a:pt x="204" y="90"/>
                    </a:lnTo>
                    <a:lnTo>
                      <a:pt x="210" y="102"/>
                    </a:lnTo>
                    <a:lnTo>
                      <a:pt x="204" y="150"/>
                    </a:lnTo>
                    <a:lnTo>
                      <a:pt x="168" y="180"/>
                    </a:lnTo>
                    <a:lnTo>
                      <a:pt x="168" y="198"/>
                    </a:lnTo>
                    <a:lnTo>
                      <a:pt x="156" y="198"/>
                    </a:lnTo>
                    <a:lnTo>
                      <a:pt x="150" y="222"/>
                    </a:lnTo>
                    <a:lnTo>
                      <a:pt x="132" y="240"/>
                    </a:lnTo>
                    <a:lnTo>
                      <a:pt x="114" y="222"/>
                    </a:lnTo>
                    <a:lnTo>
                      <a:pt x="78" y="234"/>
                    </a:lnTo>
                    <a:lnTo>
                      <a:pt x="48" y="222"/>
                    </a:lnTo>
                    <a:lnTo>
                      <a:pt x="36" y="204"/>
                    </a:lnTo>
                    <a:lnTo>
                      <a:pt x="18" y="210"/>
                    </a:lnTo>
                    <a:lnTo>
                      <a:pt x="0" y="42"/>
                    </a:lnTo>
                    <a:lnTo>
                      <a:pt x="18" y="42"/>
                    </a:lnTo>
                    <a:lnTo>
                      <a:pt x="60" y="30"/>
                    </a:lnTo>
                    <a:lnTo>
                      <a:pt x="60" y="36"/>
                    </a:lnTo>
                    <a:lnTo>
                      <a:pt x="96" y="42"/>
                    </a:lnTo>
                    <a:lnTo>
                      <a:pt x="90" y="48"/>
                    </a:lnTo>
                    <a:lnTo>
                      <a:pt x="114" y="48"/>
                    </a:lnTo>
                    <a:lnTo>
                      <a:pt x="150" y="36"/>
                    </a:lnTo>
                    <a:lnTo>
                      <a:pt x="162" y="18"/>
                    </a:lnTo>
                    <a:lnTo>
                      <a:pt x="198" y="0"/>
                    </a:lnTo>
                    <a:lnTo>
                      <a:pt x="210" y="66"/>
                    </a:lnTo>
                    <a:lnTo>
                      <a:pt x="210" y="84"/>
                    </a:lnTo>
                    <a:lnTo>
                      <a:pt x="210" y="9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3" name="Freeform 221"/>
              <p:cNvSpPr>
                <a:spLocks noChangeAspect="1"/>
              </p:cNvSpPr>
              <p:nvPr/>
            </p:nvSpPr>
            <p:spPr bwMode="auto">
              <a:xfrm>
                <a:off x="4088" y="1595"/>
                <a:ext cx="338" cy="155"/>
              </a:xfrm>
              <a:custGeom>
                <a:avLst/>
                <a:gdLst>
                  <a:gd name="T0" fmla="*/ 190 w 444"/>
                  <a:gd name="T1" fmla="*/ 15 h 228"/>
                  <a:gd name="T2" fmla="*/ 196 w 444"/>
                  <a:gd name="T3" fmla="*/ 38 h 228"/>
                  <a:gd name="T4" fmla="*/ 193 w 444"/>
                  <a:gd name="T5" fmla="*/ 71 h 228"/>
                  <a:gd name="T6" fmla="*/ 177 w 444"/>
                  <a:gd name="T7" fmla="*/ 66 h 228"/>
                  <a:gd name="T8" fmla="*/ 151 w 444"/>
                  <a:gd name="T9" fmla="*/ 71 h 228"/>
                  <a:gd name="T10" fmla="*/ 143 w 444"/>
                  <a:gd name="T11" fmla="*/ 68 h 228"/>
                  <a:gd name="T12" fmla="*/ 138 w 444"/>
                  <a:gd name="T13" fmla="*/ 68 h 228"/>
                  <a:gd name="T14" fmla="*/ 138 w 444"/>
                  <a:gd name="T15" fmla="*/ 66 h 228"/>
                  <a:gd name="T16" fmla="*/ 132 w 444"/>
                  <a:gd name="T17" fmla="*/ 71 h 228"/>
                  <a:gd name="T18" fmla="*/ 130 w 444"/>
                  <a:gd name="T19" fmla="*/ 68 h 228"/>
                  <a:gd name="T20" fmla="*/ 127 w 444"/>
                  <a:gd name="T21" fmla="*/ 70 h 228"/>
                  <a:gd name="T22" fmla="*/ 120 w 444"/>
                  <a:gd name="T23" fmla="*/ 66 h 228"/>
                  <a:gd name="T24" fmla="*/ 113 w 444"/>
                  <a:gd name="T25" fmla="*/ 68 h 228"/>
                  <a:gd name="T26" fmla="*/ 108 w 444"/>
                  <a:gd name="T27" fmla="*/ 63 h 228"/>
                  <a:gd name="T28" fmla="*/ 100 w 444"/>
                  <a:gd name="T29" fmla="*/ 64 h 228"/>
                  <a:gd name="T30" fmla="*/ 85 w 444"/>
                  <a:gd name="T31" fmla="*/ 61 h 228"/>
                  <a:gd name="T32" fmla="*/ 82 w 444"/>
                  <a:gd name="T33" fmla="*/ 54 h 228"/>
                  <a:gd name="T34" fmla="*/ 74 w 444"/>
                  <a:gd name="T35" fmla="*/ 56 h 228"/>
                  <a:gd name="T36" fmla="*/ 66 w 444"/>
                  <a:gd name="T37" fmla="*/ 53 h 228"/>
                  <a:gd name="T38" fmla="*/ 69 w 444"/>
                  <a:gd name="T39" fmla="*/ 14 h 228"/>
                  <a:gd name="T40" fmla="*/ 0 w 444"/>
                  <a:gd name="T41" fmla="*/ 11 h 228"/>
                  <a:gd name="T42" fmla="*/ 3 w 444"/>
                  <a:gd name="T43" fmla="*/ 0 h 228"/>
                  <a:gd name="T44" fmla="*/ 24 w 444"/>
                  <a:gd name="T45" fmla="*/ 2 h 228"/>
                  <a:gd name="T46" fmla="*/ 190 w 444"/>
                  <a:gd name="T47" fmla="*/ 3 h 228"/>
                  <a:gd name="T48" fmla="*/ 190 w 444"/>
                  <a:gd name="T49" fmla="*/ 11 h 228"/>
                  <a:gd name="T50" fmla="*/ 190 w 444"/>
                  <a:gd name="T51" fmla="*/ 15 h 2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44"/>
                  <a:gd name="T79" fmla="*/ 0 h 228"/>
                  <a:gd name="T80" fmla="*/ 444 w 444"/>
                  <a:gd name="T81" fmla="*/ 228 h 22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4" name="Freeform 222"/>
              <p:cNvSpPr>
                <a:spLocks noChangeAspect="1"/>
              </p:cNvSpPr>
              <p:nvPr/>
            </p:nvSpPr>
            <p:spPr bwMode="auto">
              <a:xfrm>
                <a:off x="4088" y="1595"/>
                <a:ext cx="338" cy="155"/>
              </a:xfrm>
              <a:custGeom>
                <a:avLst/>
                <a:gdLst>
                  <a:gd name="T0" fmla="*/ 190 w 444"/>
                  <a:gd name="T1" fmla="*/ 15 h 228"/>
                  <a:gd name="T2" fmla="*/ 196 w 444"/>
                  <a:gd name="T3" fmla="*/ 38 h 228"/>
                  <a:gd name="T4" fmla="*/ 193 w 444"/>
                  <a:gd name="T5" fmla="*/ 71 h 228"/>
                  <a:gd name="T6" fmla="*/ 177 w 444"/>
                  <a:gd name="T7" fmla="*/ 66 h 228"/>
                  <a:gd name="T8" fmla="*/ 151 w 444"/>
                  <a:gd name="T9" fmla="*/ 71 h 228"/>
                  <a:gd name="T10" fmla="*/ 143 w 444"/>
                  <a:gd name="T11" fmla="*/ 68 h 228"/>
                  <a:gd name="T12" fmla="*/ 138 w 444"/>
                  <a:gd name="T13" fmla="*/ 68 h 228"/>
                  <a:gd name="T14" fmla="*/ 138 w 444"/>
                  <a:gd name="T15" fmla="*/ 66 h 228"/>
                  <a:gd name="T16" fmla="*/ 132 w 444"/>
                  <a:gd name="T17" fmla="*/ 71 h 228"/>
                  <a:gd name="T18" fmla="*/ 130 w 444"/>
                  <a:gd name="T19" fmla="*/ 68 h 228"/>
                  <a:gd name="T20" fmla="*/ 127 w 444"/>
                  <a:gd name="T21" fmla="*/ 70 h 228"/>
                  <a:gd name="T22" fmla="*/ 120 w 444"/>
                  <a:gd name="T23" fmla="*/ 66 h 228"/>
                  <a:gd name="T24" fmla="*/ 113 w 444"/>
                  <a:gd name="T25" fmla="*/ 68 h 228"/>
                  <a:gd name="T26" fmla="*/ 108 w 444"/>
                  <a:gd name="T27" fmla="*/ 63 h 228"/>
                  <a:gd name="T28" fmla="*/ 100 w 444"/>
                  <a:gd name="T29" fmla="*/ 64 h 228"/>
                  <a:gd name="T30" fmla="*/ 85 w 444"/>
                  <a:gd name="T31" fmla="*/ 61 h 228"/>
                  <a:gd name="T32" fmla="*/ 82 w 444"/>
                  <a:gd name="T33" fmla="*/ 54 h 228"/>
                  <a:gd name="T34" fmla="*/ 74 w 444"/>
                  <a:gd name="T35" fmla="*/ 56 h 228"/>
                  <a:gd name="T36" fmla="*/ 66 w 444"/>
                  <a:gd name="T37" fmla="*/ 53 h 228"/>
                  <a:gd name="T38" fmla="*/ 69 w 444"/>
                  <a:gd name="T39" fmla="*/ 14 h 228"/>
                  <a:gd name="T40" fmla="*/ 0 w 444"/>
                  <a:gd name="T41" fmla="*/ 11 h 228"/>
                  <a:gd name="T42" fmla="*/ 3 w 444"/>
                  <a:gd name="T43" fmla="*/ 0 h 228"/>
                  <a:gd name="T44" fmla="*/ 24 w 444"/>
                  <a:gd name="T45" fmla="*/ 2 h 228"/>
                  <a:gd name="T46" fmla="*/ 190 w 444"/>
                  <a:gd name="T47" fmla="*/ 3 h 228"/>
                  <a:gd name="T48" fmla="*/ 190 w 444"/>
                  <a:gd name="T49" fmla="*/ 11 h 228"/>
                  <a:gd name="T50" fmla="*/ 190 w 444"/>
                  <a:gd name="T51" fmla="*/ 15 h 228"/>
                  <a:gd name="T52" fmla="*/ 190 w 444"/>
                  <a:gd name="T53" fmla="*/ 17 h 2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228"/>
                  <a:gd name="T83" fmla="*/ 444 w 444"/>
                  <a:gd name="T84" fmla="*/ 228 h 2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228">
                    <a:moveTo>
                      <a:pt x="432" y="48"/>
                    </a:moveTo>
                    <a:lnTo>
                      <a:pt x="444" y="120"/>
                    </a:lnTo>
                    <a:lnTo>
                      <a:pt x="438" y="228"/>
                    </a:lnTo>
                    <a:lnTo>
                      <a:pt x="402" y="210"/>
                    </a:lnTo>
                    <a:lnTo>
                      <a:pt x="342" y="228"/>
                    </a:lnTo>
                    <a:lnTo>
                      <a:pt x="324" y="216"/>
                    </a:lnTo>
                    <a:lnTo>
                      <a:pt x="312" y="216"/>
                    </a:lnTo>
                    <a:lnTo>
                      <a:pt x="312" y="210"/>
                    </a:lnTo>
                    <a:lnTo>
                      <a:pt x="300" y="228"/>
                    </a:lnTo>
                    <a:lnTo>
                      <a:pt x="294" y="216"/>
                    </a:lnTo>
                    <a:lnTo>
                      <a:pt x="288" y="222"/>
                    </a:lnTo>
                    <a:lnTo>
                      <a:pt x="270" y="210"/>
                    </a:lnTo>
                    <a:lnTo>
                      <a:pt x="258" y="216"/>
                    </a:lnTo>
                    <a:lnTo>
                      <a:pt x="246" y="198"/>
                    </a:lnTo>
                    <a:lnTo>
                      <a:pt x="228" y="204"/>
                    </a:lnTo>
                    <a:lnTo>
                      <a:pt x="192" y="192"/>
                    </a:lnTo>
                    <a:lnTo>
                      <a:pt x="186" y="174"/>
                    </a:lnTo>
                    <a:lnTo>
                      <a:pt x="168" y="180"/>
                    </a:lnTo>
                    <a:lnTo>
                      <a:pt x="150" y="168"/>
                    </a:lnTo>
                    <a:lnTo>
                      <a:pt x="156" y="42"/>
                    </a:lnTo>
                    <a:lnTo>
                      <a:pt x="0" y="36"/>
                    </a:lnTo>
                    <a:lnTo>
                      <a:pt x="6" y="0"/>
                    </a:lnTo>
                    <a:lnTo>
                      <a:pt x="54" y="6"/>
                    </a:lnTo>
                    <a:lnTo>
                      <a:pt x="432" y="12"/>
                    </a:lnTo>
                    <a:lnTo>
                      <a:pt x="432" y="36"/>
                    </a:lnTo>
                    <a:lnTo>
                      <a:pt x="432" y="48"/>
                    </a:lnTo>
                    <a:lnTo>
                      <a:pt x="432" y="5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5" name="Freeform 223"/>
              <p:cNvSpPr>
                <a:spLocks noChangeAspect="1"/>
              </p:cNvSpPr>
              <p:nvPr/>
            </p:nvSpPr>
            <p:spPr bwMode="auto">
              <a:xfrm>
                <a:off x="3360" y="1082"/>
                <a:ext cx="307" cy="232"/>
              </a:xfrm>
              <a:custGeom>
                <a:avLst/>
                <a:gdLst>
                  <a:gd name="T0" fmla="*/ 82 w 402"/>
                  <a:gd name="T1" fmla="*/ 96 h 342"/>
                  <a:gd name="T2" fmla="*/ 0 w 402"/>
                  <a:gd name="T3" fmla="*/ 79 h 342"/>
                  <a:gd name="T4" fmla="*/ 0 w 402"/>
                  <a:gd name="T5" fmla="*/ 62 h 342"/>
                  <a:gd name="T6" fmla="*/ 14 w 402"/>
                  <a:gd name="T7" fmla="*/ 47 h 342"/>
                  <a:gd name="T8" fmla="*/ 35 w 402"/>
                  <a:gd name="T9" fmla="*/ 13 h 342"/>
                  <a:gd name="T10" fmla="*/ 37 w 402"/>
                  <a:gd name="T11" fmla="*/ 0 h 342"/>
                  <a:gd name="T12" fmla="*/ 48 w 402"/>
                  <a:gd name="T13" fmla="*/ 2 h 342"/>
                  <a:gd name="T14" fmla="*/ 56 w 402"/>
                  <a:gd name="T15" fmla="*/ 5 h 342"/>
                  <a:gd name="T16" fmla="*/ 56 w 402"/>
                  <a:gd name="T17" fmla="*/ 15 h 342"/>
                  <a:gd name="T18" fmla="*/ 64 w 402"/>
                  <a:gd name="T19" fmla="*/ 19 h 342"/>
                  <a:gd name="T20" fmla="*/ 75 w 402"/>
                  <a:gd name="T21" fmla="*/ 17 h 342"/>
                  <a:gd name="T22" fmla="*/ 88 w 402"/>
                  <a:gd name="T23" fmla="*/ 22 h 342"/>
                  <a:gd name="T24" fmla="*/ 134 w 402"/>
                  <a:gd name="T25" fmla="*/ 22 h 342"/>
                  <a:gd name="T26" fmla="*/ 171 w 402"/>
                  <a:gd name="T27" fmla="*/ 28 h 342"/>
                  <a:gd name="T28" fmla="*/ 179 w 402"/>
                  <a:gd name="T29" fmla="*/ 37 h 342"/>
                  <a:gd name="T30" fmla="*/ 155 w 402"/>
                  <a:gd name="T31" fmla="*/ 58 h 342"/>
                  <a:gd name="T32" fmla="*/ 160 w 402"/>
                  <a:gd name="T33" fmla="*/ 64 h 342"/>
                  <a:gd name="T34" fmla="*/ 144 w 402"/>
                  <a:gd name="T35" fmla="*/ 107 h 342"/>
                  <a:gd name="T36" fmla="*/ 96 w 402"/>
                  <a:gd name="T37" fmla="*/ 98 h 342"/>
                  <a:gd name="T38" fmla="*/ 82 w 402"/>
                  <a:gd name="T39" fmla="*/ 96 h 3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2"/>
                  <a:gd name="T61" fmla="*/ 0 h 342"/>
                  <a:gd name="T62" fmla="*/ 402 w 402"/>
                  <a:gd name="T63" fmla="*/ 342 h 34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6" name="Freeform 224"/>
              <p:cNvSpPr>
                <a:spLocks noChangeAspect="1"/>
              </p:cNvSpPr>
              <p:nvPr/>
            </p:nvSpPr>
            <p:spPr bwMode="auto">
              <a:xfrm>
                <a:off x="3360" y="1082"/>
                <a:ext cx="307" cy="232"/>
              </a:xfrm>
              <a:custGeom>
                <a:avLst/>
                <a:gdLst>
                  <a:gd name="T0" fmla="*/ 82 w 402"/>
                  <a:gd name="T1" fmla="*/ 96 h 342"/>
                  <a:gd name="T2" fmla="*/ 0 w 402"/>
                  <a:gd name="T3" fmla="*/ 79 h 342"/>
                  <a:gd name="T4" fmla="*/ 0 w 402"/>
                  <a:gd name="T5" fmla="*/ 62 h 342"/>
                  <a:gd name="T6" fmla="*/ 14 w 402"/>
                  <a:gd name="T7" fmla="*/ 47 h 342"/>
                  <a:gd name="T8" fmla="*/ 35 w 402"/>
                  <a:gd name="T9" fmla="*/ 13 h 342"/>
                  <a:gd name="T10" fmla="*/ 37 w 402"/>
                  <a:gd name="T11" fmla="*/ 0 h 342"/>
                  <a:gd name="T12" fmla="*/ 48 w 402"/>
                  <a:gd name="T13" fmla="*/ 2 h 342"/>
                  <a:gd name="T14" fmla="*/ 56 w 402"/>
                  <a:gd name="T15" fmla="*/ 5 h 342"/>
                  <a:gd name="T16" fmla="*/ 56 w 402"/>
                  <a:gd name="T17" fmla="*/ 15 h 342"/>
                  <a:gd name="T18" fmla="*/ 64 w 402"/>
                  <a:gd name="T19" fmla="*/ 19 h 342"/>
                  <a:gd name="T20" fmla="*/ 75 w 402"/>
                  <a:gd name="T21" fmla="*/ 17 h 342"/>
                  <a:gd name="T22" fmla="*/ 88 w 402"/>
                  <a:gd name="T23" fmla="*/ 22 h 342"/>
                  <a:gd name="T24" fmla="*/ 134 w 402"/>
                  <a:gd name="T25" fmla="*/ 22 h 342"/>
                  <a:gd name="T26" fmla="*/ 171 w 402"/>
                  <a:gd name="T27" fmla="*/ 28 h 342"/>
                  <a:gd name="T28" fmla="*/ 179 w 402"/>
                  <a:gd name="T29" fmla="*/ 37 h 342"/>
                  <a:gd name="T30" fmla="*/ 155 w 402"/>
                  <a:gd name="T31" fmla="*/ 58 h 342"/>
                  <a:gd name="T32" fmla="*/ 160 w 402"/>
                  <a:gd name="T33" fmla="*/ 64 h 342"/>
                  <a:gd name="T34" fmla="*/ 144 w 402"/>
                  <a:gd name="T35" fmla="*/ 107 h 342"/>
                  <a:gd name="T36" fmla="*/ 96 w 402"/>
                  <a:gd name="T37" fmla="*/ 98 h 342"/>
                  <a:gd name="T38" fmla="*/ 82 w 402"/>
                  <a:gd name="T39" fmla="*/ 96 h 342"/>
                  <a:gd name="T40" fmla="*/ 82 w 402"/>
                  <a:gd name="T41" fmla="*/ 98 h 3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2"/>
                  <a:gd name="T64" fmla="*/ 0 h 342"/>
                  <a:gd name="T65" fmla="*/ 402 w 402"/>
                  <a:gd name="T66" fmla="*/ 342 h 34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2" h="342">
                    <a:moveTo>
                      <a:pt x="186" y="306"/>
                    </a:moveTo>
                    <a:lnTo>
                      <a:pt x="0" y="252"/>
                    </a:lnTo>
                    <a:lnTo>
                      <a:pt x="0" y="198"/>
                    </a:lnTo>
                    <a:lnTo>
                      <a:pt x="30" y="150"/>
                    </a:lnTo>
                    <a:lnTo>
                      <a:pt x="78" y="42"/>
                    </a:lnTo>
                    <a:lnTo>
                      <a:pt x="84" y="0"/>
                    </a:lnTo>
                    <a:lnTo>
                      <a:pt x="108" y="6"/>
                    </a:lnTo>
                    <a:lnTo>
                      <a:pt x="126" y="18"/>
                    </a:lnTo>
                    <a:lnTo>
                      <a:pt x="126" y="48"/>
                    </a:lnTo>
                    <a:lnTo>
                      <a:pt x="144" y="60"/>
                    </a:lnTo>
                    <a:lnTo>
                      <a:pt x="168" y="54"/>
                    </a:lnTo>
                    <a:lnTo>
                      <a:pt x="198" y="72"/>
                    </a:lnTo>
                    <a:lnTo>
                      <a:pt x="300" y="72"/>
                    </a:lnTo>
                    <a:lnTo>
                      <a:pt x="384" y="90"/>
                    </a:lnTo>
                    <a:lnTo>
                      <a:pt x="402" y="120"/>
                    </a:lnTo>
                    <a:lnTo>
                      <a:pt x="348" y="186"/>
                    </a:lnTo>
                    <a:lnTo>
                      <a:pt x="360" y="204"/>
                    </a:lnTo>
                    <a:lnTo>
                      <a:pt x="324" y="342"/>
                    </a:lnTo>
                    <a:lnTo>
                      <a:pt x="216" y="312"/>
                    </a:lnTo>
                    <a:lnTo>
                      <a:pt x="186" y="306"/>
                    </a:lnTo>
                    <a:lnTo>
                      <a:pt x="186" y="3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7" name="Freeform 225"/>
              <p:cNvSpPr>
                <a:spLocks noChangeAspect="1"/>
              </p:cNvSpPr>
              <p:nvPr/>
            </p:nvSpPr>
            <p:spPr bwMode="auto">
              <a:xfrm>
                <a:off x="4921" y="1318"/>
                <a:ext cx="224" cy="126"/>
              </a:xfrm>
              <a:custGeom>
                <a:avLst/>
                <a:gdLst>
                  <a:gd name="T0" fmla="*/ 14 w 294"/>
                  <a:gd name="T1" fmla="*/ 7 h 186"/>
                  <a:gd name="T2" fmla="*/ 16 w 294"/>
                  <a:gd name="T3" fmla="*/ 11 h 186"/>
                  <a:gd name="T4" fmla="*/ 106 w 294"/>
                  <a:gd name="T5" fmla="*/ 0 h 186"/>
                  <a:gd name="T6" fmla="*/ 117 w 294"/>
                  <a:gd name="T7" fmla="*/ 7 h 186"/>
                  <a:gd name="T8" fmla="*/ 125 w 294"/>
                  <a:gd name="T9" fmla="*/ 9 h 186"/>
                  <a:gd name="T10" fmla="*/ 117 w 294"/>
                  <a:gd name="T11" fmla="*/ 19 h 186"/>
                  <a:gd name="T12" fmla="*/ 120 w 294"/>
                  <a:gd name="T13" fmla="*/ 26 h 186"/>
                  <a:gd name="T14" fmla="*/ 130 w 294"/>
                  <a:gd name="T15" fmla="*/ 33 h 186"/>
                  <a:gd name="T16" fmla="*/ 120 w 294"/>
                  <a:gd name="T17" fmla="*/ 43 h 186"/>
                  <a:gd name="T18" fmla="*/ 117 w 294"/>
                  <a:gd name="T19" fmla="*/ 43 h 186"/>
                  <a:gd name="T20" fmla="*/ 111 w 294"/>
                  <a:gd name="T21" fmla="*/ 45 h 186"/>
                  <a:gd name="T22" fmla="*/ 104 w 294"/>
                  <a:gd name="T23" fmla="*/ 47 h 186"/>
                  <a:gd name="T24" fmla="*/ 32 w 294"/>
                  <a:gd name="T25" fmla="*/ 56 h 186"/>
                  <a:gd name="T26" fmla="*/ 27 w 294"/>
                  <a:gd name="T27" fmla="*/ 56 h 186"/>
                  <a:gd name="T28" fmla="*/ 11 w 294"/>
                  <a:gd name="T29" fmla="*/ 58 h 186"/>
                  <a:gd name="T30" fmla="*/ 5 w 294"/>
                  <a:gd name="T31" fmla="*/ 41 h 186"/>
                  <a:gd name="T32" fmla="*/ 5 w 294"/>
                  <a:gd name="T33" fmla="*/ 35 h 186"/>
                  <a:gd name="T34" fmla="*/ 0 w 294"/>
                  <a:gd name="T35" fmla="*/ 15 h 186"/>
                  <a:gd name="T36" fmla="*/ 14 w 294"/>
                  <a:gd name="T37" fmla="*/ 7 h 1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4"/>
                  <a:gd name="T58" fmla="*/ 0 h 186"/>
                  <a:gd name="T59" fmla="*/ 294 w 294"/>
                  <a:gd name="T60" fmla="*/ 186 h 18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8" name="Freeform 226"/>
              <p:cNvSpPr>
                <a:spLocks noChangeAspect="1"/>
              </p:cNvSpPr>
              <p:nvPr/>
            </p:nvSpPr>
            <p:spPr bwMode="auto">
              <a:xfrm>
                <a:off x="4921" y="1318"/>
                <a:ext cx="224" cy="126"/>
              </a:xfrm>
              <a:custGeom>
                <a:avLst/>
                <a:gdLst>
                  <a:gd name="T0" fmla="*/ 14 w 294"/>
                  <a:gd name="T1" fmla="*/ 7 h 186"/>
                  <a:gd name="T2" fmla="*/ 16 w 294"/>
                  <a:gd name="T3" fmla="*/ 11 h 186"/>
                  <a:gd name="T4" fmla="*/ 106 w 294"/>
                  <a:gd name="T5" fmla="*/ 0 h 186"/>
                  <a:gd name="T6" fmla="*/ 117 w 294"/>
                  <a:gd name="T7" fmla="*/ 7 h 186"/>
                  <a:gd name="T8" fmla="*/ 125 w 294"/>
                  <a:gd name="T9" fmla="*/ 9 h 186"/>
                  <a:gd name="T10" fmla="*/ 117 w 294"/>
                  <a:gd name="T11" fmla="*/ 19 h 186"/>
                  <a:gd name="T12" fmla="*/ 120 w 294"/>
                  <a:gd name="T13" fmla="*/ 26 h 186"/>
                  <a:gd name="T14" fmla="*/ 130 w 294"/>
                  <a:gd name="T15" fmla="*/ 33 h 186"/>
                  <a:gd name="T16" fmla="*/ 120 w 294"/>
                  <a:gd name="T17" fmla="*/ 43 h 186"/>
                  <a:gd name="T18" fmla="*/ 117 w 294"/>
                  <a:gd name="T19" fmla="*/ 43 h 186"/>
                  <a:gd name="T20" fmla="*/ 111 w 294"/>
                  <a:gd name="T21" fmla="*/ 45 h 186"/>
                  <a:gd name="T22" fmla="*/ 104 w 294"/>
                  <a:gd name="T23" fmla="*/ 47 h 186"/>
                  <a:gd name="T24" fmla="*/ 32 w 294"/>
                  <a:gd name="T25" fmla="*/ 56 h 186"/>
                  <a:gd name="T26" fmla="*/ 27 w 294"/>
                  <a:gd name="T27" fmla="*/ 56 h 186"/>
                  <a:gd name="T28" fmla="*/ 11 w 294"/>
                  <a:gd name="T29" fmla="*/ 58 h 186"/>
                  <a:gd name="T30" fmla="*/ 5 w 294"/>
                  <a:gd name="T31" fmla="*/ 41 h 186"/>
                  <a:gd name="T32" fmla="*/ 5 w 294"/>
                  <a:gd name="T33" fmla="*/ 35 h 186"/>
                  <a:gd name="T34" fmla="*/ 0 w 294"/>
                  <a:gd name="T35" fmla="*/ 15 h 186"/>
                  <a:gd name="T36" fmla="*/ 14 w 294"/>
                  <a:gd name="T37" fmla="*/ 7 h 186"/>
                  <a:gd name="T38" fmla="*/ 14 w 294"/>
                  <a:gd name="T39" fmla="*/ 9 h 1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4"/>
                  <a:gd name="T61" fmla="*/ 0 h 186"/>
                  <a:gd name="T62" fmla="*/ 294 w 294"/>
                  <a:gd name="T63" fmla="*/ 186 h 18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4" h="186">
                    <a:moveTo>
                      <a:pt x="30" y="24"/>
                    </a:moveTo>
                    <a:lnTo>
                      <a:pt x="36" y="36"/>
                    </a:lnTo>
                    <a:lnTo>
                      <a:pt x="240" y="0"/>
                    </a:lnTo>
                    <a:lnTo>
                      <a:pt x="264" y="24"/>
                    </a:lnTo>
                    <a:lnTo>
                      <a:pt x="282" y="30"/>
                    </a:lnTo>
                    <a:lnTo>
                      <a:pt x="264" y="60"/>
                    </a:lnTo>
                    <a:lnTo>
                      <a:pt x="270" y="84"/>
                    </a:lnTo>
                    <a:lnTo>
                      <a:pt x="294" y="108"/>
                    </a:lnTo>
                    <a:lnTo>
                      <a:pt x="270" y="138"/>
                    </a:lnTo>
                    <a:lnTo>
                      <a:pt x="264" y="138"/>
                    </a:lnTo>
                    <a:lnTo>
                      <a:pt x="252" y="144"/>
                    </a:lnTo>
                    <a:lnTo>
                      <a:pt x="234" y="150"/>
                    </a:lnTo>
                    <a:lnTo>
                      <a:pt x="72" y="180"/>
                    </a:lnTo>
                    <a:lnTo>
                      <a:pt x="60" y="180"/>
                    </a:lnTo>
                    <a:lnTo>
                      <a:pt x="24" y="186"/>
                    </a:lnTo>
                    <a:lnTo>
                      <a:pt x="12" y="132"/>
                    </a:lnTo>
                    <a:lnTo>
                      <a:pt x="12" y="114"/>
                    </a:lnTo>
                    <a:lnTo>
                      <a:pt x="0" y="48"/>
                    </a:lnTo>
                    <a:lnTo>
                      <a:pt x="30" y="24"/>
                    </a:lnTo>
                    <a:lnTo>
                      <a:pt x="30" y="3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099" name="Freeform 227"/>
              <p:cNvSpPr>
                <a:spLocks noChangeAspect="1"/>
              </p:cNvSpPr>
              <p:nvPr/>
            </p:nvSpPr>
            <p:spPr bwMode="auto">
              <a:xfrm>
                <a:off x="5232" y="1285"/>
                <a:ext cx="27" cy="33"/>
              </a:xfrm>
              <a:custGeom>
                <a:avLst/>
                <a:gdLst>
                  <a:gd name="T0" fmla="*/ 15 w 36"/>
                  <a:gd name="T1" fmla="*/ 10 h 48"/>
                  <a:gd name="T2" fmla="*/ 12 w 36"/>
                  <a:gd name="T3" fmla="*/ 12 h 48"/>
                  <a:gd name="T4" fmla="*/ 10 w 36"/>
                  <a:gd name="T5" fmla="*/ 8 h 48"/>
                  <a:gd name="T6" fmla="*/ 10 w 36"/>
                  <a:gd name="T7" fmla="*/ 14 h 48"/>
                  <a:gd name="T8" fmla="*/ 2 w 36"/>
                  <a:gd name="T9" fmla="*/ 16 h 48"/>
                  <a:gd name="T10" fmla="*/ 0 w 36"/>
                  <a:gd name="T11" fmla="*/ 2 h 48"/>
                  <a:gd name="T12" fmla="*/ 7 w 36"/>
                  <a:gd name="T13" fmla="*/ 0 h 48"/>
                  <a:gd name="T14" fmla="*/ 15 w 36"/>
                  <a:gd name="T15" fmla="*/ 8 h 48"/>
                  <a:gd name="T16" fmla="*/ 15 w 36"/>
                  <a:gd name="T17" fmla="*/ 1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8"/>
                  <a:gd name="T29" fmla="*/ 36 w 36"/>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8">
                    <a:moveTo>
                      <a:pt x="36" y="30"/>
                    </a:moveTo>
                    <a:lnTo>
                      <a:pt x="30" y="36"/>
                    </a:lnTo>
                    <a:lnTo>
                      <a:pt x="24" y="24"/>
                    </a:lnTo>
                    <a:lnTo>
                      <a:pt x="24" y="42"/>
                    </a:lnTo>
                    <a:lnTo>
                      <a:pt x="6" y="48"/>
                    </a:lnTo>
                    <a:lnTo>
                      <a:pt x="0" y="6"/>
                    </a:lnTo>
                    <a:lnTo>
                      <a:pt x="18" y="0"/>
                    </a:lnTo>
                    <a:lnTo>
                      <a:pt x="36" y="24"/>
                    </a:lnTo>
                    <a:lnTo>
                      <a:pt x="36" y="30"/>
                    </a:lnTo>
                    <a:close/>
                  </a:path>
                </a:pathLst>
              </a:custGeom>
              <a:solidFill>
                <a:srgbClr val="FFFFFF"/>
              </a:solidFill>
              <a:ln w="9525">
                <a:solidFill>
                  <a:srgbClr val="FFFFFF"/>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0" name="Freeform 228"/>
              <p:cNvSpPr>
                <a:spLocks noChangeAspect="1"/>
              </p:cNvSpPr>
              <p:nvPr/>
            </p:nvSpPr>
            <p:spPr bwMode="auto">
              <a:xfrm>
                <a:off x="5232" y="1285"/>
                <a:ext cx="27" cy="33"/>
              </a:xfrm>
              <a:custGeom>
                <a:avLst/>
                <a:gdLst>
                  <a:gd name="T0" fmla="*/ 15 w 36"/>
                  <a:gd name="T1" fmla="*/ 10 h 48"/>
                  <a:gd name="T2" fmla="*/ 12 w 36"/>
                  <a:gd name="T3" fmla="*/ 12 h 48"/>
                  <a:gd name="T4" fmla="*/ 10 w 36"/>
                  <a:gd name="T5" fmla="*/ 8 h 48"/>
                  <a:gd name="T6" fmla="*/ 10 w 36"/>
                  <a:gd name="T7" fmla="*/ 14 h 48"/>
                  <a:gd name="T8" fmla="*/ 2 w 36"/>
                  <a:gd name="T9" fmla="*/ 16 h 48"/>
                  <a:gd name="T10" fmla="*/ 0 w 36"/>
                  <a:gd name="T11" fmla="*/ 2 h 48"/>
                  <a:gd name="T12" fmla="*/ 7 w 36"/>
                  <a:gd name="T13" fmla="*/ 0 h 48"/>
                  <a:gd name="T14" fmla="*/ 15 w 36"/>
                  <a:gd name="T15" fmla="*/ 8 h 48"/>
                  <a:gd name="T16" fmla="*/ 15 w 36"/>
                  <a:gd name="T17" fmla="*/ 10 h 48"/>
                  <a:gd name="T18" fmla="*/ 15 w 36"/>
                  <a:gd name="T19" fmla="*/ 12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48"/>
                  <a:gd name="T32" fmla="*/ 36 w 36"/>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48">
                    <a:moveTo>
                      <a:pt x="36" y="30"/>
                    </a:moveTo>
                    <a:lnTo>
                      <a:pt x="30" y="36"/>
                    </a:lnTo>
                    <a:lnTo>
                      <a:pt x="24" y="24"/>
                    </a:lnTo>
                    <a:lnTo>
                      <a:pt x="24" y="42"/>
                    </a:lnTo>
                    <a:lnTo>
                      <a:pt x="6" y="48"/>
                    </a:lnTo>
                    <a:lnTo>
                      <a:pt x="0" y="6"/>
                    </a:lnTo>
                    <a:lnTo>
                      <a:pt x="18" y="0"/>
                    </a:lnTo>
                    <a:lnTo>
                      <a:pt x="36" y="24"/>
                    </a:lnTo>
                    <a:lnTo>
                      <a:pt x="36" y="30"/>
                    </a:lnTo>
                    <a:lnTo>
                      <a:pt x="36" y="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1" name="Freeform 229"/>
              <p:cNvSpPr>
                <a:spLocks noChangeAspect="1"/>
              </p:cNvSpPr>
              <p:nvPr/>
            </p:nvSpPr>
            <p:spPr bwMode="auto">
              <a:xfrm>
                <a:off x="4866" y="1644"/>
                <a:ext cx="196" cy="134"/>
              </a:xfrm>
              <a:custGeom>
                <a:avLst/>
                <a:gdLst>
                  <a:gd name="T0" fmla="*/ 113 w 258"/>
                  <a:gd name="T1" fmla="*/ 19 h 198"/>
                  <a:gd name="T2" fmla="*/ 100 w 258"/>
                  <a:gd name="T3" fmla="*/ 32 h 198"/>
                  <a:gd name="T4" fmla="*/ 103 w 258"/>
                  <a:gd name="T5" fmla="*/ 35 h 198"/>
                  <a:gd name="T6" fmla="*/ 90 w 258"/>
                  <a:gd name="T7" fmla="*/ 45 h 198"/>
                  <a:gd name="T8" fmla="*/ 87 w 258"/>
                  <a:gd name="T9" fmla="*/ 43 h 198"/>
                  <a:gd name="T10" fmla="*/ 87 w 258"/>
                  <a:gd name="T11" fmla="*/ 47 h 198"/>
                  <a:gd name="T12" fmla="*/ 74 w 258"/>
                  <a:gd name="T13" fmla="*/ 52 h 198"/>
                  <a:gd name="T14" fmla="*/ 74 w 258"/>
                  <a:gd name="T15" fmla="*/ 56 h 198"/>
                  <a:gd name="T16" fmla="*/ 68 w 258"/>
                  <a:gd name="T17" fmla="*/ 54 h 198"/>
                  <a:gd name="T18" fmla="*/ 71 w 258"/>
                  <a:gd name="T19" fmla="*/ 58 h 198"/>
                  <a:gd name="T20" fmla="*/ 68 w 258"/>
                  <a:gd name="T21" fmla="*/ 62 h 198"/>
                  <a:gd name="T22" fmla="*/ 61 w 258"/>
                  <a:gd name="T23" fmla="*/ 60 h 198"/>
                  <a:gd name="T24" fmla="*/ 50 w 258"/>
                  <a:gd name="T25" fmla="*/ 45 h 198"/>
                  <a:gd name="T26" fmla="*/ 21 w 258"/>
                  <a:gd name="T27" fmla="*/ 28 h 198"/>
                  <a:gd name="T28" fmla="*/ 13 w 258"/>
                  <a:gd name="T29" fmla="*/ 19 h 198"/>
                  <a:gd name="T30" fmla="*/ 0 w 258"/>
                  <a:gd name="T31" fmla="*/ 15 h 198"/>
                  <a:gd name="T32" fmla="*/ 5 w 258"/>
                  <a:gd name="T33" fmla="*/ 9 h 198"/>
                  <a:gd name="T34" fmla="*/ 21 w 258"/>
                  <a:gd name="T35" fmla="*/ 3 h 198"/>
                  <a:gd name="T36" fmla="*/ 50 w 258"/>
                  <a:gd name="T37" fmla="*/ 0 h 198"/>
                  <a:gd name="T38" fmla="*/ 58 w 258"/>
                  <a:gd name="T39" fmla="*/ 7 h 198"/>
                  <a:gd name="T40" fmla="*/ 84 w 258"/>
                  <a:gd name="T41" fmla="*/ 3 h 198"/>
                  <a:gd name="T42" fmla="*/ 110 w 258"/>
                  <a:gd name="T43" fmla="*/ 19 h 198"/>
                  <a:gd name="T44" fmla="*/ 113 w 258"/>
                  <a:gd name="T45" fmla="*/ 19 h 1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8"/>
                  <a:gd name="T70" fmla="*/ 0 h 198"/>
                  <a:gd name="T71" fmla="*/ 258 w 258"/>
                  <a:gd name="T72" fmla="*/ 198 h 19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2" name="Freeform 230"/>
              <p:cNvSpPr>
                <a:spLocks noChangeAspect="1"/>
              </p:cNvSpPr>
              <p:nvPr/>
            </p:nvSpPr>
            <p:spPr bwMode="auto">
              <a:xfrm>
                <a:off x="4866" y="1644"/>
                <a:ext cx="196" cy="134"/>
              </a:xfrm>
              <a:custGeom>
                <a:avLst/>
                <a:gdLst>
                  <a:gd name="T0" fmla="*/ 113 w 258"/>
                  <a:gd name="T1" fmla="*/ 19 h 198"/>
                  <a:gd name="T2" fmla="*/ 100 w 258"/>
                  <a:gd name="T3" fmla="*/ 32 h 198"/>
                  <a:gd name="T4" fmla="*/ 103 w 258"/>
                  <a:gd name="T5" fmla="*/ 35 h 198"/>
                  <a:gd name="T6" fmla="*/ 90 w 258"/>
                  <a:gd name="T7" fmla="*/ 45 h 198"/>
                  <a:gd name="T8" fmla="*/ 87 w 258"/>
                  <a:gd name="T9" fmla="*/ 43 h 198"/>
                  <a:gd name="T10" fmla="*/ 87 w 258"/>
                  <a:gd name="T11" fmla="*/ 47 h 198"/>
                  <a:gd name="T12" fmla="*/ 74 w 258"/>
                  <a:gd name="T13" fmla="*/ 52 h 198"/>
                  <a:gd name="T14" fmla="*/ 74 w 258"/>
                  <a:gd name="T15" fmla="*/ 56 h 198"/>
                  <a:gd name="T16" fmla="*/ 68 w 258"/>
                  <a:gd name="T17" fmla="*/ 54 h 198"/>
                  <a:gd name="T18" fmla="*/ 71 w 258"/>
                  <a:gd name="T19" fmla="*/ 58 h 198"/>
                  <a:gd name="T20" fmla="*/ 68 w 258"/>
                  <a:gd name="T21" fmla="*/ 62 h 198"/>
                  <a:gd name="T22" fmla="*/ 61 w 258"/>
                  <a:gd name="T23" fmla="*/ 60 h 198"/>
                  <a:gd name="T24" fmla="*/ 50 w 258"/>
                  <a:gd name="T25" fmla="*/ 45 h 198"/>
                  <a:gd name="T26" fmla="*/ 21 w 258"/>
                  <a:gd name="T27" fmla="*/ 28 h 198"/>
                  <a:gd name="T28" fmla="*/ 13 w 258"/>
                  <a:gd name="T29" fmla="*/ 19 h 198"/>
                  <a:gd name="T30" fmla="*/ 0 w 258"/>
                  <a:gd name="T31" fmla="*/ 15 h 198"/>
                  <a:gd name="T32" fmla="*/ 5 w 258"/>
                  <a:gd name="T33" fmla="*/ 9 h 198"/>
                  <a:gd name="T34" fmla="*/ 21 w 258"/>
                  <a:gd name="T35" fmla="*/ 3 h 198"/>
                  <a:gd name="T36" fmla="*/ 50 w 258"/>
                  <a:gd name="T37" fmla="*/ 0 h 198"/>
                  <a:gd name="T38" fmla="*/ 58 w 258"/>
                  <a:gd name="T39" fmla="*/ 7 h 198"/>
                  <a:gd name="T40" fmla="*/ 84 w 258"/>
                  <a:gd name="T41" fmla="*/ 3 h 198"/>
                  <a:gd name="T42" fmla="*/ 110 w 258"/>
                  <a:gd name="T43" fmla="*/ 19 h 198"/>
                  <a:gd name="T44" fmla="*/ 113 w 258"/>
                  <a:gd name="T45" fmla="*/ 19 h 198"/>
                  <a:gd name="T46" fmla="*/ 113 w 258"/>
                  <a:gd name="T47" fmla="*/ 20 h 1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8"/>
                  <a:gd name="T73" fmla="*/ 0 h 198"/>
                  <a:gd name="T74" fmla="*/ 258 w 258"/>
                  <a:gd name="T75" fmla="*/ 198 h 19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8" h="198">
                    <a:moveTo>
                      <a:pt x="258" y="60"/>
                    </a:moveTo>
                    <a:lnTo>
                      <a:pt x="228" y="102"/>
                    </a:lnTo>
                    <a:lnTo>
                      <a:pt x="234" y="114"/>
                    </a:lnTo>
                    <a:lnTo>
                      <a:pt x="204" y="144"/>
                    </a:lnTo>
                    <a:lnTo>
                      <a:pt x="198" y="138"/>
                    </a:lnTo>
                    <a:lnTo>
                      <a:pt x="198" y="150"/>
                    </a:lnTo>
                    <a:lnTo>
                      <a:pt x="168" y="168"/>
                    </a:lnTo>
                    <a:lnTo>
                      <a:pt x="168" y="180"/>
                    </a:lnTo>
                    <a:lnTo>
                      <a:pt x="156" y="174"/>
                    </a:lnTo>
                    <a:lnTo>
                      <a:pt x="162" y="186"/>
                    </a:lnTo>
                    <a:lnTo>
                      <a:pt x="156" y="198"/>
                    </a:lnTo>
                    <a:lnTo>
                      <a:pt x="138" y="192"/>
                    </a:lnTo>
                    <a:lnTo>
                      <a:pt x="114" y="144"/>
                    </a:lnTo>
                    <a:lnTo>
                      <a:pt x="48" y="90"/>
                    </a:lnTo>
                    <a:lnTo>
                      <a:pt x="30" y="60"/>
                    </a:lnTo>
                    <a:lnTo>
                      <a:pt x="0" y="48"/>
                    </a:lnTo>
                    <a:lnTo>
                      <a:pt x="12" y="30"/>
                    </a:lnTo>
                    <a:lnTo>
                      <a:pt x="48" y="12"/>
                    </a:lnTo>
                    <a:lnTo>
                      <a:pt x="114" y="0"/>
                    </a:lnTo>
                    <a:lnTo>
                      <a:pt x="132" y="24"/>
                    </a:lnTo>
                    <a:lnTo>
                      <a:pt x="192" y="12"/>
                    </a:lnTo>
                    <a:lnTo>
                      <a:pt x="252" y="60"/>
                    </a:lnTo>
                    <a:lnTo>
                      <a:pt x="258" y="60"/>
                    </a:lnTo>
                    <a:lnTo>
                      <a:pt x="258" y="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3" name="Freeform 231"/>
              <p:cNvSpPr>
                <a:spLocks noChangeAspect="1"/>
              </p:cNvSpPr>
              <p:nvPr/>
            </p:nvSpPr>
            <p:spPr bwMode="auto">
              <a:xfrm>
                <a:off x="4074" y="1208"/>
                <a:ext cx="275" cy="159"/>
              </a:xfrm>
              <a:custGeom>
                <a:avLst/>
                <a:gdLst>
                  <a:gd name="T0" fmla="*/ 160 w 360"/>
                  <a:gd name="T1" fmla="*/ 52 h 234"/>
                  <a:gd name="T2" fmla="*/ 157 w 360"/>
                  <a:gd name="T3" fmla="*/ 54 h 234"/>
                  <a:gd name="T4" fmla="*/ 160 w 360"/>
                  <a:gd name="T5" fmla="*/ 60 h 234"/>
                  <a:gd name="T6" fmla="*/ 155 w 360"/>
                  <a:gd name="T7" fmla="*/ 68 h 234"/>
                  <a:gd name="T8" fmla="*/ 160 w 360"/>
                  <a:gd name="T9" fmla="*/ 73 h 234"/>
                  <a:gd name="T10" fmla="*/ 157 w 360"/>
                  <a:gd name="T11" fmla="*/ 73 h 234"/>
                  <a:gd name="T12" fmla="*/ 144 w 360"/>
                  <a:gd name="T13" fmla="*/ 66 h 234"/>
                  <a:gd name="T14" fmla="*/ 128 w 360"/>
                  <a:gd name="T15" fmla="*/ 68 h 234"/>
                  <a:gd name="T16" fmla="*/ 118 w 360"/>
                  <a:gd name="T17" fmla="*/ 63 h 234"/>
                  <a:gd name="T18" fmla="*/ 0 w 360"/>
                  <a:gd name="T19" fmla="*/ 58 h 234"/>
                  <a:gd name="T20" fmla="*/ 3 w 360"/>
                  <a:gd name="T21" fmla="*/ 49 h 234"/>
                  <a:gd name="T22" fmla="*/ 5 w 360"/>
                  <a:gd name="T23" fmla="*/ 17 h 234"/>
                  <a:gd name="T24" fmla="*/ 8 w 360"/>
                  <a:gd name="T25" fmla="*/ 0 h 234"/>
                  <a:gd name="T26" fmla="*/ 157 w 360"/>
                  <a:gd name="T27" fmla="*/ 3 h 234"/>
                  <a:gd name="T28" fmla="*/ 152 w 360"/>
                  <a:gd name="T29" fmla="*/ 10 h 234"/>
                  <a:gd name="T30" fmla="*/ 160 w 360"/>
                  <a:gd name="T31" fmla="*/ 17 h 234"/>
                  <a:gd name="T32" fmla="*/ 160 w 360"/>
                  <a:gd name="T33" fmla="*/ 46 h 234"/>
                  <a:gd name="T34" fmla="*/ 160 w 360"/>
                  <a:gd name="T35" fmla="*/ 52 h 2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34"/>
                  <a:gd name="T56" fmla="*/ 360 w 360"/>
                  <a:gd name="T57" fmla="*/ 234 h 2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4" name="Freeform 232"/>
              <p:cNvSpPr>
                <a:spLocks noChangeAspect="1"/>
              </p:cNvSpPr>
              <p:nvPr/>
            </p:nvSpPr>
            <p:spPr bwMode="auto">
              <a:xfrm>
                <a:off x="4074" y="1208"/>
                <a:ext cx="275" cy="159"/>
              </a:xfrm>
              <a:custGeom>
                <a:avLst/>
                <a:gdLst>
                  <a:gd name="T0" fmla="*/ 160 w 360"/>
                  <a:gd name="T1" fmla="*/ 52 h 234"/>
                  <a:gd name="T2" fmla="*/ 157 w 360"/>
                  <a:gd name="T3" fmla="*/ 54 h 234"/>
                  <a:gd name="T4" fmla="*/ 160 w 360"/>
                  <a:gd name="T5" fmla="*/ 60 h 234"/>
                  <a:gd name="T6" fmla="*/ 155 w 360"/>
                  <a:gd name="T7" fmla="*/ 68 h 234"/>
                  <a:gd name="T8" fmla="*/ 160 w 360"/>
                  <a:gd name="T9" fmla="*/ 73 h 234"/>
                  <a:gd name="T10" fmla="*/ 157 w 360"/>
                  <a:gd name="T11" fmla="*/ 73 h 234"/>
                  <a:gd name="T12" fmla="*/ 144 w 360"/>
                  <a:gd name="T13" fmla="*/ 66 h 234"/>
                  <a:gd name="T14" fmla="*/ 128 w 360"/>
                  <a:gd name="T15" fmla="*/ 68 h 234"/>
                  <a:gd name="T16" fmla="*/ 118 w 360"/>
                  <a:gd name="T17" fmla="*/ 63 h 234"/>
                  <a:gd name="T18" fmla="*/ 0 w 360"/>
                  <a:gd name="T19" fmla="*/ 58 h 234"/>
                  <a:gd name="T20" fmla="*/ 3 w 360"/>
                  <a:gd name="T21" fmla="*/ 49 h 234"/>
                  <a:gd name="T22" fmla="*/ 5 w 360"/>
                  <a:gd name="T23" fmla="*/ 17 h 234"/>
                  <a:gd name="T24" fmla="*/ 8 w 360"/>
                  <a:gd name="T25" fmla="*/ 0 h 234"/>
                  <a:gd name="T26" fmla="*/ 157 w 360"/>
                  <a:gd name="T27" fmla="*/ 3 h 234"/>
                  <a:gd name="T28" fmla="*/ 152 w 360"/>
                  <a:gd name="T29" fmla="*/ 10 h 234"/>
                  <a:gd name="T30" fmla="*/ 160 w 360"/>
                  <a:gd name="T31" fmla="*/ 17 h 234"/>
                  <a:gd name="T32" fmla="*/ 160 w 360"/>
                  <a:gd name="T33" fmla="*/ 46 h 234"/>
                  <a:gd name="T34" fmla="*/ 160 w 360"/>
                  <a:gd name="T35" fmla="*/ 52 h 234"/>
                  <a:gd name="T36" fmla="*/ 160 w 360"/>
                  <a:gd name="T37" fmla="*/ 54 h 23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34"/>
                  <a:gd name="T59" fmla="*/ 360 w 360"/>
                  <a:gd name="T60" fmla="*/ 234 h 23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34">
                    <a:moveTo>
                      <a:pt x="360" y="168"/>
                    </a:moveTo>
                    <a:lnTo>
                      <a:pt x="354" y="174"/>
                    </a:lnTo>
                    <a:lnTo>
                      <a:pt x="360" y="192"/>
                    </a:lnTo>
                    <a:lnTo>
                      <a:pt x="348" y="216"/>
                    </a:lnTo>
                    <a:lnTo>
                      <a:pt x="360" y="234"/>
                    </a:lnTo>
                    <a:lnTo>
                      <a:pt x="354" y="234"/>
                    </a:lnTo>
                    <a:lnTo>
                      <a:pt x="324" y="210"/>
                    </a:lnTo>
                    <a:lnTo>
                      <a:pt x="288" y="216"/>
                    </a:lnTo>
                    <a:lnTo>
                      <a:pt x="264" y="198"/>
                    </a:lnTo>
                    <a:lnTo>
                      <a:pt x="0" y="186"/>
                    </a:lnTo>
                    <a:lnTo>
                      <a:pt x="6" y="156"/>
                    </a:lnTo>
                    <a:lnTo>
                      <a:pt x="12" y="54"/>
                    </a:lnTo>
                    <a:lnTo>
                      <a:pt x="18" y="0"/>
                    </a:lnTo>
                    <a:lnTo>
                      <a:pt x="354" y="12"/>
                    </a:lnTo>
                    <a:lnTo>
                      <a:pt x="342" y="30"/>
                    </a:lnTo>
                    <a:lnTo>
                      <a:pt x="360" y="54"/>
                    </a:lnTo>
                    <a:lnTo>
                      <a:pt x="360" y="144"/>
                    </a:lnTo>
                    <a:lnTo>
                      <a:pt x="360" y="168"/>
                    </a:lnTo>
                    <a:lnTo>
                      <a:pt x="360" y="17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5" name="Freeform 233"/>
              <p:cNvSpPr>
                <a:spLocks noChangeAspect="1"/>
              </p:cNvSpPr>
              <p:nvPr/>
            </p:nvSpPr>
            <p:spPr bwMode="auto">
              <a:xfrm>
                <a:off x="4591" y="1587"/>
                <a:ext cx="330" cy="102"/>
              </a:xfrm>
              <a:custGeom>
                <a:avLst/>
                <a:gdLst>
                  <a:gd name="T0" fmla="*/ 192 w 432"/>
                  <a:gd name="T1" fmla="*/ 0 h 150"/>
                  <a:gd name="T2" fmla="*/ 192 w 432"/>
                  <a:gd name="T3" fmla="*/ 5 h 150"/>
                  <a:gd name="T4" fmla="*/ 187 w 432"/>
                  <a:gd name="T5" fmla="*/ 10 h 150"/>
                  <a:gd name="T6" fmla="*/ 174 w 432"/>
                  <a:gd name="T7" fmla="*/ 15 h 150"/>
                  <a:gd name="T8" fmla="*/ 171 w 432"/>
                  <a:gd name="T9" fmla="*/ 14 h 150"/>
                  <a:gd name="T10" fmla="*/ 166 w 432"/>
                  <a:gd name="T11" fmla="*/ 19 h 150"/>
                  <a:gd name="T12" fmla="*/ 147 w 432"/>
                  <a:gd name="T13" fmla="*/ 27 h 150"/>
                  <a:gd name="T14" fmla="*/ 144 w 432"/>
                  <a:gd name="T15" fmla="*/ 32 h 150"/>
                  <a:gd name="T16" fmla="*/ 137 w 432"/>
                  <a:gd name="T17" fmla="*/ 32 h 150"/>
                  <a:gd name="T18" fmla="*/ 137 w 432"/>
                  <a:gd name="T19" fmla="*/ 38 h 150"/>
                  <a:gd name="T20" fmla="*/ 107 w 432"/>
                  <a:gd name="T21" fmla="*/ 41 h 150"/>
                  <a:gd name="T22" fmla="*/ 48 w 432"/>
                  <a:gd name="T23" fmla="*/ 44 h 150"/>
                  <a:gd name="T24" fmla="*/ 0 w 432"/>
                  <a:gd name="T25" fmla="*/ 47 h 150"/>
                  <a:gd name="T26" fmla="*/ 5 w 432"/>
                  <a:gd name="T27" fmla="*/ 44 h 150"/>
                  <a:gd name="T28" fmla="*/ 0 w 432"/>
                  <a:gd name="T29" fmla="*/ 38 h 150"/>
                  <a:gd name="T30" fmla="*/ 8 w 432"/>
                  <a:gd name="T31" fmla="*/ 36 h 150"/>
                  <a:gd name="T32" fmla="*/ 5 w 432"/>
                  <a:gd name="T33" fmla="*/ 32 h 150"/>
                  <a:gd name="T34" fmla="*/ 14 w 432"/>
                  <a:gd name="T35" fmla="*/ 27 h 150"/>
                  <a:gd name="T36" fmla="*/ 11 w 432"/>
                  <a:gd name="T37" fmla="*/ 27 h 150"/>
                  <a:gd name="T38" fmla="*/ 11 w 432"/>
                  <a:gd name="T39" fmla="*/ 24 h 150"/>
                  <a:gd name="T40" fmla="*/ 14 w 432"/>
                  <a:gd name="T41" fmla="*/ 14 h 150"/>
                  <a:gd name="T42" fmla="*/ 16 w 432"/>
                  <a:gd name="T43" fmla="*/ 15 h 150"/>
                  <a:gd name="T44" fmla="*/ 48 w 432"/>
                  <a:gd name="T45" fmla="*/ 14 h 150"/>
                  <a:gd name="T46" fmla="*/ 48 w 432"/>
                  <a:gd name="T47" fmla="*/ 10 h 150"/>
                  <a:gd name="T48" fmla="*/ 147 w 432"/>
                  <a:gd name="T49" fmla="*/ 3 h 150"/>
                  <a:gd name="T50" fmla="*/ 192 w 432"/>
                  <a:gd name="T51" fmla="*/ 0 h 1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32"/>
                  <a:gd name="T79" fmla="*/ 0 h 150"/>
                  <a:gd name="T80" fmla="*/ 432 w 432"/>
                  <a:gd name="T81" fmla="*/ 150 h 1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6" name="Freeform 234"/>
              <p:cNvSpPr>
                <a:spLocks noChangeAspect="1"/>
              </p:cNvSpPr>
              <p:nvPr/>
            </p:nvSpPr>
            <p:spPr bwMode="auto">
              <a:xfrm>
                <a:off x="4591" y="1587"/>
                <a:ext cx="330" cy="102"/>
              </a:xfrm>
              <a:custGeom>
                <a:avLst/>
                <a:gdLst>
                  <a:gd name="T0" fmla="*/ 192 w 432"/>
                  <a:gd name="T1" fmla="*/ 0 h 150"/>
                  <a:gd name="T2" fmla="*/ 192 w 432"/>
                  <a:gd name="T3" fmla="*/ 5 h 150"/>
                  <a:gd name="T4" fmla="*/ 187 w 432"/>
                  <a:gd name="T5" fmla="*/ 10 h 150"/>
                  <a:gd name="T6" fmla="*/ 174 w 432"/>
                  <a:gd name="T7" fmla="*/ 15 h 150"/>
                  <a:gd name="T8" fmla="*/ 171 w 432"/>
                  <a:gd name="T9" fmla="*/ 14 h 150"/>
                  <a:gd name="T10" fmla="*/ 166 w 432"/>
                  <a:gd name="T11" fmla="*/ 19 h 150"/>
                  <a:gd name="T12" fmla="*/ 147 w 432"/>
                  <a:gd name="T13" fmla="*/ 27 h 150"/>
                  <a:gd name="T14" fmla="*/ 144 w 432"/>
                  <a:gd name="T15" fmla="*/ 32 h 150"/>
                  <a:gd name="T16" fmla="*/ 137 w 432"/>
                  <a:gd name="T17" fmla="*/ 32 h 150"/>
                  <a:gd name="T18" fmla="*/ 137 w 432"/>
                  <a:gd name="T19" fmla="*/ 38 h 150"/>
                  <a:gd name="T20" fmla="*/ 107 w 432"/>
                  <a:gd name="T21" fmla="*/ 41 h 150"/>
                  <a:gd name="T22" fmla="*/ 48 w 432"/>
                  <a:gd name="T23" fmla="*/ 44 h 150"/>
                  <a:gd name="T24" fmla="*/ 0 w 432"/>
                  <a:gd name="T25" fmla="*/ 47 h 150"/>
                  <a:gd name="T26" fmla="*/ 5 w 432"/>
                  <a:gd name="T27" fmla="*/ 44 h 150"/>
                  <a:gd name="T28" fmla="*/ 0 w 432"/>
                  <a:gd name="T29" fmla="*/ 38 h 150"/>
                  <a:gd name="T30" fmla="*/ 8 w 432"/>
                  <a:gd name="T31" fmla="*/ 36 h 150"/>
                  <a:gd name="T32" fmla="*/ 5 w 432"/>
                  <a:gd name="T33" fmla="*/ 32 h 150"/>
                  <a:gd name="T34" fmla="*/ 14 w 432"/>
                  <a:gd name="T35" fmla="*/ 27 h 150"/>
                  <a:gd name="T36" fmla="*/ 11 w 432"/>
                  <a:gd name="T37" fmla="*/ 27 h 150"/>
                  <a:gd name="T38" fmla="*/ 11 w 432"/>
                  <a:gd name="T39" fmla="*/ 24 h 150"/>
                  <a:gd name="T40" fmla="*/ 14 w 432"/>
                  <a:gd name="T41" fmla="*/ 14 h 150"/>
                  <a:gd name="T42" fmla="*/ 16 w 432"/>
                  <a:gd name="T43" fmla="*/ 15 h 150"/>
                  <a:gd name="T44" fmla="*/ 48 w 432"/>
                  <a:gd name="T45" fmla="*/ 14 h 150"/>
                  <a:gd name="T46" fmla="*/ 48 w 432"/>
                  <a:gd name="T47" fmla="*/ 10 h 150"/>
                  <a:gd name="T48" fmla="*/ 147 w 432"/>
                  <a:gd name="T49" fmla="*/ 3 h 150"/>
                  <a:gd name="T50" fmla="*/ 192 w 432"/>
                  <a:gd name="T51" fmla="*/ 0 h 150"/>
                  <a:gd name="T52" fmla="*/ 192 w 432"/>
                  <a:gd name="T53" fmla="*/ 2 h 1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32"/>
                  <a:gd name="T82" fmla="*/ 0 h 150"/>
                  <a:gd name="T83" fmla="*/ 432 w 432"/>
                  <a:gd name="T84" fmla="*/ 150 h 1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32" h="150">
                    <a:moveTo>
                      <a:pt x="432" y="0"/>
                    </a:moveTo>
                    <a:lnTo>
                      <a:pt x="432" y="18"/>
                    </a:lnTo>
                    <a:lnTo>
                      <a:pt x="420" y="30"/>
                    </a:lnTo>
                    <a:lnTo>
                      <a:pt x="390" y="48"/>
                    </a:lnTo>
                    <a:lnTo>
                      <a:pt x="384" y="42"/>
                    </a:lnTo>
                    <a:lnTo>
                      <a:pt x="372" y="60"/>
                    </a:lnTo>
                    <a:lnTo>
                      <a:pt x="330" y="84"/>
                    </a:lnTo>
                    <a:lnTo>
                      <a:pt x="324" y="102"/>
                    </a:lnTo>
                    <a:lnTo>
                      <a:pt x="306" y="102"/>
                    </a:lnTo>
                    <a:lnTo>
                      <a:pt x="306" y="120"/>
                    </a:lnTo>
                    <a:lnTo>
                      <a:pt x="240" y="132"/>
                    </a:lnTo>
                    <a:lnTo>
                      <a:pt x="108" y="138"/>
                    </a:lnTo>
                    <a:lnTo>
                      <a:pt x="0" y="150"/>
                    </a:lnTo>
                    <a:lnTo>
                      <a:pt x="12" y="138"/>
                    </a:lnTo>
                    <a:lnTo>
                      <a:pt x="0" y="120"/>
                    </a:lnTo>
                    <a:lnTo>
                      <a:pt x="18" y="114"/>
                    </a:lnTo>
                    <a:lnTo>
                      <a:pt x="12" y="102"/>
                    </a:lnTo>
                    <a:lnTo>
                      <a:pt x="30" y="84"/>
                    </a:lnTo>
                    <a:lnTo>
                      <a:pt x="24" y="84"/>
                    </a:lnTo>
                    <a:lnTo>
                      <a:pt x="24" y="78"/>
                    </a:lnTo>
                    <a:lnTo>
                      <a:pt x="30" y="42"/>
                    </a:lnTo>
                    <a:lnTo>
                      <a:pt x="36" y="48"/>
                    </a:lnTo>
                    <a:lnTo>
                      <a:pt x="108" y="42"/>
                    </a:lnTo>
                    <a:lnTo>
                      <a:pt x="108" y="30"/>
                    </a:lnTo>
                    <a:lnTo>
                      <a:pt x="330" y="12"/>
                    </a:lnTo>
                    <a:lnTo>
                      <a:pt x="432" y="0"/>
                    </a:lnTo>
                    <a:lnTo>
                      <a:pt x="432"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7" name="Freeform 235"/>
              <p:cNvSpPr>
                <a:spLocks noChangeAspect="1"/>
              </p:cNvSpPr>
              <p:nvPr/>
            </p:nvSpPr>
            <p:spPr bwMode="auto">
              <a:xfrm>
                <a:off x="3923" y="1620"/>
                <a:ext cx="545" cy="464"/>
              </a:xfrm>
              <a:custGeom>
                <a:avLst/>
                <a:gdLst>
                  <a:gd name="T0" fmla="*/ 302 w 714"/>
                  <a:gd name="T1" fmla="*/ 62 h 684"/>
                  <a:gd name="T2" fmla="*/ 304 w 714"/>
                  <a:gd name="T3" fmla="*/ 94 h 684"/>
                  <a:gd name="T4" fmla="*/ 312 w 714"/>
                  <a:gd name="T5" fmla="*/ 122 h 684"/>
                  <a:gd name="T6" fmla="*/ 307 w 714"/>
                  <a:gd name="T7" fmla="*/ 136 h 684"/>
                  <a:gd name="T8" fmla="*/ 285 w 714"/>
                  <a:gd name="T9" fmla="*/ 146 h 684"/>
                  <a:gd name="T10" fmla="*/ 285 w 714"/>
                  <a:gd name="T11" fmla="*/ 142 h 684"/>
                  <a:gd name="T12" fmla="*/ 282 w 714"/>
                  <a:gd name="T13" fmla="*/ 140 h 684"/>
                  <a:gd name="T14" fmla="*/ 282 w 714"/>
                  <a:gd name="T15" fmla="*/ 146 h 684"/>
                  <a:gd name="T16" fmla="*/ 275 w 714"/>
                  <a:gd name="T17" fmla="*/ 154 h 684"/>
                  <a:gd name="T18" fmla="*/ 262 w 714"/>
                  <a:gd name="T19" fmla="*/ 157 h 684"/>
                  <a:gd name="T20" fmla="*/ 251 w 714"/>
                  <a:gd name="T21" fmla="*/ 159 h 684"/>
                  <a:gd name="T22" fmla="*/ 245 w 714"/>
                  <a:gd name="T23" fmla="*/ 159 h 684"/>
                  <a:gd name="T24" fmla="*/ 240 w 714"/>
                  <a:gd name="T25" fmla="*/ 159 h 684"/>
                  <a:gd name="T26" fmla="*/ 245 w 714"/>
                  <a:gd name="T27" fmla="*/ 165 h 684"/>
                  <a:gd name="T28" fmla="*/ 235 w 714"/>
                  <a:gd name="T29" fmla="*/ 163 h 684"/>
                  <a:gd name="T30" fmla="*/ 232 w 714"/>
                  <a:gd name="T31" fmla="*/ 170 h 684"/>
                  <a:gd name="T32" fmla="*/ 224 w 714"/>
                  <a:gd name="T33" fmla="*/ 172 h 684"/>
                  <a:gd name="T34" fmla="*/ 221 w 714"/>
                  <a:gd name="T35" fmla="*/ 176 h 684"/>
                  <a:gd name="T36" fmla="*/ 224 w 714"/>
                  <a:gd name="T37" fmla="*/ 180 h 684"/>
                  <a:gd name="T38" fmla="*/ 216 w 714"/>
                  <a:gd name="T39" fmla="*/ 187 h 684"/>
                  <a:gd name="T40" fmla="*/ 213 w 714"/>
                  <a:gd name="T41" fmla="*/ 187 h 684"/>
                  <a:gd name="T42" fmla="*/ 211 w 714"/>
                  <a:gd name="T43" fmla="*/ 187 h 684"/>
                  <a:gd name="T44" fmla="*/ 216 w 714"/>
                  <a:gd name="T45" fmla="*/ 197 h 684"/>
                  <a:gd name="T46" fmla="*/ 200 w 714"/>
                  <a:gd name="T47" fmla="*/ 212 h 684"/>
                  <a:gd name="T48" fmla="*/ 169 w 714"/>
                  <a:gd name="T49" fmla="*/ 191 h 684"/>
                  <a:gd name="T50" fmla="*/ 149 w 714"/>
                  <a:gd name="T51" fmla="*/ 167 h 684"/>
                  <a:gd name="T52" fmla="*/ 123 w 714"/>
                  <a:gd name="T53" fmla="*/ 136 h 684"/>
                  <a:gd name="T54" fmla="*/ 91 w 714"/>
                  <a:gd name="T55" fmla="*/ 135 h 684"/>
                  <a:gd name="T56" fmla="*/ 78 w 714"/>
                  <a:gd name="T57" fmla="*/ 150 h 684"/>
                  <a:gd name="T58" fmla="*/ 46 w 714"/>
                  <a:gd name="T59" fmla="*/ 135 h 684"/>
                  <a:gd name="T60" fmla="*/ 3 w 714"/>
                  <a:gd name="T61" fmla="*/ 88 h 684"/>
                  <a:gd name="T62" fmla="*/ 85 w 714"/>
                  <a:gd name="T63" fmla="*/ 90 h 684"/>
                  <a:gd name="T64" fmla="*/ 166 w 714"/>
                  <a:gd name="T65" fmla="*/ 2 h 684"/>
                  <a:gd name="T66" fmla="*/ 171 w 714"/>
                  <a:gd name="T67" fmla="*/ 45 h 684"/>
                  <a:gd name="T68" fmla="*/ 181 w 714"/>
                  <a:gd name="T69" fmla="*/ 49 h 684"/>
                  <a:gd name="T70" fmla="*/ 205 w 714"/>
                  <a:gd name="T71" fmla="*/ 51 h 684"/>
                  <a:gd name="T72" fmla="*/ 216 w 714"/>
                  <a:gd name="T73" fmla="*/ 54 h 684"/>
                  <a:gd name="T74" fmla="*/ 227 w 714"/>
                  <a:gd name="T75" fmla="*/ 56 h 684"/>
                  <a:gd name="T76" fmla="*/ 235 w 714"/>
                  <a:gd name="T77" fmla="*/ 54 h 684"/>
                  <a:gd name="T78" fmla="*/ 240 w 714"/>
                  <a:gd name="T79" fmla="*/ 56 h 684"/>
                  <a:gd name="T80" fmla="*/ 275 w 714"/>
                  <a:gd name="T81" fmla="*/ 54 h 6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14"/>
                  <a:gd name="T124" fmla="*/ 0 h 684"/>
                  <a:gd name="T125" fmla="*/ 714 w 714"/>
                  <a:gd name="T126" fmla="*/ 684 h 6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8" name="Freeform 236"/>
              <p:cNvSpPr>
                <a:spLocks noChangeAspect="1"/>
              </p:cNvSpPr>
              <p:nvPr/>
            </p:nvSpPr>
            <p:spPr bwMode="auto">
              <a:xfrm>
                <a:off x="3923" y="1620"/>
                <a:ext cx="545" cy="464"/>
              </a:xfrm>
              <a:custGeom>
                <a:avLst/>
                <a:gdLst>
                  <a:gd name="T0" fmla="*/ 302 w 714"/>
                  <a:gd name="T1" fmla="*/ 62 h 684"/>
                  <a:gd name="T2" fmla="*/ 304 w 714"/>
                  <a:gd name="T3" fmla="*/ 94 h 684"/>
                  <a:gd name="T4" fmla="*/ 312 w 714"/>
                  <a:gd name="T5" fmla="*/ 122 h 684"/>
                  <a:gd name="T6" fmla="*/ 307 w 714"/>
                  <a:gd name="T7" fmla="*/ 136 h 684"/>
                  <a:gd name="T8" fmla="*/ 285 w 714"/>
                  <a:gd name="T9" fmla="*/ 146 h 684"/>
                  <a:gd name="T10" fmla="*/ 285 w 714"/>
                  <a:gd name="T11" fmla="*/ 142 h 684"/>
                  <a:gd name="T12" fmla="*/ 282 w 714"/>
                  <a:gd name="T13" fmla="*/ 140 h 684"/>
                  <a:gd name="T14" fmla="*/ 282 w 714"/>
                  <a:gd name="T15" fmla="*/ 146 h 684"/>
                  <a:gd name="T16" fmla="*/ 275 w 714"/>
                  <a:gd name="T17" fmla="*/ 154 h 684"/>
                  <a:gd name="T18" fmla="*/ 262 w 714"/>
                  <a:gd name="T19" fmla="*/ 157 h 684"/>
                  <a:gd name="T20" fmla="*/ 251 w 714"/>
                  <a:gd name="T21" fmla="*/ 159 h 684"/>
                  <a:gd name="T22" fmla="*/ 245 w 714"/>
                  <a:gd name="T23" fmla="*/ 159 h 684"/>
                  <a:gd name="T24" fmla="*/ 240 w 714"/>
                  <a:gd name="T25" fmla="*/ 159 h 684"/>
                  <a:gd name="T26" fmla="*/ 245 w 714"/>
                  <a:gd name="T27" fmla="*/ 165 h 684"/>
                  <a:gd name="T28" fmla="*/ 235 w 714"/>
                  <a:gd name="T29" fmla="*/ 163 h 684"/>
                  <a:gd name="T30" fmla="*/ 232 w 714"/>
                  <a:gd name="T31" fmla="*/ 170 h 684"/>
                  <a:gd name="T32" fmla="*/ 224 w 714"/>
                  <a:gd name="T33" fmla="*/ 172 h 684"/>
                  <a:gd name="T34" fmla="*/ 216 w 714"/>
                  <a:gd name="T35" fmla="*/ 176 h 684"/>
                  <a:gd name="T36" fmla="*/ 221 w 714"/>
                  <a:gd name="T37" fmla="*/ 180 h 684"/>
                  <a:gd name="T38" fmla="*/ 219 w 714"/>
                  <a:gd name="T39" fmla="*/ 187 h 684"/>
                  <a:gd name="T40" fmla="*/ 216 w 714"/>
                  <a:gd name="T41" fmla="*/ 185 h 684"/>
                  <a:gd name="T42" fmla="*/ 211 w 714"/>
                  <a:gd name="T43" fmla="*/ 184 h 684"/>
                  <a:gd name="T44" fmla="*/ 219 w 714"/>
                  <a:gd name="T45" fmla="*/ 187 h 684"/>
                  <a:gd name="T46" fmla="*/ 227 w 714"/>
                  <a:gd name="T47" fmla="*/ 214 h 684"/>
                  <a:gd name="T48" fmla="*/ 176 w 714"/>
                  <a:gd name="T49" fmla="*/ 204 h 684"/>
                  <a:gd name="T50" fmla="*/ 166 w 714"/>
                  <a:gd name="T51" fmla="*/ 180 h 684"/>
                  <a:gd name="T52" fmla="*/ 137 w 714"/>
                  <a:gd name="T53" fmla="*/ 146 h 684"/>
                  <a:gd name="T54" fmla="*/ 98 w 714"/>
                  <a:gd name="T55" fmla="*/ 133 h 684"/>
                  <a:gd name="T56" fmla="*/ 85 w 714"/>
                  <a:gd name="T57" fmla="*/ 144 h 684"/>
                  <a:gd name="T58" fmla="*/ 73 w 714"/>
                  <a:gd name="T59" fmla="*/ 148 h 684"/>
                  <a:gd name="T60" fmla="*/ 37 w 714"/>
                  <a:gd name="T61" fmla="*/ 116 h 684"/>
                  <a:gd name="T62" fmla="*/ 0 w 714"/>
                  <a:gd name="T63" fmla="*/ 84 h 684"/>
                  <a:gd name="T64" fmla="*/ 96 w 714"/>
                  <a:gd name="T65" fmla="*/ 0 h 684"/>
                  <a:gd name="T66" fmla="*/ 163 w 714"/>
                  <a:gd name="T67" fmla="*/ 41 h 684"/>
                  <a:gd name="T68" fmla="*/ 179 w 714"/>
                  <a:gd name="T69" fmla="*/ 43 h 684"/>
                  <a:gd name="T70" fmla="*/ 198 w 714"/>
                  <a:gd name="T71" fmla="*/ 52 h 684"/>
                  <a:gd name="T72" fmla="*/ 211 w 714"/>
                  <a:gd name="T73" fmla="*/ 56 h 684"/>
                  <a:gd name="T74" fmla="*/ 224 w 714"/>
                  <a:gd name="T75" fmla="*/ 58 h 684"/>
                  <a:gd name="T76" fmla="*/ 230 w 714"/>
                  <a:gd name="T77" fmla="*/ 60 h 684"/>
                  <a:gd name="T78" fmla="*/ 235 w 714"/>
                  <a:gd name="T79" fmla="*/ 56 h 684"/>
                  <a:gd name="T80" fmla="*/ 248 w 714"/>
                  <a:gd name="T81" fmla="*/ 60 h 684"/>
                  <a:gd name="T82" fmla="*/ 291 w 714"/>
                  <a:gd name="T83" fmla="*/ 60 h 6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14"/>
                  <a:gd name="T127" fmla="*/ 0 h 684"/>
                  <a:gd name="T128" fmla="*/ 714 w 714"/>
                  <a:gd name="T129" fmla="*/ 684 h 6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14" h="684">
                    <a:moveTo>
                      <a:pt x="654" y="192"/>
                    </a:moveTo>
                    <a:lnTo>
                      <a:pt x="678" y="198"/>
                    </a:lnTo>
                    <a:lnTo>
                      <a:pt x="678" y="234"/>
                    </a:lnTo>
                    <a:lnTo>
                      <a:pt x="684" y="300"/>
                    </a:lnTo>
                    <a:lnTo>
                      <a:pt x="714" y="360"/>
                    </a:lnTo>
                    <a:lnTo>
                      <a:pt x="702" y="390"/>
                    </a:lnTo>
                    <a:lnTo>
                      <a:pt x="702" y="426"/>
                    </a:lnTo>
                    <a:lnTo>
                      <a:pt x="690" y="438"/>
                    </a:lnTo>
                    <a:lnTo>
                      <a:pt x="696" y="444"/>
                    </a:lnTo>
                    <a:lnTo>
                      <a:pt x="642" y="468"/>
                    </a:lnTo>
                    <a:lnTo>
                      <a:pt x="660" y="456"/>
                    </a:lnTo>
                    <a:lnTo>
                      <a:pt x="642" y="456"/>
                    </a:lnTo>
                    <a:lnTo>
                      <a:pt x="648" y="438"/>
                    </a:lnTo>
                    <a:lnTo>
                      <a:pt x="636" y="450"/>
                    </a:lnTo>
                    <a:lnTo>
                      <a:pt x="630" y="444"/>
                    </a:lnTo>
                    <a:lnTo>
                      <a:pt x="636" y="468"/>
                    </a:lnTo>
                    <a:lnTo>
                      <a:pt x="624" y="480"/>
                    </a:lnTo>
                    <a:lnTo>
                      <a:pt x="618" y="492"/>
                    </a:lnTo>
                    <a:lnTo>
                      <a:pt x="552" y="528"/>
                    </a:lnTo>
                    <a:lnTo>
                      <a:pt x="588" y="504"/>
                    </a:lnTo>
                    <a:lnTo>
                      <a:pt x="564" y="516"/>
                    </a:lnTo>
                    <a:lnTo>
                      <a:pt x="564" y="510"/>
                    </a:lnTo>
                    <a:lnTo>
                      <a:pt x="558" y="516"/>
                    </a:lnTo>
                    <a:lnTo>
                      <a:pt x="552" y="510"/>
                    </a:lnTo>
                    <a:lnTo>
                      <a:pt x="546" y="516"/>
                    </a:lnTo>
                    <a:lnTo>
                      <a:pt x="540" y="510"/>
                    </a:lnTo>
                    <a:lnTo>
                      <a:pt x="540" y="522"/>
                    </a:lnTo>
                    <a:lnTo>
                      <a:pt x="552" y="528"/>
                    </a:lnTo>
                    <a:lnTo>
                      <a:pt x="534" y="534"/>
                    </a:lnTo>
                    <a:lnTo>
                      <a:pt x="528" y="522"/>
                    </a:lnTo>
                    <a:lnTo>
                      <a:pt x="528" y="540"/>
                    </a:lnTo>
                    <a:lnTo>
                      <a:pt x="522" y="546"/>
                    </a:lnTo>
                    <a:lnTo>
                      <a:pt x="522" y="540"/>
                    </a:lnTo>
                    <a:lnTo>
                      <a:pt x="504" y="552"/>
                    </a:lnTo>
                    <a:lnTo>
                      <a:pt x="510" y="564"/>
                    </a:lnTo>
                    <a:lnTo>
                      <a:pt x="486" y="564"/>
                    </a:lnTo>
                    <a:lnTo>
                      <a:pt x="498" y="564"/>
                    </a:lnTo>
                    <a:lnTo>
                      <a:pt x="498" y="576"/>
                    </a:lnTo>
                    <a:lnTo>
                      <a:pt x="504" y="576"/>
                    </a:lnTo>
                    <a:lnTo>
                      <a:pt x="492" y="600"/>
                    </a:lnTo>
                    <a:lnTo>
                      <a:pt x="486" y="600"/>
                    </a:lnTo>
                    <a:lnTo>
                      <a:pt x="486" y="594"/>
                    </a:lnTo>
                    <a:lnTo>
                      <a:pt x="480" y="600"/>
                    </a:lnTo>
                    <a:lnTo>
                      <a:pt x="474" y="588"/>
                    </a:lnTo>
                    <a:lnTo>
                      <a:pt x="474" y="600"/>
                    </a:lnTo>
                    <a:lnTo>
                      <a:pt x="492" y="600"/>
                    </a:lnTo>
                    <a:lnTo>
                      <a:pt x="486" y="630"/>
                    </a:lnTo>
                    <a:lnTo>
                      <a:pt x="510" y="684"/>
                    </a:lnTo>
                    <a:lnTo>
                      <a:pt x="450" y="678"/>
                    </a:lnTo>
                    <a:lnTo>
                      <a:pt x="396" y="654"/>
                    </a:lnTo>
                    <a:lnTo>
                      <a:pt x="378" y="612"/>
                    </a:lnTo>
                    <a:lnTo>
                      <a:pt x="372" y="576"/>
                    </a:lnTo>
                    <a:lnTo>
                      <a:pt x="336" y="534"/>
                    </a:lnTo>
                    <a:lnTo>
                      <a:pt x="306" y="468"/>
                    </a:lnTo>
                    <a:lnTo>
                      <a:pt x="276" y="438"/>
                    </a:lnTo>
                    <a:lnTo>
                      <a:pt x="222" y="426"/>
                    </a:lnTo>
                    <a:lnTo>
                      <a:pt x="204" y="432"/>
                    </a:lnTo>
                    <a:lnTo>
                      <a:pt x="192" y="462"/>
                    </a:lnTo>
                    <a:lnTo>
                      <a:pt x="174" y="480"/>
                    </a:lnTo>
                    <a:lnTo>
                      <a:pt x="162" y="474"/>
                    </a:lnTo>
                    <a:lnTo>
                      <a:pt x="102" y="432"/>
                    </a:lnTo>
                    <a:lnTo>
                      <a:pt x="84" y="372"/>
                    </a:lnTo>
                    <a:lnTo>
                      <a:pt x="6" y="282"/>
                    </a:lnTo>
                    <a:lnTo>
                      <a:pt x="0" y="270"/>
                    </a:lnTo>
                    <a:lnTo>
                      <a:pt x="192" y="288"/>
                    </a:lnTo>
                    <a:lnTo>
                      <a:pt x="216" y="0"/>
                    </a:lnTo>
                    <a:lnTo>
                      <a:pt x="372" y="6"/>
                    </a:lnTo>
                    <a:lnTo>
                      <a:pt x="366" y="132"/>
                    </a:lnTo>
                    <a:lnTo>
                      <a:pt x="384" y="144"/>
                    </a:lnTo>
                    <a:lnTo>
                      <a:pt x="402" y="138"/>
                    </a:lnTo>
                    <a:lnTo>
                      <a:pt x="408" y="156"/>
                    </a:lnTo>
                    <a:lnTo>
                      <a:pt x="444" y="168"/>
                    </a:lnTo>
                    <a:lnTo>
                      <a:pt x="462" y="162"/>
                    </a:lnTo>
                    <a:lnTo>
                      <a:pt x="474" y="180"/>
                    </a:lnTo>
                    <a:lnTo>
                      <a:pt x="486" y="174"/>
                    </a:lnTo>
                    <a:lnTo>
                      <a:pt x="504" y="186"/>
                    </a:lnTo>
                    <a:lnTo>
                      <a:pt x="510" y="180"/>
                    </a:lnTo>
                    <a:lnTo>
                      <a:pt x="516" y="192"/>
                    </a:lnTo>
                    <a:lnTo>
                      <a:pt x="528" y="174"/>
                    </a:lnTo>
                    <a:lnTo>
                      <a:pt x="528" y="180"/>
                    </a:lnTo>
                    <a:lnTo>
                      <a:pt x="540" y="180"/>
                    </a:lnTo>
                    <a:lnTo>
                      <a:pt x="558" y="192"/>
                    </a:lnTo>
                    <a:lnTo>
                      <a:pt x="618" y="174"/>
                    </a:lnTo>
                    <a:lnTo>
                      <a:pt x="654" y="192"/>
                    </a:lnTo>
                    <a:lnTo>
                      <a:pt x="654" y="19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09" name="Freeform 237"/>
              <p:cNvSpPr>
                <a:spLocks noChangeAspect="1"/>
              </p:cNvSpPr>
              <p:nvPr/>
            </p:nvSpPr>
            <p:spPr bwMode="auto">
              <a:xfrm>
                <a:off x="3667" y="1330"/>
                <a:ext cx="219" cy="245"/>
              </a:xfrm>
              <a:custGeom>
                <a:avLst/>
                <a:gdLst>
                  <a:gd name="T0" fmla="*/ 111 w 288"/>
                  <a:gd name="T1" fmla="*/ 114 h 360"/>
                  <a:gd name="T2" fmla="*/ 0 w 288"/>
                  <a:gd name="T3" fmla="*/ 100 h 360"/>
                  <a:gd name="T4" fmla="*/ 27 w 288"/>
                  <a:gd name="T5" fmla="*/ 0 h 360"/>
                  <a:gd name="T6" fmla="*/ 47 w 288"/>
                  <a:gd name="T7" fmla="*/ 3 h 360"/>
                  <a:gd name="T8" fmla="*/ 90 w 288"/>
                  <a:gd name="T9" fmla="*/ 10 h 360"/>
                  <a:gd name="T10" fmla="*/ 84 w 288"/>
                  <a:gd name="T11" fmla="*/ 29 h 360"/>
                  <a:gd name="T12" fmla="*/ 127 w 288"/>
                  <a:gd name="T13" fmla="*/ 34 h 360"/>
                  <a:gd name="T14" fmla="*/ 113 w 288"/>
                  <a:gd name="T15" fmla="*/ 100 h 360"/>
                  <a:gd name="T16" fmla="*/ 111 w 288"/>
                  <a:gd name="T17" fmla="*/ 114 h 3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8"/>
                  <a:gd name="T28" fmla="*/ 0 h 360"/>
                  <a:gd name="T29" fmla="*/ 288 w 288"/>
                  <a:gd name="T30" fmla="*/ 360 h 3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8" h="360">
                    <a:moveTo>
                      <a:pt x="252" y="360"/>
                    </a:moveTo>
                    <a:lnTo>
                      <a:pt x="0" y="318"/>
                    </a:lnTo>
                    <a:lnTo>
                      <a:pt x="60" y="0"/>
                    </a:lnTo>
                    <a:lnTo>
                      <a:pt x="108" y="12"/>
                    </a:lnTo>
                    <a:lnTo>
                      <a:pt x="204" y="30"/>
                    </a:lnTo>
                    <a:lnTo>
                      <a:pt x="192" y="90"/>
                    </a:lnTo>
                    <a:lnTo>
                      <a:pt x="288" y="108"/>
                    </a:lnTo>
                    <a:lnTo>
                      <a:pt x="258" y="318"/>
                    </a:lnTo>
                    <a:lnTo>
                      <a:pt x="252" y="36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0" name="Freeform 238"/>
              <p:cNvSpPr>
                <a:spLocks noChangeAspect="1"/>
              </p:cNvSpPr>
              <p:nvPr/>
            </p:nvSpPr>
            <p:spPr bwMode="auto">
              <a:xfrm>
                <a:off x="3667" y="1330"/>
                <a:ext cx="219" cy="249"/>
              </a:xfrm>
              <a:custGeom>
                <a:avLst/>
                <a:gdLst>
                  <a:gd name="T0" fmla="*/ 111 w 288"/>
                  <a:gd name="T1" fmla="*/ 114 h 366"/>
                  <a:gd name="T2" fmla="*/ 0 w 288"/>
                  <a:gd name="T3" fmla="*/ 100 h 366"/>
                  <a:gd name="T4" fmla="*/ 27 w 288"/>
                  <a:gd name="T5" fmla="*/ 0 h 366"/>
                  <a:gd name="T6" fmla="*/ 47 w 288"/>
                  <a:gd name="T7" fmla="*/ 3 h 366"/>
                  <a:gd name="T8" fmla="*/ 90 w 288"/>
                  <a:gd name="T9" fmla="*/ 10 h 366"/>
                  <a:gd name="T10" fmla="*/ 84 w 288"/>
                  <a:gd name="T11" fmla="*/ 28 h 366"/>
                  <a:gd name="T12" fmla="*/ 127 w 288"/>
                  <a:gd name="T13" fmla="*/ 34 h 366"/>
                  <a:gd name="T14" fmla="*/ 113 w 288"/>
                  <a:gd name="T15" fmla="*/ 100 h 366"/>
                  <a:gd name="T16" fmla="*/ 111 w 288"/>
                  <a:gd name="T17" fmla="*/ 114 h 366"/>
                  <a:gd name="T18" fmla="*/ 111 w 288"/>
                  <a:gd name="T19" fmla="*/ 115 h 3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8"/>
                  <a:gd name="T31" fmla="*/ 0 h 366"/>
                  <a:gd name="T32" fmla="*/ 288 w 288"/>
                  <a:gd name="T33" fmla="*/ 366 h 3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8" h="366">
                    <a:moveTo>
                      <a:pt x="252" y="360"/>
                    </a:moveTo>
                    <a:lnTo>
                      <a:pt x="0" y="318"/>
                    </a:lnTo>
                    <a:lnTo>
                      <a:pt x="60" y="0"/>
                    </a:lnTo>
                    <a:lnTo>
                      <a:pt x="108" y="12"/>
                    </a:lnTo>
                    <a:lnTo>
                      <a:pt x="204" y="30"/>
                    </a:lnTo>
                    <a:lnTo>
                      <a:pt x="192" y="90"/>
                    </a:lnTo>
                    <a:lnTo>
                      <a:pt x="288" y="108"/>
                    </a:lnTo>
                    <a:lnTo>
                      <a:pt x="258" y="318"/>
                    </a:lnTo>
                    <a:lnTo>
                      <a:pt x="252" y="360"/>
                    </a:lnTo>
                    <a:lnTo>
                      <a:pt x="252" y="3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1" name="Freeform 239"/>
              <p:cNvSpPr>
                <a:spLocks noChangeAspect="1"/>
              </p:cNvSpPr>
              <p:nvPr/>
            </p:nvSpPr>
            <p:spPr bwMode="auto">
              <a:xfrm>
                <a:off x="5140" y="1163"/>
                <a:ext cx="64" cy="106"/>
              </a:xfrm>
              <a:custGeom>
                <a:avLst/>
                <a:gdLst>
                  <a:gd name="T0" fmla="*/ 32 w 84"/>
                  <a:gd name="T1" fmla="*/ 47 h 156"/>
                  <a:gd name="T2" fmla="*/ 24 w 84"/>
                  <a:gd name="T3" fmla="*/ 49 h 156"/>
                  <a:gd name="T4" fmla="*/ 16 w 84"/>
                  <a:gd name="T5" fmla="*/ 49 h 156"/>
                  <a:gd name="T6" fmla="*/ 11 w 84"/>
                  <a:gd name="T7" fmla="*/ 34 h 156"/>
                  <a:gd name="T8" fmla="*/ 8 w 84"/>
                  <a:gd name="T9" fmla="*/ 34 h 156"/>
                  <a:gd name="T10" fmla="*/ 5 w 84"/>
                  <a:gd name="T11" fmla="*/ 24 h 156"/>
                  <a:gd name="T12" fmla="*/ 0 w 84"/>
                  <a:gd name="T13" fmla="*/ 5 h 156"/>
                  <a:gd name="T14" fmla="*/ 37 w 84"/>
                  <a:gd name="T15" fmla="*/ 0 h 156"/>
                  <a:gd name="T16" fmla="*/ 37 w 84"/>
                  <a:gd name="T17" fmla="*/ 10 h 156"/>
                  <a:gd name="T18" fmla="*/ 32 w 84"/>
                  <a:gd name="T19" fmla="*/ 15 h 156"/>
                  <a:gd name="T20" fmla="*/ 29 w 84"/>
                  <a:gd name="T21" fmla="*/ 30 h 156"/>
                  <a:gd name="T22" fmla="*/ 32 w 84"/>
                  <a:gd name="T23" fmla="*/ 47 h 1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56"/>
                  <a:gd name="T38" fmla="*/ 84 w 84"/>
                  <a:gd name="T39" fmla="*/ 156 h 1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2" name="Freeform 240"/>
              <p:cNvSpPr>
                <a:spLocks noChangeAspect="1"/>
              </p:cNvSpPr>
              <p:nvPr/>
            </p:nvSpPr>
            <p:spPr bwMode="auto">
              <a:xfrm>
                <a:off x="5140" y="1163"/>
                <a:ext cx="64" cy="106"/>
              </a:xfrm>
              <a:custGeom>
                <a:avLst/>
                <a:gdLst>
                  <a:gd name="T0" fmla="*/ 32 w 84"/>
                  <a:gd name="T1" fmla="*/ 47 h 156"/>
                  <a:gd name="T2" fmla="*/ 24 w 84"/>
                  <a:gd name="T3" fmla="*/ 49 h 156"/>
                  <a:gd name="T4" fmla="*/ 16 w 84"/>
                  <a:gd name="T5" fmla="*/ 49 h 156"/>
                  <a:gd name="T6" fmla="*/ 11 w 84"/>
                  <a:gd name="T7" fmla="*/ 34 h 156"/>
                  <a:gd name="T8" fmla="*/ 8 w 84"/>
                  <a:gd name="T9" fmla="*/ 34 h 156"/>
                  <a:gd name="T10" fmla="*/ 5 w 84"/>
                  <a:gd name="T11" fmla="*/ 24 h 156"/>
                  <a:gd name="T12" fmla="*/ 0 w 84"/>
                  <a:gd name="T13" fmla="*/ 5 h 156"/>
                  <a:gd name="T14" fmla="*/ 37 w 84"/>
                  <a:gd name="T15" fmla="*/ 0 h 156"/>
                  <a:gd name="T16" fmla="*/ 37 w 84"/>
                  <a:gd name="T17" fmla="*/ 10 h 156"/>
                  <a:gd name="T18" fmla="*/ 32 w 84"/>
                  <a:gd name="T19" fmla="*/ 15 h 156"/>
                  <a:gd name="T20" fmla="*/ 29 w 84"/>
                  <a:gd name="T21" fmla="*/ 30 h 156"/>
                  <a:gd name="T22" fmla="*/ 32 w 84"/>
                  <a:gd name="T23" fmla="*/ 47 h 156"/>
                  <a:gd name="T24" fmla="*/ 32 w 84"/>
                  <a:gd name="T25" fmla="*/ 49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56"/>
                  <a:gd name="T41" fmla="*/ 84 w 84"/>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56">
                    <a:moveTo>
                      <a:pt x="72" y="150"/>
                    </a:moveTo>
                    <a:lnTo>
                      <a:pt x="54" y="156"/>
                    </a:lnTo>
                    <a:lnTo>
                      <a:pt x="36" y="156"/>
                    </a:lnTo>
                    <a:lnTo>
                      <a:pt x="24" y="108"/>
                    </a:lnTo>
                    <a:lnTo>
                      <a:pt x="18" y="108"/>
                    </a:lnTo>
                    <a:lnTo>
                      <a:pt x="12" y="78"/>
                    </a:lnTo>
                    <a:lnTo>
                      <a:pt x="0" y="18"/>
                    </a:lnTo>
                    <a:lnTo>
                      <a:pt x="84" y="0"/>
                    </a:lnTo>
                    <a:lnTo>
                      <a:pt x="84" y="30"/>
                    </a:lnTo>
                    <a:lnTo>
                      <a:pt x="72" y="48"/>
                    </a:lnTo>
                    <a:lnTo>
                      <a:pt x="66" y="96"/>
                    </a:lnTo>
                    <a:lnTo>
                      <a:pt x="72" y="150"/>
                    </a:lnTo>
                    <a:lnTo>
                      <a:pt x="72" y="15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3" name="Freeform 241"/>
              <p:cNvSpPr>
                <a:spLocks noChangeAspect="1"/>
              </p:cNvSpPr>
              <p:nvPr/>
            </p:nvSpPr>
            <p:spPr bwMode="auto">
              <a:xfrm>
                <a:off x="5149" y="1485"/>
                <a:ext cx="0" cy="8"/>
              </a:xfrm>
              <a:custGeom>
                <a:avLst/>
                <a:gdLst>
                  <a:gd name="T0" fmla="*/ 0 h 12"/>
                  <a:gd name="T1" fmla="*/ 3 h 12"/>
                  <a:gd name="T2" fmla="*/ 0 h 12"/>
                  <a:gd name="T3" fmla="*/ 2 h 12"/>
                  <a:gd name="T4" fmla="*/ 0 60000 65536"/>
                  <a:gd name="T5" fmla="*/ 0 60000 65536"/>
                  <a:gd name="T6" fmla="*/ 0 60000 65536"/>
                  <a:gd name="T7" fmla="*/ 0 60000 65536"/>
                  <a:gd name="T8" fmla="*/ 0 h 12"/>
                  <a:gd name="T9" fmla="*/ 12 h 12"/>
                </a:gdLst>
                <a:ahLst/>
                <a:cxnLst>
                  <a:cxn ang="T4">
                    <a:pos x="0" y="T0"/>
                  </a:cxn>
                  <a:cxn ang="T5">
                    <a:pos x="0" y="T1"/>
                  </a:cxn>
                  <a:cxn ang="T6">
                    <a:pos x="0" y="T2"/>
                  </a:cxn>
                  <a:cxn ang="T7">
                    <a:pos x="0" y="T3"/>
                  </a:cxn>
                </a:cxnLst>
                <a:rect l="0" t="T8" r="0" b="T9"/>
                <a:pathLst>
                  <a:path h="12">
                    <a:moveTo>
                      <a:pt x="0" y="0"/>
                    </a:moveTo>
                    <a:lnTo>
                      <a:pt x="0" y="12"/>
                    </a:lnTo>
                    <a:lnTo>
                      <a:pt x="0" y="0"/>
                    </a:lnTo>
                    <a:lnTo>
                      <a:pt x="0"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4" name="Freeform 242"/>
              <p:cNvSpPr>
                <a:spLocks noChangeAspect="1"/>
              </p:cNvSpPr>
              <p:nvPr/>
            </p:nvSpPr>
            <p:spPr bwMode="auto">
              <a:xfrm>
                <a:off x="5131" y="1485"/>
                <a:ext cx="14" cy="45"/>
              </a:xfrm>
              <a:custGeom>
                <a:avLst/>
                <a:gdLst>
                  <a:gd name="T0" fmla="*/ 9 w 18"/>
                  <a:gd name="T1" fmla="*/ 0 h 66"/>
                  <a:gd name="T2" fmla="*/ 3 w 18"/>
                  <a:gd name="T3" fmla="*/ 21 h 66"/>
                  <a:gd name="T4" fmla="*/ 0 w 18"/>
                  <a:gd name="T5" fmla="*/ 16 h 66"/>
                  <a:gd name="T6" fmla="*/ 3 w 18"/>
                  <a:gd name="T7" fmla="*/ 2 h 66"/>
                  <a:gd name="T8" fmla="*/ 9 w 18"/>
                  <a:gd name="T9" fmla="*/ 0 h 66"/>
                  <a:gd name="T10" fmla="*/ 0 60000 65536"/>
                  <a:gd name="T11" fmla="*/ 0 60000 65536"/>
                  <a:gd name="T12" fmla="*/ 0 60000 65536"/>
                  <a:gd name="T13" fmla="*/ 0 60000 65536"/>
                  <a:gd name="T14" fmla="*/ 0 60000 65536"/>
                  <a:gd name="T15" fmla="*/ 0 w 18"/>
                  <a:gd name="T16" fmla="*/ 0 h 66"/>
                  <a:gd name="T17" fmla="*/ 18 w 18"/>
                  <a:gd name="T18" fmla="*/ 66 h 66"/>
                </a:gdLst>
                <a:ahLst/>
                <a:cxnLst>
                  <a:cxn ang="T10">
                    <a:pos x="T0" y="T1"/>
                  </a:cxn>
                  <a:cxn ang="T11">
                    <a:pos x="T2" y="T3"/>
                  </a:cxn>
                  <a:cxn ang="T12">
                    <a:pos x="T4" y="T5"/>
                  </a:cxn>
                  <a:cxn ang="T13">
                    <a:pos x="T6" y="T7"/>
                  </a:cxn>
                  <a:cxn ang="T14">
                    <a:pos x="T8" y="T9"/>
                  </a:cxn>
                </a:cxnLst>
                <a:rect l="T15" t="T16" r="T17" b="T18"/>
                <a:pathLst>
                  <a:path w="18" h="66">
                    <a:moveTo>
                      <a:pt x="18" y="0"/>
                    </a:moveTo>
                    <a:lnTo>
                      <a:pt x="6" y="66"/>
                    </a:lnTo>
                    <a:lnTo>
                      <a:pt x="0" y="48"/>
                    </a:lnTo>
                    <a:lnTo>
                      <a:pt x="6" y="6"/>
                    </a:lnTo>
                    <a:lnTo>
                      <a:pt x="18"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5" name="Freeform 243"/>
              <p:cNvSpPr>
                <a:spLocks noChangeAspect="1"/>
              </p:cNvSpPr>
              <p:nvPr/>
            </p:nvSpPr>
            <p:spPr bwMode="auto">
              <a:xfrm>
                <a:off x="5131" y="1485"/>
                <a:ext cx="14" cy="45"/>
              </a:xfrm>
              <a:custGeom>
                <a:avLst/>
                <a:gdLst>
                  <a:gd name="T0" fmla="*/ 9 w 18"/>
                  <a:gd name="T1" fmla="*/ 0 h 66"/>
                  <a:gd name="T2" fmla="*/ 3 w 18"/>
                  <a:gd name="T3" fmla="*/ 21 h 66"/>
                  <a:gd name="T4" fmla="*/ 0 w 18"/>
                  <a:gd name="T5" fmla="*/ 16 h 66"/>
                  <a:gd name="T6" fmla="*/ 3 w 18"/>
                  <a:gd name="T7" fmla="*/ 2 h 66"/>
                  <a:gd name="T8" fmla="*/ 9 w 18"/>
                  <a:gd name="T9" fmla="*/ 0 h 66"/>
                  <a:gd name="T10" fmla="*/ 9 w 18"/>
                  <a:gd name="T11" fmla="*/ 2 h 66"/>
                  <a:gd name="T12" fmla="*/ 0 60000 65536"/>
                  <a:gd name="T13" fmla="*/ 0 60000 65536"/>
                  <a:gd name="T14" fmla="*/ 0 60000 65536"/>
                  <a:gd name="T15" fmla="*/ 0 60000 65536"/>
                  <a:gd name="T16" fmla="*/ 0 60000 65536"/>
                  <a:gd name="T17" fmla="*/ 0 60000 65536"/>
                  <a:gd name="T18" fmla="*/ 0 w 18"/>
                  <a:gd name="T19" fmla="*/ 0 h 66"/>
                  <a:gd name="T20" fmla="*/ 18 w 1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8" h="66">
                    <a:moveTo>
                      <a:pt x="18" y="0"/>
                    </a:moveTo>
                    <a:lnTo>
                      <a:pt x="6" y="66"/>
                    </a:lnTo>
                    <a:lnTo>
                      <a:pt x="0" y="48"/>
                    </a:lnTo>
                    <a:lnTo>
                      <a:pt x="6" y="6"/>
                    </a:lnTo>
                    <a:lnTo>
                      <a:pt x="18" y="0"/>
                    </a:lnTo>
                    <a:lnTo>
                      <a:pt x="18"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6" name="Freeform 244"/>
              <p:cNvSpPr>
                <a:spLocks noChangeAspect="1"/>
              </p:cNvSpPr>
              <p:nvPr/>
            </p:nvSpPr>
            <p:spPr bwMode="auto">
              <a:xfrm>
                <a:off x="4843" y="1444"/>
                <a:ext cx="297" cy="151"/>
              </a:xfrm>
              <a:custGeom>
                <a:avLst/>
                <a:gdLst>
                  <a:gd name="T0" fmla="*/ 172 w 390"/>
                  <a:gd name="T1" fmla="*/ 51 h 222"/>
                  <a:gd name="T2" fmla="*/ 169 w 390"/>
                  <a:gd name="T3" fmla="*/ 49 h 222"/>
                  <a:gd name="T4" fmla="*/ 172 w 390"/>
                  <a:gd name="T5" fmla="*/ 51 h 222"/>
                  <a:gd name="T6" fmla="*/ 169 w 390"/>
                  <a:gd name="T7" fmla="*/ 51 h 222"/>
                  <a:gd name="T8" fmla="*/ 45 w 390"/>
                  <a:gd name="T9" fmla="*/ 66 h 222"/>
                  <a:gd name="T10" fmla="*/ 0 w 390"/>
                  <a:gd name="T11" fmla="*/ 70 h 222"/>
                  <a:gd name="T12" fmla="*/ 11 w 390"/>
                  <a:gd name="T13" fmla="*/ 66 h 222"/>
                  <a:gd name="T14" fmla="*/ 34 w 390"/>
                  <a:gd name="T15" fmla="*/ 47 h 222"/>
                  <a:gd name="T16" fmla="*/ 37 w 390"/>
                  <a:gd name="T17" fmla="*/ 53 h 222"/>
                  <a:gd name="T18" fmla="*/ 43 w 390"/>
                  <a:gd name="T19" fmla="*/ 54 h 222"/>
                  <a:gd name="T20" fmla="*/ 69 w 390"/>
                  <a:gd name="T21" fmla="*/ 47 h 222"/>
                  <a:gd name="T22" fmla="*/ 72 w 390"/>
                  <a:gd name="T23" fmla="*/ 41 h 222"/>
                  <a:gd name="T24" fmla="*/ 69 w 390"/>
                  <a:gd name="T25" fmla="*/ 41 h 222"/>
                  <a:gd name="T26" fmla="*/ 79 w 390"/>
                  <a:gd name="T27" fmla="*/ 21 h 222"/>
                  <a:gd name="T28" fmla="*/ 88 w 390"/>
                  <a:gd name="T29" fmla="*/ 22 h 222"/>
                  <a:gd name="T30" fmla="*/ 90 w 390"/>
                  <a:gd name="T31" fmla="*/ 15 h 222"/>
                  <a:gd name="T32" fmla="*/ 95 w 390"/>
                  <a:gd name="T33" fmla="*/ 15 h 222"/>
                  <a:gd name="T34" fmla="*/ 104 w 390"/>
                  <a:gd name="T35" fmla="*/ 5 h 222"/>
                  <a:gd name="T36" fmla="*/ 104 w 390"/>
                  <a:gd name="T37" fmla="*/ 0 h 222"/>
                  <a:gd name="T38" fmla="*/ 117 w 390"/>
                  <a:gd name="T39" fmla="*/ 5 h 222"/>
                  <a:gd name="T40" fmla="*/ 117 w 390"/>
                  <a:gd name="T41" fmla="*/ 2 h 222"/>
                  <a:gd name="T42" fmla="*/ 133 w 390"/>
                  <a:gd name="T43" fmla="*/ 7 h 222"/>
                  <a:gd name="T44" fmla="*/ 135 w 390"/>
                  <a:gd name="T45" fmla="*/ 10 h 222"/>
                  <a:gd name="T46" fmla="*/ 130 w 390"/>
                  <a:gd name="T47" fmla="*/ 17 h 222"/>
                  <a:gd name="T48" fmla="*/ 133 w 390"/>
                  <a:gd name="T49" fmla="*/ 19 h 222"/>
                  <a:gd name="T50" fmla="*/ 135 w 390"/>
                  <a:gd name="T51" fmla="*/ 19 h 222"/>
                  <a:gd name="T52" fmla="*/ 140 w 390"/>
                  <a:gd name="T53" fmla="*/ 21 h 222"/>
                  <a:gd name="T54" fmla="*/ 157 w 390"/>
                  <a:gd name="T55" fmla="*/ 24 h 222"/>
                  <a:gd name="T56" fmla="*/ 157 w 390"/>
                  <a:gd name="T57" fmla="*/ 30 h 222"/>
                  <a:gd name="T58" fmla="*/ 140 w 390"/>
                  <a:gd name="T59" fmla="*/ 24 h 222"/>
                  <a:gd name="T60" fmla="*/ 151 w 390"/>
                  <a:gd name="T61" fmla="*/ 32 h 222"/>
                  <a:gd name="T62" fmla="*/ 159 w 390"/>
                  <a:gd name="T63" fmla="*/ 32 h 222"/>
                  <a:gd name="T64" fmla="*/ 154 w 390"/>
                  <a:gd name="T65" fmla="*/ 34 h 222"/>
                  <a:gd name="T66" fmla="*/ 159 w 390"/>
                  <a:gd name="T67" fmla="*/ 34 h 222"/>
                  <a:gd name="T68" fmla="*/ 159 w 390"/>
                  <a:gd name="T69" fmla="*/ 36 h 222"/>
                  <a:gd name="T70" fmla="*/ 157 w 390"/>
                  <a:gd name="T71" fmla="*/ 36 h 222"/>
                  <a:gd name="T72" fmla="*/ 157 w 390"/>
                  <a:gd name="T73" fmla="*/ 38 h 222"/>
                  <a:gd name="T74" fmla="*/ 145 w 390"/>
                  <a:gd name="T75" fmla="*/ 34 h 222"/>
                  <a:gd name="T76" fmla="*/ 161 w 390"/>
                  <a:gd name="T77" fmla="*/ 44 h 222"/>
                  <a:gd name="T78" fmla="*/ 159 w 390"/>
                  <a:gd name="T79" fmla="*/ 44 h 222"/>
                  <a:gd name="T80" fmla="*/ 145 w 390"/>
                  <a:gd name="T81" fmla="*/ 38 h 222"/>
                  <a:gd name="T82" fmla="*/ 145 w 390"/>
                  <a:gd name="T83" fmla="*/ 39 h 222"/>
                  <a:gd name="T84" fmla="*/ 151 w 390"/>
                  <a:gd name="T85" fmla="*/ 41 h 222"/>
                  <a:gd name="T86" fmla="*/ 159 w 390"/>
                  <a:gd name="T87" fmla="*/ 46 h 222"/>
                  <a:gd name="T88" fmla="*/ 169 w 390"/>
                  <a:gd name="T89" fmla="*/ 44 h 222"/>
                  <a:gd name="T90" fmla="*/ 172 w 390"/>
                  <a:gd name="T91" fmla="*/ 51 h 2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0"/>
                  <a:gd name="T139" fmla="*/ 0 h 222"/>
                  <a:gd name="T140" fmla="*/ 390 w 390"/>
                  <a:gd name="T141" fmla="*/ 222 h 22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7" name="Freeform 245"/>
              <p:cNvSpPr>
                <a:spLocks noChangeAspect="1"/>
              </p:cNvSpPr>
              <p:nvPr/>
            </p:nvSpPr>
            <p:spPr bwMode="auto">
              <a:xfrm>
                <a:off x="4843" y="1444"/>
                <a:ext cx="297" cy="151"/>
              </a:xfrm>
              <a:custGeom>
                <a:avLst/>
                <a:gdLst>
                  <a:gd name="T0" fmla="*/ 172 w 390"/>
                  <a:gd name="T1" fmla="*/ 51 h 222"/>
                  <a:gd name="T2" fmla="*/ 169 w 390"/>
                  <a:gd name="T3" fmla="*/ 49 h 222"/>
                  <a:gd name="T4" fmla="*/ 172 w 390"/>
                  <a:gd name="T5" fmla="*/ 51 h 222"/>
                  <a:gd name="T6" fmla="*/ 169 w 390"/>
                  <a:gd name="T7" fmla="*/ 51 h 222"/>
                  <a:gd name="T8" fmla="*/ 45 w 390"/>
                  <a:gd name="T9" fmla="*/ 66 h 222"/>
                  <a:gd name="T10" fmla="*/ 0 w 390"/>
                  <a:gd name="T11" fmla="*/ 70 h 222"/>
                  <a:gd name="T12" fmla="*/ 11 w 390"/>
                  <a:gd name="T13" fmla="*/ 66 h 222"/>
                  <a:gd name="T14" fmla="*/ 34 w 390"/>
                  <a:gd name="T15" fmla="*/ 47 h 222"/>
                  <a:gd name="T16" fmla="*/ 37 w 390"/>
                  <a:gd name="T17" fmla="*/ 53 h 222"/>
                  <a:gd name="T18" fmla="*/ 43 w 390"/>
                  <a:gd name="T19" fmla="*/ 54 h 222"/>
                  <a:gd name="T20" fmla="*/ 69 w 390"/>
                  <a:gd name="T21" fmla="*/ 47 h 222"/>
                  <a:gd name="T22" fmla="*/ 72 w 390"/>
                  <a:gd name="T23" fmla="*/ 41 h 222"/>
                  <a:gd name="T24" fmla="*/ 69 w 390"/>
                  <a:gd name="T25" fmla="*/ 41 h 222"/>
                  <a:gd name="T26" fmla="*/ 79 w 390"/>
                  <a:gd name="T27" fmla="*/ 21 h 222"/>
                  <a:gd name="T28" fmla="*/ 88 w 390"/>
                  <a:gd name="T29" fmla="*/ 22 h 222"/>
                  <a:gd name="T30" fmla="*/ 90 w 390"/>
                  <a:gd name="T31" fmla="*/ 15 h 222"/>
                  <a:gd name="T32" fmla="*/ 95 w 390"/>
                  <a:gd name="T33" fmla="*/ 15 h 222"/>
                  <a:gd name="T34" fmla="*/ 104 w 390"/>
                  <a:gd name="T35" fmla="*/ 5 h 222"/>
                  <a:gd name="T36" fmla="*/ 104 w 390"/>
                  <a:gd name="T37" fmla="*/ 0 h 222"/>
                  <a:gd name="T38" fmla="*/ 117 w 390"/>
                  <a:gd name="T39" fmla="*/ 5 h 222"/>
                  <a:gd name="T40" fmla="*/ 117 w 390"/>
                  <a:gd name="T41" fmla="*/ 2 h 222"/>
                  <a:gd name="T42" fmla="*/ 133 w 390"/>
                  <a:gd name="T43" fmla="*/ 7 h 222"/>
                  <a:gd name="T44" fmla="*/ 135 w 390"/>
                  <a:gd name="T45" fmla="*/ 10 h 222"/>
                  <a:gd name="T46" fmla="*/ 130 w 390"/>
                  <a:gd name="T47" fmla="*/ 17 h 222"/>
                  <a:gd name="T48" fmla="*/ 133 w 390"/>
                  <a:gd name="T49" fmla="*/ 19 h 222"/>
                  <a:gd name="T50" fmla="*/ 135 w 390"/>
                  <a:gd name="T51" fmla="*/ 19 h 222"/>
                  <a:gd name="T52" fmla="*/ 140 w 390"/>
                  <a:gd name="T53" fmla="*/ 21 h 222"/>
                  <a:gd name="T54" fmla="*/ 157 w 390"/>
                  <a:gd name="T55" fmla="*/ 24 h 222"/>
                  <a:gd name="T56" fmla="*/ 157 w 390"/>
                  <a:gd name="T57" fmla="*/ 30 h 222"/>
                  <a:gd name="T58" fmla="*/ 140 w 390"/>
                  <a:gd name="T59" fmla="*/ 24 h 222"/>
                  <a:gd name="T60" fmla="*/ 151 w 390"/>
                  <a:gd name="T61" fmla="*/ 32 h 222"/>
                  <a:gd name="T62" fmla="*/ 159 w 390"/>
                  <a:gd name="T63" fmla="*/ 32 h 222"/>
                  <a:gd name="T64" fmla="*/ 154 w 390"/>
                  <a:gd name="T65" fmla="*/ 34 h 222"/>
                  <a:gd name="T66" fmla="*/ 159 w 390"/>
                  <a:gd name="T67" fmla="*/ 34 h 222"/>
                  <a:gd name="T68" fmla="*/ 159 w 390"/>
                  <a:gd name="T69" fmla="*/ 36 h 222"/>
                  <a:gd name="T70" fmla="*/ 157 w 390"/>
                  <a:gd name="T71" fmla="*/ 36 h 222"/>
                  <a:gd name="T72" fmla="*/ 157 w 390"/>
                  <a:gd name="T73" fmla="*/ 38 h 222"/>
                  <a:gd name="T74" fmla="*/ 145 w 390"/>
                  <a:gd name="T75" fmla="*/ 34 h 222"/>
                  <a:gd name="T76" fmla="*/ 161 w 390"/>
                  <a:gd name="T77" fmla="*/ 44 h 222"/>
                  <a:gd name="T78" fmla="*/ 159 w 390"/>
                  <a:gd name="T79" fmla="*/ 44 h 222"/>
                  <a:gd name="T80" fmla="*/ 145 w 390"/>
                  <a:gd name="T81" fmla="*/ 38 h 222"/>
                  <a:gd name="T82" fmla="*/ 145 w 390"/>
                  <a:gd name="T83" fmla="*/ 39 h 222"/>
                  <a:gd name="T84" fmla="*/ 151 w 390"/>
                  <a:gd name="T85" fmla="*/ 41 h 222"/>
                  <a:gd name="T86" fmla="*/ 159 w 390"/>
                  <a:gd name="T87" fmla="*/ 46 h 222"/>
                  <a:gd name="T88" fmla="*/ 169 w 390"/>
                  <a:gd name="T89" fmla="*/ 44 h 222"/>
                  <a:gd name="T90" fmla="*/ 172 w 390"/>
                  <a:gd name="T91" fmla="*/ 51 h 222"/>
                  <a:gd name="T92" fmla="*/ 172 w 390"/>
                  <a:gd name="T93" fmla="*/ 53 h 2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0"/>
                  <a:gd name="T142" fmla="*/ 0 h 222"/>
                  <a:gd name="T143" fmla="*/ 390 w 390"/>
                  <a:gd name="T144" fmla="*/ 222 h 2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0" h="222">
                    <a:moveTo>
                      <a:pt x="390" y="162"/>
                    </a:moveTo>
                    <a:lnTo>
                      <a:pt x="384" y="156"/>
                    </a:lnTo>
                    <a:lnTo>
                      <a:pt x="390" y="162"/>
                    </a:lnTo>
                    <a:lnTo>
                      <a:pt x="384" y="162"/>
                    </a:lnTo>
                    <a:lnTo>
                      <a:pt x="102" y="210"/>
                    </a:lnTo>
                    <a:lnTo>
                      <a:pt x="0" y="222"/>
                    </a:lnTo>
                    <a:lnTo>
                      <a:pt x="24" y="210"/>
                    </a:lnTo>
                    <a:lnTo>
                      <a:pt x="78" y="150"/>
                    </a:lnTo>
                    <a:lnTo>
                      <a:pt x="84" y="168"/>
                    </a:lnTo>
                    <a:lnTo>
                      <a:pt x="96" y="174"/>
                    </a:lnTo>
                    <a:lnTo>
                      <a:pt x="156" y="150"/>
                    </a:lnTo>
                    <a:lnTo>
                      <a:pt x="162" y="132"/>
                    </a:lnTo>
                    <a:lnTo>
                      <a:pt x="156" y="132"/>
                    </a:lnTo>
                    <a:lnTo>
                      <a:pt x="180" y="66"/>
                    </a:lnTo>
                    <a:lnTo>
                      <a:pt x="198" y="72"/>
                    </a:lnTo>
                    <a:lnTo>
                      <a:pt x="204" y="48"/>
                    </a:lnTo>
                    <a:lnTo>
                      <a:pt x="216" y="48"/>
                    </a:lnTo>
                    <a:lnTo>
                      <a:pt x="234" y="18"/>
                    </a:lnTo>
                    <a:lnTo>
                      <a:pt x="234" y="0"/>
                    </a:lnTo>
                    <a:lnTo>
                      <a:pt x="264" y="18"/>
                    </a:lnTo>
                    <a:lnTo>
                      <a:pt x="264" y="6"/>
                    </a:lnTo>
                    <a:lnTo>
                      <a:pt x="300" y="24"/>
                    </a:lnTo>
                    <a:lnTo>
                      <a:pt x="306" y="30"/>
                    </a:lnTo>
                    <a:lnTo>
                      <a:pt x="294" y="54"/>
                    </a:lnTo>
                    <a:lnTo>
                      <a:pt x="300" y="60"/>
                    </a:lnTo>
                    <a:lnTo>
                      <a:pt x="306" y="60"/>
                    </a:lnTo>
                    <a:lnTo>
                      <a:pt x="318" y="66"/>
                    </a:lnTo>
                    <a:lnTo>
                      <a:pt x="354" y="78"/>
                    </a:lnTo>
                    <a:lnTo>
                      <a:pt x="354" y="96"/>
                    </a:lnTo>
                    <a:lnTo>
                      <a:pt x="318" y="78"/>
                    </a:lnTo>
                    <a:lnTo>
                      <a:pt x="342" y="102"/>
                    </a:lnTo>
                    <a:lnTo>
                      <a:pt x="360" y="102"/>
                    </a:lnTo>
                    <a:lnTo>
                      <a:pt x="348" y="108"/>
                    </a:lnTo>
                    <a:lnTo>
                      <a:pt x="360" y="108"/>
                    </a:lnTo>
                    <a:lnTo>
                      <a:pt x="360" y="114"/>
                    </a:lnTo>
                    <a:lnTo>
                      <a:pt x="354" y="114"/>
                    </a:lnTo>
                    <a:lnTo>
                      <a:pt x="354" y="120"/>
                    </a:lnTo>
                    <a:lnTo>
                      <a:pt x="330" y="108"/>
                    </a:lnTo>
                    <a:lnTo>
                      <a:pt x="366" y="138"/>
                    </a:lnTo>
                    <a:lnTo>
                      <a:pt x="360" y="138"/>
                    </a:lnTo>
                    <a:lnTo>
                      <a:pt x="330" y="120"/>
                    </a:lnTo>
                    <a:lnTo>
                      <a:pt x="330" y="126"/>
                    </a:lnTo>
                    <a:lnTo>
                      <a:pt x="342" y="132"/>
                    </a:lnTo>
                    <a:lnTo>
                      <a:pt x="360" y="144"/>
                    </a:lnTo>
                    <a:lnTo>
                      <a:pt x="384" y="138"/>
                    </a:lnTo>
                    <a:lnTo>
                      <a:pt x="390" y="162"/>
                    </a:lnTo>
                    <a:lnTo>
                      <a:pt x="390" y="16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8" name="Freeform 246"/>
              <p:cNvSpPr>
                <a:spLocks noChangeAspect="1"/>
              </p:cNvSpPr>
              <p:nvPr/>
            </p:nvSpPr>
            <p:spPr bwMode="auto">
              <a:xfrm>
                <a:off x="3424" y="976"/>
                <a:ext cx="261" cy="167"/>
              </a:xfrm>
              <a:custGeom>
                <a:avLst/>
                <a:gdLst>
                  <a:gd name="T0" fmla="*/ 11 w 342"/>
                  <a:gd name="T1" fmla="*/ 51 h 246"/>
                  <a:gd name="T2" fmla="*/ 0 w 342"/>
                  <a:gd name="T3" fmla="*/ 47 h 246"/>
                  <a:gd name="T4" fmla="*/ 3 w 342"/>
                  <a:gd name="T5" fmla="*/ 39 h 246"/>
                  <a:gd name="T6" fmla="*/ 3 w 342"/>
                  <a:gd name="T7" fmla="*/ 45 h 246"/>
                  <a:gd name="T8" fmla="*/ 8 w 342"/>
                  <a:gd name="T9" fmla="*/ 39 h 246"/>
                  <a:gd name="T10" fmla="*/ 3 w 342"/>
                  <a:gd name="T11" fmla="*/ 39 h 246"/>
                  <a:gd name="T12" fmla="*/ 5 w 342"/>
                  <a:gd name="T13" fmla="*/ 34 h 246"/>
                  <a:gd name="T14" fmla="*/ 5 w 342"/>
                  <a:gd name="T15" fmla="*/ 34 h 246"/>
                  <a:gd name="T16" fmla="*/ 5 w 342"/>
                  <a:gd name="T17" fmla="*/ 17 h 246"/>
                  <a:gd name="T18" fmla="*/ 3 w 342"/>
                  <a:gd name="T19" fmla="*/ 11 h 246"/>
                  <a:gd name="T20" fmla="*/ 5 w 342"/>
                  <a:gd name="T21" fmla="*/ 3 h 246"/>
                  <a:gd name="T22" fmla="*/ 18 w 342"/>
                  <a:gd name="T23" fmla="*/ 11 h 246"/>
                  <a:gd name="T24" fmla="*/ 32 w 342"/>
                  <a:gd name="T25" fmla="*/ 15 h 246"/>
                  <a:gd name="T26" fmla="*/ 37 w 342"/>
                  <a:gd name="T27" fmla="*/ 19 h 246"/>
                  <a:gd name="T28" fmla="*/ 37 w 342"/>
                  <a:gd name="T29" fmla="*/ 17 h 246"/>
                  <a:gd name="T30" fmla="*/ 40 w 342"/>
                  <a:gd name="T31" fmla="*/ 19 h 246"/>
                  <a:gd name="T32" fmla="*/ 40 w 342"/>
                  <a:gd name="T33" fmla="*/ 22 h 246"/>
                  <a:gd name="T34" fmla="*/ 35 w 342"/>
                  <a:gd name="T35" fmla="*/ 22 h 246"/>
                  <a:gd name="T36" fmla="*/ 27 w 342"/>
                  <a:gd name="T37" fmla="*/ 30 h 246"/>
                  <a:gd name="T38" fmla="*/ 27 w 342"/>
                  <a:gd name="T39" fmla="*/ 30 h 246"/>
                  <a:gd name="T40" fmla="*/ 40 w 342"/>
                  <a:gd name="T41" fmla="*/ 22 h 246"/>
                  <a:gd name="T42" fmla="*/ 40 w 342"/>
                  <a:gd name="T43" fmla="*/ 21 h 246"/>
                  <a:gd name="T44" fmla="*/ 43 w 342"/>
                  <a:gd name="T45" fmla="*/ 22 h 246"/>
                  <a:gd name="T46" fmla="*/ 43 w 342"/>
                  <a:gd name="T47" fmla="*/ 24 h 246"/>
                  <a:gd name="T48" fmla="*/ 37 w 342"/>
                  <a:gd name="T49" fmla="*/ 26 h 246"/>
                  <a:gd name="T50" fmla="*/ 40 w 342"/>
                  <a:gd name="T51" fmla="*/ 30 h 246"/>
                  <a:gd name="T52" fmla="*/ 37 w 342"/>
                  <a:gd name="T53" fmla="*/ 34 h 246"/>
                  <a:gd name="T54" fmla="*/ 37 w 342"/>
                  <a:gd name="T55" fmla="*/ 32 h 246"/>
                  <a:gd name="T56" fmla="*/ 32 w 342"/>
                  <a:gd name="T57" fmla="*/ 35 h 246"/>
                  <a:gd name="T58" fmla="*/ 32 w 342"/>
                  <a:gd name="T59" fmla="*/ 30 h 246"/>
                  <a:gd name="T60" fmla="*/ 27 w 342"/>
                  <a:gd name="T61" fmla="*/ 34 h 246"/>
                  <a:gd name="T62" fmla="*/ 29 w 342"/>
                  <a:gd name="T63" fmla="*/ 37 h 246"/>
                  <a:gd name="T64" fmla="*/ 43 w 342"/>
                  <a:gd name="T65" fmla="*/ 34 h 246"/>
                  <a:gd name="T66" fmla="*/ 43 w 342"/>
                  <a:gd name="T67" fmla="*/ 26 h 246"/>
                  <a:gd name="T68" fmla="*/ 48 w 342"/>
                  <a:gd name="T69" fmla="*/ 21 h 246"/>
                  <a:gd name="T70" fmla="*/ 43 w 342"/>
                  <a:gd name="T71" fmla="*/ 11 h 246"/>
                  <a:gd name="T72" fmla="*/ 48 w 342"/>
                  <a:gd name="T73" fmla="*/ 10 h 246"/>
                  <a:gd name="T74" fmla="*/ 46 w 342"/>
                  <a:gd name="T75" fmla="*/ 0 h 246"/>
                  <a:gd name="T76" fmla="*/ 152 w 342"/>
                  <a:gd name="T77" fmla="*/ 19 h 246"/>
                  <a:gd name="T78" fmla="*/ 134 w 342"/>
                  <a:gd name="T79" fmla="*/ 77 h 246"/>
                  <a:gd name="T80" fmla="*/ 96 w 342"/>
                  <a:gd name="T81" fmla="*/ 71 h 246"/>
                  <a:gd name="T82" fmla="*/ 50 w 342"/>
                  <a:gd name="T83" fmla="*/ 71 h 246"/>
                  <a:gd name="T84" fmla="*/ 37 w 342"/>
                  <a:gd name="T85" fmla="*/ 66 h 246"/>
                  <a:gd name="T86" fmla="*/ 27 w 342"/>
                  <a:gd name="T87" fmla="*/ 68 h 246"/>
                  <a:gd name="T88" fmla="*/ 18 w 342"/>
                  <a:gd name="T89" fmla="*/ 64 h 246"/>
                  <a:gd name="T90" fmla="*/ 18 w 342"/>
                  <a:gd name="T91" fmla="*/ 54 h 246"/>
                  <a:gd name="T92" fmla="*/ 11 w 342"/>
                  <a:gd name="T93" fmla="*/ 51 h 2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2"/>
                  <a:gd name="T142" fmla="*/ 0 h 246"/>
                  <a:gd name="T143" fmla="*/ 342 w 342"/>
                  <a:gd name="T144" fmla="*/ 246 h 2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2" h="246">
                    <a:moveTo>
                      <a:pt x="24" y="162"/>
                    </a:moveTo>
                    <a:lnTo>
                      <a:pt x="0" y="150"/>
                    </a:lnTo>
                    <a:lnTo>
                      <a:pt x="6" y="126"/>
                    </a:lnTo>
                    <a:lnTo>
                      <a:pt x="6" y="144"/>
                    </a:lnTo>
                    <a:lnTo>
                      <a:pt x="18" y="126"/>
                    </a:lnTo>
                    <a:lnTo>
                      <a:pt x="6" y="126"/>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19" name="Freeform 247"/>
              <p:cNvSpPr>
                <a:spLocks noChangeAspect="1"/>
              </p:cNvSpPr>
              <p:nvPr/>
            </p:nvSpPr>
            <p:spPr bwMode="auto">
              <a:xfrm>
                <a:off x="3424" y="976"/>
                <a:ext cx="261" cy="167"/>
              </a:xfrm>
              <a:custGeom>
                <a:avLst/>
                <a:gdLst>
                  <a:gd name="T0" fmla="*/ 11 w 342"/>
                  <a:gd name="T1" fmla="*/ 51 h 246"/>
                  <a:gd name="T2" fmla="*/ 0 w 342"/>
                  <a:gd name="T3" fmla="*/ 47 h 246"/>
                  <a:gd name="T4" fmla="*/ 3 w 342"/>
                  <a:gd name="T5" fmla="*/ 39 h 246"/>
                  <a:gd name="T6" fmla="*/ 3 w 342"/>
                  <a:gd name="T7" fmla="*/ 45 h 246"/>
                  <a:gd name="T8" fmla="*/ 8 w 342"/>
                  <a:gd name="T9" fmla="*/ 39 h 246"/>
                  <a:gd name="T10" fmla="*/ 3 w 342"/>
                  <a:gd name="T11" fmla="*/ 39 h 246"/>
                  <a:gd name="T12" fmla="*/ 5 w 342"/>
                  <a:gd name="T13" fmla="*/ 34 h 246"/>
                  <a:gd name="T14" fmla="*/ 11 w 342"/>
                  <a:gd name="T15" fmla="*/ 34 h 246"/>
                  <a:gd name="T16" fmla="*/ 5 w 342"/>
                  <a:gd name="T17" fmla="*/ 34 h 246"/>
                  <a:gd name="T18" fmla="*/ 5 w 342"/>
                  <a:gd name="T19" fmla="*/ 17 h 246"/>
                  <a:gd name="T20" fmla="*/ 3 w 342"/>
                  <a:gd name="T21" fmla="*/ 11 h 246"/>
                  <a:gd name="T22" fmla="*/ 5 w 342"/>
                  <a:gd name="T23" fmla="*/ 3 h 246"/>
                  <a:gd name="T24" fmla="*/ 18 w 342"/>
                  <a:gd name="T25" fmla="*/ 11 h 246"/>
                  <a:gd name="T26" fmla="*/ 32 w 342"/>
                  <a:gd name="T27" fmla="*/ 15 h 246"/>
                  <a:gd name="T28" fmla="*/ 37 w 342"/>
                  <a:gd name="T29" fmla="*/ 19 h 246"/>
                  <a:gd name="T30" fmla="*/ 37 w 342"/>
                  <a:gd name="T31" fmla="*/ 17 h 246"/>
                  <a:gd name="T32" fmla="*/ 40 w 342"/>
                  <a:gd name="T33" fmla="*/ 19 h 246"/>
                  <a:gd name="T34" fmla="*/ 40 w 342"/>
                  <a:gd name="T35" fmla="*/ 22 h 246"/>
                  <a:gd name="T36" fmla="*/ 35 w 342"/>
                  <a:gd name="T37" fmla="*/ 22 h 246"/>
                  <a:gd name="T38" fmla="*/ 27 w 342"/>
                  <a:gd name="T39" fmla="*/ 30 h 246"/>
                  <a:gd name="T40" fmla="*/ 32 w 342"/>
                  <a:gd name="T41" fmla="*/ 30 h 246"/>
                  <a:gd name="T42" fmla="*/ 27 w 342"/>
                  <a:gd name="T43" fmla="*/ 30 h 246"/>
                  <a:gd name="T44" fmla="*/ 40 w 342"/>
                  <a:gd name="T45" fmla="*/ 22 h 246"/>
                  <a:gd name="T46" fmla="*/ 40 w 342"/>
                  <a:gd name="T47" fmla="*/ 21 h 246"/>
                  <a:gd name="T48" fmla="*/ 43 w 342"/>
                  <a:gd name="T49" fmla="*/ 22 h 246"/>
                  <a:gd name="T50" fmla="*/ 43 w 342"/>
                  <a:gd name="T51" fmla="*/ 24 h 246"/>
                  <a:gd name="T52" fmla="*/ 37 w 342"/>
                  <a:gd name="T53" fmla="*/ 26 h 246"/>
                  <a:gd name="T54" fmla="*/ 40 w 342"/>
                  <a:gd name="T55" fmla="*/ 30 h 246"/>
                  <a:gd name="T56" fmla="*/ 37 w 342"/>
                  <a:gd name="T57" fmla="*/ 34 h 246"/>
                  <a:gd name="T58" fmla="*/ 37 w 342"/>
                  <a:gd name="T59" fmla="*/ 32 h 246"/>
                  <a:gd name="T60" fmla="*/ 32 w 342"/>
                  <a:gd name="T61" fmla="*/ 35 h 246"/>
                  <a:gd name="T62" fmla="*/ 32 w 342"/>
                  <a:gd name="T63" fmla="*/ 30 h 246"/>
                  <a:gd name="T64" fmla="*/ 27 w 342"/>
                  <a:gd name="T65" fmla="*/ 34 h 246"/>
                  <a:gd name="T66" fmla="*/ 29 w 342"/>
                  <a:gd name="T67" fmla="*/ 37 h 246"/>
                  <a:gd name="T68" fmla="*/ 43 w 342"/>
                  <a:gd name="T69" fmla="*/ 34 h 246"/>
                  <a:gd name="T70" fmla="*/ 43 w 342"/>
                  <a:gd name="T71" fmla="*/ 26 h 246"/>
                  <a:gd name="T72" fmla="*/ 48 w 342"/>
                  <a:gd name="T73" fmla="*/ 21 h 246"/>
                  <a:gd name="T74" fmla="*/ 43 w 342"/>
                  <a:gd name="T75" fmla="*/ 11 h 246"/>
                  <a:gd name="T76" fmla="*/ 48 w 342"/>
                  <a:gd name="T77" fmla="*/ 10 h 246"/>
                  <a:gd name="T78" fmla="*/ 46 w 342"/>
                  <a:gd name="T79" fmla="*/ 0 h 246"/>
                  <a:gd name="T80" fmla="*/ 152 w 342"/>
                  <a:gd name="T81" fmla="*/ 19 h 246"/>
                  <a:gd name="T82" fmla="*/ 134 w 342"/>
                  <a:gd name="T83" fmla="*/ 77 h 246"/>
                  <a:gd name="T84" fmla="*/ 96 w 342"/>
                  <a:gd name="T85" fmla="*/ 71 h 246"/>
                  <a:gd name="T86" fmla="*/ 50 w 342"/>
                  <a:gd name="T87" fmla="*/ 71 h 246"/>
                  <a:gd name="T88" fmla="*/ 37 w 342"/>
                  <a:gd name="T89" fmla="*/ 66 h 246"/>
                  <a:gd name="T90" fmla="*/ 27 w 342"/>
                  <a:gd name="T91" fmla="*/ 68 h 246"/>
                  <a:gd name="T92" fmla="*/ 18 w 342"/>
                  <a:gd name="T93" fmla="*/ 64 h 246"/>
                  <a:gd name="T94" fmla="*/ 18 w 342"/>
                  <a:gd name="T95" fmla="*/ 54 h 246"/>
                  <a:gd name="T96" fmla="*/ 11 w 342"/>
                  <a:gd name="T97" fmla="*/ 51 h 246"/>
                  <a:gd name="T98" fmla="*/ 11 w 342"/>
                  <a:gd name="T99" fmla="*/ 52 h 2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42"/>
                  <a:gd name="T151" fmla="*/ 0 h 246"/>
                  <a:gd name="T152" fmla="*/ 342 w 342"/>
                  <a:gd name="T153" fmla="*/ 246 h 2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42" h="246">
                    <a:moveTo>
                      <a:pt x="24" y="162"/>
                    </a:moveTo>
                    <a:lnTo>
                      <a:pt x="0" y="150"/>
                    </a:lnTo>
                    <a:lnTo>
                      <a:pt x="6" y="126"/>
                    </a:lnTo>
                    <a:lnTo>
                      <a:pt x="6" y="144"/>
                    </a:lnTo>
                    <a:lnTo>
                      <a:pt x="18" y="126"/>
                    </a:lnTo>
                    <a:lnTo>
                      <a:pt x="6" y="126"/>
                    </a:lnTo>
                    <a:lnTo>
                      <a:pt x="12" y="108"/>
                    </a:lnTo>
                    <a:lnTo>
                      <a:pt x="24" y="108"/>
                    </a:lnTo>
                    <a:lnTo>
                      <a:pt x="12" y="108"/>
                    </a:lnTo>
                    <a:lnTo>
                      <a:pt x="12" y="54"/>
                    </a:lnTo>
                    <a:lnTo>
                      <a:pt x="6" y="36"/>
                    </a:lnTo>
                    <a:lnTo>
                      <a:pt x="12" y="12"/>
                    </a:lnTo>
                    <a:lnTo>
                      <a:pt x="42" y="36"/>
                    </a:lnTo>
                    <a:lnTo>
                      <a:pt x="72" y="48"/>
                    </a:lnTo>
                    <a:lnTo>
                      <a:pt x="84" y="60"/>
                    </a:lnTo>
                    <a:lnTo>
                      <a:pt x="84" y="54"/>
                    </a:lnTo>
                    <a:lnTo>
                      <a:pt x="90" y="60"/>
                    </a:lnTo>
                    <a:lnTo>
                      <a:pt x="90" y="72"/>
                    </a:lnTo>
                    <a:lnTo>
                      <a:pt x="78" y="72"/>
                    </a:lnTo>
                    <a:lnTo>
                      <a:pt x="60" y="96"/>
                    </a:lnTo>
                    <a:lnTo>
                      <a:pt x="72" y="96"/>
                    </a:lnTo>
                    <a:lnTo>
                      <a:pt x="60" y="96"/>
                    </a:lnTo>
                    <a:lnTo>
                      <a:pt x="90" y="72"/>
                    </a:lnTo>
                    <a:lnTo>
                      <a:pt x="90" y="66"/>
                    </a:lnTo>
                    <a:lnTo>
                      <a:pt x="96" y="72"/>
                    </a:lnTo>
                    <a:lnTo>
                      <a:pt x="96" y="78"/>
                    </a:lnTo>
                    <a:lnTo>
                      <a:pt x="84" y="84"/>
                    </a:lnTo>
                    <a:lnTo>
                      <a:pt x="90" y="96"/>
                    </a:lnTo>
                    <a:lnTo>
                      <a:pt x="84" y="108"/>
                    </a:lnTo>
                    <a:lnTo>
                      <a:pt x="84" y="102"/>
                    </a:lnTo>
                    <a:lnTo>
                      <a:pt x="72" y="114"/>
                    </a:lnTo>
                    <a:lnTo>
                      <a:pt x="72" y="96"/>
                    </a:lnTo>
                    <a:lnTo>
                      <a:pt x="60" y="108"/>
                    </a:lnTo>
                    <a:lnTo>
                      <a:pt x="66" y="120"/>
                    </a:lnTo>
                    <a:lnTo>
                      <a:pt x="96" y="108"/>
                    </a:lnTo>
                    <a:lnTo>
                      <a:pt x="96" y="84"/>
                    </a:lnTo>
                    <a:lnTo>
                      <a:pt x="108" y="66"/>
                    </a:lnTo>
                    <a:lnTo>
                      <a:pt x="96" y="36"/>
                    </a:lnTo>
                    <a:lnTo>
                      <a:pt x="108" y="30"/>
                    </a:lnTo>
                    <a:lnTo>
                      <a:pt x="102" y="0"/>
                    </a:lnTo>
                    <a:lnTo>
                      <a:pt x="342" y="60"/>
                    </a:lnTo>
                    <a:lnTo>
                      <a:pt x="300" y="246"/>
                    </a:lnTo>
                    <a:lnTo>
                      <a:pt x="216" y="228"/>
                    </a:lnTo>
                    <a:lnTo>
                      <a:pt x="114" y="228"/>
                    </a:lnTo>
                    <a:lnTo>
                      <a:pt x="84" y="210"/>
                    </a:lnTo>
                    <a:lnTo>
                      <a:pt x="60" y="216"/>
                    </a:lnTo>
                    <a:lnTo>
                      <a:pt x="42" y="204"/>
                    </a:lnTo>
                    <a:lnTo>
                      <a:pt x="42" y="174"/>
                    </a:lnTo>
                    <a:lnTo>
                      <a:pt x="24" y="162"/>
                    </a:lnTo>
                    <a:lnTo>
                      <a:pt x="24" y="16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0" name="Freeform 248"/>
              <p:cNvSpPr>
                <a:spLocks noChangeAspect="1"/>
              </p:cNvSpPr>
              <p:nvPr/>
            </p:nvSpPr>
            <p:spPr bwMode="auto">
              <a:xfrm>
                <a:off x="4870" y="1408"/>
                <a:ext cx="174" cy="154"/>
              </a:xfrm>
              <a:custGeom>
                <a:avLst/>
                <a:gdLst>
                  <a:gd name="T0" fmla="*/ 61 w 228"/>
                  <a:gd name="T1" fmla="*/ 15 h 228"/>
                  <a:gd name="T2" fmla="*/ 64 w 228"/>
                  <a:gd name="T3" fmla="*/ 24 h 228"/>
                  <a:gd name="T4" fmla="*/ 78 w 228"/>
                  <a:gd name="T5" fmla="*/ 15 h 228"/>
                  <a:gd name="T6" fmla="*/ 85 w 228"/>
                  <a:gd name="T7" fmla="*/ 16 h 228"/>
                  <a:gd name="T8" fmla="*/ 91 w 228"/>
                  <a:gd name="T9" fmla="*/ 13 h 228"/>
                  <a:gd name="T10" fmla="*/ 98 w 228"/>
                  <a:gd name="T11" fmla="*/ 13 h 228"/>
                  <a:gd name="T12" fmla="*/ 102 w 228"/>
                  <a:gd name="T13" fmla="*/ 19 h 228"/>
                  <a:gd name="T14" fmla="*/ 102 w 228"/>
                  <a:gd name="T15" fmla="*/ 22 h 228"/>
                  <a:gd name="T16" fmla="*/ 88 w 228"/>
                  <a:gd name="T17" fmla="*/ 16 h 228"/>
                  <a:gd name="T18" fmla="*/ 88 w 228"/>
                  <a:gd name="T19" fmla="*/ 22 h 228"/>
                  <a:gd name="T20" fmla="*/ 80 w 228"/>
                  <a:gd name="T21" fmla="*/ 32 h 228"/>
                  <a:gd name="T22" fmla="*/ 75 w 228"/>
                  <a:gd name="T23" fmla="*/ 32 h 228"/>
                  <a:gd name="T24" fmla="*/ 73 w 228"/>
                  <a:gd name="T25" fmla="*/ 39 h 228"/>
                  <a:gd name="T26" fmla="*/ 64 w 228"/>
                  <a:gd name="T27" fmla="*/ 37 h 228"/>
                  <a:gd name="T28" fmla="*/ 53 w 228"/>
                  <a:gd name="T29" fmla="*/ 57 h 228"/>
                  <a:gd name="T30" fmla="*/ 56 w 228"/>
                  <a:gd name="T31" fmla="*/ 57 h 228"/>
                  <a:gd name="T32" fmla="*/ 53 w 228"/>
                  <a:gd name="T33" fmla="*/ 63 h 228"/>
                  <a:gd name="T34" fmla="*/ 27 w 228"/>
                  <a:gd name="T35" fmla="*/ 70 h 228"/>
                  <a:gd name="T36" fmla="*/ 21 w 228"/>
                  <a:gd name="T37" fmla="*/ 68 h 228"/>
                  <a:gd name="T38" fmla="*/ 18 w 228"/>
                  <a:gd name="T39" fmla="*/ 63 h 228"/>
                  <a:gd name="T40" fmla="*/ 5 w 228"/>
                  <a:gd name="T41" fmla="*/ 57 h 228"/>
                  <a:gd name="T42" fmla="*/ 0 w 228"/>
                  <a:gd name="T43" fmla="*/ 48 h 228"/>
                  <a:gd name="T44" fmla="*/ 8 w 228"/>
                  <a:gd name="T45" fmla="*/ 43 h 228"/>
                  <a:gd name="T46" fmla="*/ 11 w 228"/>
                  <a:gd name="T47" fmla="*/ 35 h 228"/>
                  <a:gd name="T48" fmla="*/ 16 w 228"/>
                  <a:gd name="T49" fmla="*/ 35 h 228"/>
                  <a:gd name="T50" fmla="*/ 16 w 228"/>
                  <a:gd name="T51" fmla="*/ 30 h 228"/>
                  <a:gd name="T52" fmla="*/ 32 w 228"/>
                  <a:gd name="T53" fmla="*/ 20 h 228"/>
                  <a:gd name="T54" fmla="*/ 35 w 228"/>
                  <a:gd name="T55" fmla="*/ 5 h 228"/>
                  <a:gd name="T56" fmla="*/ 32 w 228"/>
                  <a:gd name="T57" fmla="*/ 2 h 228"/>
                  <a:gd name="T58" fmla="*/ 35 w 228"/>
                  <a:gd name="T59" fmla="*/ 0 h 228"/>
                  <a:gd name="T60" fmla="*/ 40 w 228"/>
                  <a:gd name="T61" fmla="*/ 16 h 228"/>
                  <a:gd name="T62" fmla="*/ 56 w 228"/>
                  <a:gd name="T63" fmla="*/ 15 h 228"/>
                  <a:gd name="T64" fmla="*/ 61 w 228"/>
                  <a:gd name="T65" fmla="*/ 15 h 2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8"/>
                  <a:gd name="T100" fmla="*/ 0 h 228"/>
                  <a:gd name="T101" fmla="*/ 228 w 228"/>
                  <a:gd name="T102" fmla="*/ 228 h 2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1" name="Freeform 249"/>
              <p:cNvSpPr>
                <a:spLocks noChangeAspect="1"/>
              </p:cNvSpPr>
              <p:nvPr/>
            </p:nvSpPr>
            <p:spPr bwMode="auto">
              <a:xfrm>
                <a:off x="4870" y="1408"/>
                <a:ext cx="174" cy="154"/>
              </a:xfrm>
              <a:custGeom>
                <a:avLst/>
                <a:gdLst>
                  <a:gd name="T0" fmla="*/ 61 w 228"/>
                  <a:gd name="T1" fmla="*/ 15 h 228"/>
                  <a:gd name="T2" fmla="*/ 64 w 228"/>
                  <a:gd name="T3" fmla="*/ 24 h 228"/>
                  <a:gd name="T4" fmla="*/ 78 w 228"/>
                  <a:gd name="T5" fmla="*/ 15 h 228"/>
                  <a:gd name="T6" fmla="*/ 85 w 228"/>
                  <a:gd name="T7" fmla="*/ 16 h 228"/>
                  <a:gd name="T8" fmla="*/ 91 w 228"/>
                  <a:gd name="T9" fmla="*/ 13 h 228"/>
                  <a:gd name="T10" fmla="*/ 98 w 228"/>
                  <a:gd name="T11" fmla="*/ 13 h 228"/>
                  <a:gd name="T12" fmla="*/ 102 w 228"/>
                  <a:gd name="T13" fmla="*/ 19 h 228"/>
                  <a:gd name="T14" fmla="*/ 102 w 228"/>
                  <a:gd name="T15" fmla="*/ 22 h 228"/>
                  <a:gd name="T16" fmla="*/ 88 w 228"/>
                  <a:gd name="T17" fmla="*/ 16 h 228"/>
                  <a:gd name="T18" fmla="*/ 88 w 228"/>
                  <a:gd name="T19" fmla="*/ 22 h 228"/>
                  <a:gd name="T20" fmla="*/ 80 w 228"/>
                  <a:gd name="T21" fmla="*/ 32 h 228"/>
                  <a:gd name="T22" fmla="*/ 75 w 228"/>
                  <a:gd name="T23" fmla="*/ 32 h 228"/>
                  <a:gd name="T24" fmla="*/ 73 w 228"/>
                  <a:gd name="T25" fmla="*/ 39 h 228"/>
                  <a:gd name="T26" fmla="*/ 64 w 228"/>
                  <a:gd name="T27" fmla="*/ 37 h 228"/>
                  <a:gd name="T28" fmla="*/ 53 w 228"/>
                  <a:gd name="T29" fmla="*/ 57 h 228"/>
                  <a:gd name="T30" fmla="*/ 56 w 228"/>
                  <a:gd name="T31" fmla="*/ 57 h 228"/>
                  <a:gd name="T32" fmla="*/ 53 w 228"/>
                  <a:gd name="T33" fmla="*/ 63 h 228"/>
                  <a:gd name="T34" fmla="*/ 27 w 228"/>
                  <a:gd name="T35" fmla="*/ 70 h 228"/>
                  <a:gd name="T36" fmla="*/ 21 w 228"/>
                  <a:gd name="T37" fmla="*/ 68 h 228"/>
                  <a:gd name="T38" fmla="*/ 18 w 228"/>
                  <a:gd name="T39" fmla="*/ 63 h 228"/>
                  <a:gd name="T40" fmla="*/ 5 w 228"/>
                  <a:gd name="T41" fmla="*/ 57 h 228"/>
                  <a:gd name="T42" fmla="*/ 0 w 228"/>
                  <a:gd name="T43" fmla="*/ 48 h 228"/>
                  <a:gd name="T44" fmla="*/ 8 w 228"/>
                  <a:gd name="T45" fmla="*/ 43 h 228"/>
                  <a:gd name="T46" fmla="*/ 11 w 228"/>
                  <a:gd name="T47" fmla="*/ 35 h 228"/>
                  <a:gd name="T48" fmla="*/ 16 w 228"/>
                  <a:gd name="T49" fmla="*/ 35 h 228"/>
                  <a:gd name="T50" fmla="*/ 16 w 228"/>
                  <a:gd name="T51" fmla="*/ 30 h 228"/>
                  <a:gd name="T52" fmla="*/ 32 w 228"/>
                  <a:gd name="T53" fmla="*/ 20 h 228"/>
                  <a:gd name="T54" fmla="*/ 35 w 228"/>
                  <a:gd name="T55" fmla="*/ 5 h 228"/>
                  <a:gd name="T56" fmla="*/ 32 w 228"/>
                  <a:gd name="T57" fmla="*/ 2 h 228"/>
                  <a:gd name="T58" fmla="*/ 35 w 228"/>
                  <a:gd name="T59" fmla="*/ 0 h 228"/>
                  <a:gd name="T60" fmla="*/ 40 w 228"/>
                  <a:gd name="T61" fmla="*/ 16 h 228"/>
                  <a:gd name="T62" fmla="*/ 56 w 228"/>
                  <a:gd name="T63" fmla="*/ 15 h 228"/>
                  <a:gd name="T64" fmla="*/ 61 w 228"/>
                  <a:gd name="T65" fmla="*/ 15 h 228"/>
                  <a:gd name="T66" fmla="*/ 61 w 228"/>
                  <a:gd name="T67" fmla="*/ 16 h 2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8"/>
                  <a:gd name="T103" fmla="*/ 0 h 228"/>
                  <a:gd name="T104" fmla="*/ 228 w 228"/>
                  <a:gd name="T105" fmla="*/ 228 h 2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8" h="228">
                    <a:moveTo>
                      <a:pt x="138" y="48"/>
                    </a:moveTo>
                    <a:lnTo>
                      <a:pt x="144" y="78"/>
                    </a:lnTo>
                    <a:lnTo>
                      <a:pt x="174" y="48"/>
                    </a:lnTo>
                    <a:lnTo>
                      <a:pt x="192" y="54"/>
                    </a:lnTo>
                    <a:lnTo>
                      <a:pt x="204" y="42"/>
                    </a:lnTo>
                    <a:lnTo>
                      <a:pt x="222" y="42"/>
                    </a:lnTo>
                    <a:lnTo>
                      <a:pt x="228" y="60"/>
                    </a:lnTo>
                    <a:lnTo>
                      <a:pt x="228" y="72"/>
                    </a:lnTo>
                    <a:lnTo>
                      <a:pt x="198" y="54"/>
                    </a:lnTo>
                    <a:lnTo>
                      <a:pt x="198" y="72"/>
                    </a:lnTo>
                    <a:lnTo>
                      <a:pt x="180" y="102"/>
                    </a:lnTo>
                    <a:lnTo>
                      <a:pt x="168" y="102"/>
                    </a:lnTo>
                    <a:lnTo>
                      <a:pt x="162" y="126"/>
                    </a:lnTo>
                    <a:lnTo>
                      <a:pt x="144" y="120"/>
                    </a:lnTo>
                    <a:lnTo>
                      <a:pt x="120" y="186"/>
                    </a:lnTo>
                    <a:lnTo>
                      <a:pt x="126" y="186"/>
                    </a:lnTo>
                    <a:lnTo>
                      <a:pt x="120" y="204"/>
                    </a:lnTo>
                    <a:lnTo>
                      <a:pt x="60" y="228"/>
                    </a:lnTo>
                    <a:lnTo>
                      <a:pt x="48" y="222"/>
                    </a:lnTo>
                    <a:lnTo>
                      <a:pt x="42" y="204"/>
                    </a:lnTo>
                    <a:lnTo>
                      <a:pt x="12" y="186"/>
                    </a:lnTo>
                    <a:lnTo>
                      <a:pt x="0" y="156"/>
                    </a:lnTo>
                    <a:lnTo>
                      <a:pt x="18" y="138"/>
                    </a:lnTo>
                    <a:lnTo>
                      <a:pt x="24" y="114"/>
                    </a:lnTo>
                    <a:lnTo>
                      <a:pt x="36" y="114"/>
                    </a:lnTo>
                    <a:lnTo>
                      <a:pt x="36" y="96"/>
                    </a:lnTo>
                    <a:lnTo>
                      <a:pt x="72" y="66"/>
                    </a:lnTo>
                    <a:lnTo>
                      <a:pt x="78" y="18"/>
                    </a:lnTo>
                    <a:lnTo>
                      <a:pt x="72" y="6"/>
                    </a:lnTo>
                    <a:lnTo>
                      <a:pt x="78" y="0"/>
                    </a:lnTo>
                    <a:lnTo>
                      <a:pt x="90" y="54"/>
                    </a:lnTo>
                    <a:lnTo>
                      <a:pt x="126" y="48"/>
                    </a:lnTo>
                    <a:lnTo>
                      <a:pt x="138" y="48"/>
                    </a:lnTo>
                    <a:lnTo>
                      <a:pt x="138" y="5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2" name="Freeform 250"/>
              <p:cNvSpPr>
                <a:spLocks noChangeAspect="1"/>
              </p:cNvSpPr>
              <p:nvPr/>
            </p:nvSpPr>
            <p:spPr bwMode="auto">
              <a:xfrm>
                <a:off x="4468" y="1171"/>
                <a:ext cx="205" cy="192"/>
              </a:xfrm>
              <a:custGeom>
                <a:avLst/>
                <a:gdLst>
                  <a:gd name="T0" fmla="*/ 50 w 270"/>
                  <a:gd name="T1" fmla="*/ 89 h 282"/>
                  <a:gd name="T2" fmla="*/ 42 w 270"/>
                  <a:gd name="T3" fmla="*/ 84 h 282"/>
                  <a:gd name="T4" fmla="*/ 39 w 270"/>
                  <a:gd name="T5" fmla="*/ 78 h 282"/>
                  <a:gd name="T6" fmla="*/ 42 w 270"/>
                  <a:gd name="T7" fmla="*/ 74 h 282"/>
                  <a:gd name="T8" fmla="*/ 37 w 270"/>
                  <a:gd name="T9" fmla="*/ 68 h 282"/>
                  <a:gd name="T10" fmla="*/ 34 w 270"/>
                  <a:gd name="T11" fmla="*/ 59 h 282"/>
                  <a:gd name="T12" fmla="*/ 5 w 270"/>
                  <a:gd name="T13" fmla="*/ 44 h 282"/>
                  <a:gd name="T14" fmla="*/ 5 w 270"/>
                  <a:gd name="T15" fmla="*/ 30 h 282"/>
                  <a:gd name="T16" fmla="*/ 0 w 270"/>
                  <a:gd name="T17" fmla="*/ 27 h 282"/>
                  <a:gd name="T18" fmla="*/ 5 w 270"/>
                  <a:gd name="T19" fmla="*/ 21 h 282"/>
                  <a:gd name="T20" fmla="*/ 13 w 270"/>
                  <a:gd name="T21" fmla="*/ 17 h 282"/>
                  <a:gd name="T22" fmla="*/ 13 w 270"/>
                  <a:gd name="T23" fmla="*/ 5 h 282"/>
                  <a:gd name="T24" fmla="*/ 15 w 270"/>
                  <a:gd name="T25" fmla="*/ 3 h 282"/>
                  <a:gd name="T26" fmla="*/ 20 w 270"/>
                  <a:gd name="T27" fmla="*/ 5 h 282"/>
                  <a:gd name="T28" fmla="*/ 39 w 270"/>
                  <a:gd name="T29" fmla="*/ 0 h 282"/>
                  <a:gd name="T30" fmla="*/ 39 w 270"/>
                  <a:gd name="T31" fmla="*/ 5 h 282"/>
                  <a:gd name="T32" fmla="*/ 50 w 270"/>
                  <a:gd name="T33" fmla="*/ 7 h 282"/>
                  <a:gd name="T34" fmla="*/ 55 w 270"/>
                  <a:gd name="T35" fmla="*/ 12 h 282"/>
                  <a:gd name="T36" fmla="*/ 95 w 270"/>
                  <a:gd name="T37" fmla="*/ 17 h 282"/>
                  <a:gd name="T38" fmla="*/ 103 w 270"/>
                  <a:gd name="T39" fmla="*/ 21 h 282"/>
                  <a:gd name="T40" fmla="*/ 99 w 270"/>
                  <a:gd name="T41" fmla="*/ 29 h 282"/>
                  <a:gd name="T42" fmla="*/ 105 w 270"/>
                  <a:gd name="T43" fmla="*/ 29 h 282"/>
                  <a:gd name="T44" fmla="*/ 103 w 270"/>
                  <a:gd name="T45" fmla="*/ 32 h 282"/>
                  <a:gd name="T46" fmla="*/ 108 w 270"/>
                  <a:gd name="T47" fmla="*/ 32 h 282"/>
                  <a:gd name="T48" fmla="*/ 99 w 270"/>
                  <a:gd name="T49" fmla="*/ 42 h 282"/>
                  <a:gd name="T50" fmla="*/ 103 w 270"/>
                  <a:gd name="T51" fmla="*/ 46 h 282"/>
                  <a:gd name="T52" fmla="*/ 118 w 270"/>
                  <a:gd name="T53" fmla="*/ 29 h 282"/>
                  <a:gd name="T54" fmla="*/ 108 w 270"/>
                  <a:gd name="T55" fmla="*/ 54 h 282"/>
                  <a:gd name="T56" fmla="*/ 105 w 270"/>
                  <a:gd name="T57" fmla="*/ 70 h 282"/>
                  <a:gd name="T58" fmla="*/ 110 w 270"/>
                  <a:gd name="T59" fmla="*/ 85 h 282"/>
                  <a:gd name="T60" fmla="*/ 55 w 270"/>
                  <a:gd name="T61" fmla="*/ 87 h 282"/>
                  <a:gd name="T62" fmla="*/ 50 w 270"/>
                  <a:gd name="T63" fmla="*/ 89 h 2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0"/>
                  <a:gd name="T97" fmla="*/ 0 h 282"/>
                  <a:gd name="T98" fmla="*/ 270 w 270"/>
                  <a:gd name="T99" fmla="*/ 282 h 2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0" h="282">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3" name="Freeform 251"/>
              <p:cNvSpPr>
                <a:spLocks noChangeAspect="1"/>
              </p:cNvSpPr>
              <p:nvPr/>
            </p:nvSpPr>
            <p:spPr bwMode="auto">
              <a:xfrm>
                <a:off x="4468" y="1171"/>
                <a:ext cx="205" cy="196"/>
              </a:xfrm>
              <a:custGeom>
                <a:avLst/>
                <a:gdLst>
                  <a:gd name="T0" fmla="*/ 50 w 270"/>
                  <a:gd name="T1" fmla="*/ 89 h 288"/>
                  <a:gd name="T2" fmla="*/ 42 w 270"/>
                  <a:gd name="T3" fmla="*/ 83 h 288"/>
                  <a:gd name="T4" fmla="*/ 39 w 270"/>
                  <a:gd name="T5" fmla="*/ 78 h 288"/>
                  <a:gd name="T6" fmla="*/ 42 w 270"/>
                  <a:gd name="T7" fmla="*/ 73 h 288"/>
                  <a:gd name="T8" fmla="*/ 37 w 270"/>
                  <a:gd name="T9" fmla="*/ 68 h 288"/>
                  <a:gd name="T10" fmla="*/ 34 w 270"/>
                  <a:gd name="T11" fmla="*/ 59 h 288"/>
                  <a:gd name="T12" fmla="*/ 5 w 270"/>
                  <a:gd name="T13" fmla="*/ 44 h 288"/>
                  <a:gd name="T14" fmla="*/ 5 w 270"/>
                  <a:gd name="T15" fmla="*/ 30 h 288"/>
                  <a:gd name="T16" fmla="*/ 0 w 270"/>
                  <a:gd name="T17" fmla="*/ 27 h 288"/>
                  <a:gd name="T18" fmla="*/ 5 w 270"/>
                  <a:gd name="T19" fmla="*/ 21 h 288"/>
                  <a:gd name="T20" fmla="*/ 13 w 270"/>
                  <a:gd name="T21" fmla="*/ 17 h 288"/>
                  <a:gd name="T22" fmla="*/ 13 w 270"/>
                  <a:gd name="T23" fmla="*/ 5 h 288"/>
                  <a:gd name="T24" fmla="*/ 15 w 270"/>
                  <a:gd name="T25" fmla="*/ 3 h 288"/>
                  <a:gd name="T26" fmla="*/ 20 w 270"/>
                  <a:gd name="T27" fmla="*/ 5 h 288"/>
                  <a:gd name="T28" fmla="*/ 39 w 270"/>
                  <a:gd name="T29" fmla="*/ 0 h 288"/>
                  <a:gd name="T30" fmla="*/ 39 w 270"/>
                  <a:gd name="T31" fmla="*/ 5 h 288"/>
                  <a:gd name="T32" fmla="*/ 50 w 270"/>
                  <a:gd name="T33" fmla="*/ 7 h 288"/>
                  <a:gd name="T34" fmla="*/ 55 w 270"/>
                  <a:gd name="T35" fmla="*/ 12 h 288"/>
                  <a:gd name="T36" fmla="*/ 95 w 270"/>
                  <a:gd name="T37" fmla="*/ 17 h 288"/>
                  <a:gd name="T38" fmla="*/ 103 w 270"/>
                  <a:gd name="T39" fmla="*/ 21 h 288"/>
                  <a:gd name="T40" fmla="*/ 99 w 270"/>
                  <a:gd name="T41" fmla="*/ 29 h 288"/>
                  <a:gd name="T42" fmla="*/ 105 w 270"/>
                  <a:gd name="T43" fmla="*/ 29 h 288"/>
                  <a:gd name="T44" fmla="*/ 103 w 270"/>
                  <a:gd name="T45" fmla="*/ 32 h 288"/>
                  <a:gd name="T46" fmla="*/ 108 w 270"/>
                  <a:gd name="T47" fmla="*/ 32 h 288"/>
                  <a:gd name="T48" fmla="*/ 99 w 270"/>
                  <a:gd name="T49" fmla="*/ 42 h 288"/>
                  <a:gd name="T50" fmla="*/ 103 w 270"/>
                  <a:gd name="T51" fmla="*/ 46 h 288"/>
                  <a:gd name="T52" fmla="*/ 118 w 270"/>
                  <a:gd name="T53" fmla="*/ 29 h 288"/>
                  <a:gd name="T54" fmla="*/ 108 w 270"/>
                  <a:gd name="T55" fmla="*/ 54 h 288"/>
                  <a:gd name="T56" fmla="*/ 105 w 270"/>
                  <a:gd name="T57" fmla="*/ 70 h 288"/>
                  <a:gd name="T58" fmla="*/ 110 w 270"/>
                  <a:gd name="T59" fmla="*/ 85 h 288"/>
                  <a:gd name="T60" fmla="*/ 55 w 270"/>
                  <a:gd name="T61" fmla="*/ 87 h 288"/>
                  <a:gd name="T62" fmla="*/ 50 w 270"/>
                  <a:gd name="T63" fmla="*/ 89 h 288"/>
                  <a:gd name="T64" fmla="*/ 50 w 270"/>
                  <a:gd name="T65" fmla="*/ 91 h 2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288"/>
                  <a:gd name="T101" fmla="*/ 270 w 270"/>
                  <a:gd name="T102" fmla="*/ 288 h 2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288">
                    <a:moveTo>
                      <a:pt x="114" y="282"/>
                    </a:moveTo>
                    <a:lnTo>
                      <a:pt x="96" y="264"/>
                    </a:lnTo>
                    <a:lnTo>
                      <a:pt x="90" y="246"/>
                    </a:lnTo>
                    <a:lnTo>
                      <a:pt x="96" y="234"/>
                    </a:lnTo>
                    <a:lnTo>
                      <a:pt x="84" y="216"/>
                    </a:lnTo>
                    <a:lnTo>
                      <a:pt x="78" y="186"/>
                    </a:lnTo>
                    <a:lnTo>
                      <a:pt x="12" y="138"/>
                    </a:lnTo>
                    <a:lnTo>
                      <a:pt x="12" y="96"/>
                    </a:lnTo>
                    <a:lnTo>
                      <a:pt x="0" y="84"/>
                    </a:lnTo>
                    <a:lnTo>
                      <a:pt x="12" y="66"/>
                    </a:lnTo>
                    <a:lnTo>
                      <a:pt x="30" y="54"/>
                    </a:lnTo>
                    <a:lnTo>
                      <a:pt x="30" y="18"/>
                    </a:lnTo>
                    <a:lnTo>
                      <a:pt x="36" y="12"/>
                    </a:lnTo>
                    <a:lnTo>
                      <a:pt x="48" y="18"/>
                    </a:lnTo>
                    <a:lnTo>
                      <a:pt x="90" y="0"/>
                    </a:lnTo>
                    <a:lnTo>
                      <a:pt x="90" y="18"/>
                    </a:lnTo>
                    <a:lnTo>
                      <a:pt x="114" y="24"/>
                    </a:lnTo>
                    <a:lnTo>
                      <a:pt x="126" y="36"/>
                    </a:lnTo>
                    <a:lnTo>
                      <a:pt x="216" y="54"/>
                    </a:lnTo>
                    <a:lnTo>
                      <a:pt x="234" y="66"/>
                    </a:lnTo>
                    <a:lnTo>
                      <a:pt x="228" y="90"/>
                    </a:lnTo>
                    <a:lnTo>
                      <a:pt x="240" y="90"/>
                    </a:lnTo>
                    <a:lnTo>
                      <a:pt x="234" y="102"/>
                    </a:lnTo>
                    <a:lnTo>
                      <a:pt x="246" y="102"/>
                    </a:lnTo>
                    <a:lnTo>
                      <a:pt x="228" y="132"/>
                    </a:lnTo>
                    <a:lnTo>
                      <a:pt x="234" y="144"/>
                    </a:lnTo>
                    <a:lnTo>
                      <a:pt x="270" y="90"/>
                    </a:lnTo>
                    <a:lnTo>
                      <a:pt x="246" y="174"/>
                    </a:lnTo>
                    <a:lnTo>
                      <a:pt x="240" y="222"/>
                    </a:lnTo>
                    <a:lnTo>
                      <a:pt x="252" y="270"/>
                    </a:lnTo>
                    <a:lnTo>
                      <a:pt x="126" y="276"/>
                    </a:lnTo>
                    <a:lnTo>
                      <a:pt x="114" y="282"/>
                    </a:lnTo>
                    <a:lnTo>
                      <a:pt x="114" y="28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4" name="Freeform 252"/>
              <p:cNvSpPr>
                <a:spLocks noChangeAspect="1"/>
              </p:cNvSpPr>
              <p:nvPr/>
            </p:nvSpPr>
            <p:spPr bwMode="auto">
              <a:xfrm>
                <a:off x="3813" y="1220"/>
                <a:ext cx="270" cy="200"/>
              </a:xfrm>
              <a:custGeom>
                <a:avLst/>
                <a:gdLst>
                  <a:gd name="T0" fmla="*/ 152 w 354"/>
                  <a:gd name="T1" fmla="*/ 53 h 294"/>
                  <a:gd name="T2" fmla="*/ 149 w 354"/>
                  <a:gd name="T3" fmla="*/ 93 h 294"/>
                  <a:gd name="T4" fmla="*/ 43 w 354"/>
                  <a:gd name="T5" fmla="*/ 85 h 294"/>
                  <a:gd name="T6" fmla="*/ 0 w 354"/>
                  <a:gd name="T7" fmla="*/ 79 h 294"/>
                  <a:gd name="T8" fmla="*/ 5 w 354"/>
                  <a:gd name="T9" fmla="*/ 61 h 294"/>
                  <a:gd name="T10" fmla="*/ 16 w 354"/>
                  <a:gd name="T11" fmla="*/ 10 h 294"/>
                  <a:gd name="T12" fmla="*/ 18 w 354"/>
                  <a:gd name="T13" fmla="*/ 0 h 294"/>
                  <a:gd name="T14" fmla="*/ 157 w 354"/>
                  <a:gd name="T15" fmla="*/ 11 h 294"/>
                  <a:gd name="T16" fmla="*/ 154 w 354"/>
                  <a:gd name="T17" fmla="*/ 44 h 294"/>
                  <a:gd name="T18" fmla="*/ 152 w 354"/>
                  <a:gd name="T19" fmla="*/ 53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4"/>
                  <a:gd name="T31" fmla="*/ 0 h 294"/>
                  <a:gd name="T32" fmla="*/ 354 w 354"/>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sp>
            <p:nvSpPr>
              <p:cNvPr id="20125" name="Freeform 253"/>
              <p:cNvSpPr>
                <a:spLocks noChangeAspect="1"/>
              </p:cNvSpPr>
              <p:nvPr/>
            </p:nvSpPr>
            <p:spPr bwMode="auto">
              <a:xfrm>
                <a:off x="3813" y="1220"/>
                <a:ext cx="270" cy="200"/>
              </a:xfrm>
              <a:custGeom>
                <a:avLst/>
                <a:gdLst>
                  <a:gd name="T0" fmla="*/ 152 w 354"/>
                  <a:gd name="T1" fmla="*/ 53 h 294"/>
                  <a:gd name="T2" fmla="*/ 149 w 354"/>
                  <a:gd name="T3" fmla="*/ 93 h 294"/>
                  <a:gd name="T4" fmla="*/ 43 w 354"/>
                  <a:gd name="T5" fmla="*/ 85 h 294"/>
                  <a:gd name="T6" fmla="*/ 0 w 354"/>
                  <a:gd name="T7" fmla="*/ 79 h 294"/>
                  <a:gd name="T8" fmla="*/ 5 w 354"/>
                  <a:gd name="T9" fmla="*/ 61 h 294"/>
                  <a:gd name="T10" fmla="*/ 16 w 354"/>
                  <a:gd name="T11" fmla="*/ 10 h 294"/>
                  <a:gd name="T12" fmla="*/ 18 w 354"/>
                  <a:gd name="T13" fmla="*/ 0 h 294"/>
                  <a:gd name="T14" fmla="*/ 157 w 354"/>
                  <a:gd name="T15" fmla="*/ 11 h 294"/>
                  <a:gd name="T16" fmla="*/ 154 w 354"/>
                  <a:gd name="T17" fmla="*/ 44 h 294"/>
                  <a:gd name="T18" fmla="*/ 152 w 354"/>
                  <a:gd name="T19" fmla="*/ 53 h 294"/>
                  <a:gd name="T20" fmla="*/ 152 w 354"/>
                  <a:gd name="T21" fmla="*/ 54 h 2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4"/>
                  <a:gd name="T34" fmla="*/ 0 h 294"/>
                  <a:gd name="T35" fmla="*/ 354 w 354"/>
                  <a:gd name="T36" fmla="*/ 294 h 2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4" h="294">
                    <a:moveTo>
                      <a:pt x="342" y="168"/>
                    </a:moveTo>
                    <a:lnTo>
                      <a:pt x="336" y="294"/>
                    </a:lnTo>
                    <a:lnTo>
                      <a:pt x="96" y="270"/>
                    </a:lnTo>
                    <a:lnTo>
                      <a:pt x="0" y="252"/>
                    </a:lnTo>
                    <a:lnTo>
                      <a:pt x="12" y="192"/>
                    </a:lnTo>
                    <a:lnTo>
                      <a:pt x="36" y="30"/>
                    </a:lnTo>
                    <a:lnTo>
                      <a:pt x="42" y="0"/>
                    </a:lnTo>
                    <a:lnTo>
                      <a:pt x="354" y="36"/>
                    </a:lnTo>
                    <a:lnTo>
                      <a:pt x="348" y="138"/>
                    </a:lnTo>
                    <a:lnTo>
                      <a:pt x="342" y="168"/>
                    </a:lnTo>
                    <a:lnTo>
                      <a:pt x="342" y="17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Verdana" panose="020B0604030504040204" pitchFamily="34" charset="0"/>
                </a:endParaRPr>
              </a:p>
            </p:txBody>
          </p:sp>
        </p:grpSp>
        <p:sp>
          <p:nvSpPr>
            <p:cNvPr id="20003" name="Rectangle 254"/>
            <p:cNvSpPr>
              <a:spLocks noChangeArrowheads="1"/>
            </p:cNvSpPr>
            <p:nvPr/>
          </p:nvSpPr>
          <p:spPr bwMode="auto">
            <a:xfrm>
              <a:off x="833" y="2619"/>
              <a:ext cx="576" cy="240"/>
            </a:xfrm>
            <a:prstGeom prst="rect">
              <a:avLst/>
            </a:prstGeom>
            <a:no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00"/>
                  </a:solidFill>
                  <a:effectLst/>
                  <a:uLnTx/>
                  <a:uFillTx/>
                  <a:latin typeface="Calibri" panose="020F0502020204030204" pitchFamily="34" charset="0"/>
                  <a:ea typeface="Verdana" panose="020B0604030504040204" pitchFamily="34" charset="0"/>
                  <a:cs typeface="Calibri" panose="020F0502020204030204" pitchFamily="34" charset="0"/>
                </a:rPr>
                <a:t>1994</a:t>
              </a:r>
            </a:p>
          </p:txBody>
        </p:sp>
      </p:grpSp>
      <p:grpSp>
        <p:nvGrpSpPr>
          <p:cNvPr id="8" name="Group 380"/>
          <p:cNvGrpSpPr>
            <a:grpSpLocks/>
          </p:cNvGrpSpPr>
          <p:nvPr/>
        </p:nvGrpSpPr>
        <p:grpSpPr bwMode="auto">
          <a:xfrm>
            <a:off x="3044509" y="1903385"/>
            <a:ext cx="2962656" cy="2512677"/>
            <a:chOff x="2256" y="2615"/>
            <a:chExt cx="1342" cy="1213"/>
          </a:xfrm>
        </p:grpSpPr>
        <p:grpSp>
          <p:nvGrpSpPr>
            <p:cNvPr id="19753" name="Group 381"/>
            <p:cNvGrpSpPr>
              <a:grpSpLocks noChangeAspect="1"/>
            </p:cNvGrpSpPr>
            <p:nvPr/>
          </p:nvGrpSpPr>
          <p:grpSpPr bwMode="auto">
            <a:xfrm>
              <a:off x="2256" y="2637"/>
              <a:ext cx="1342" cy="1191"/>
              <a:chOff x="1179" y="774"/>
              <a:chExt cx="3408" cy="2730"/>
            </a:xfrm>
          </p:grpSpPr>
          <p:sp>
            <p:nvSpPr>
              <p:cNvPr id="19755" name="AutoShape 382"/>
              <p:cNvSpPr>
                <a:spLocks noChangeAspect="1" noChangeArrowheads="1"/>
              </p:cNvSpPr>
              <p:nvPr/>
            </p:nvSpPr>
            <p:spPr bwMode="auto">
              <a:xfrm>
                <a:off x="1179" y="774"/>
                <a:ext cx="3402" cy="2724"/>
              </a:xfrm>
              <a:prstGeom prst="rect">
                <a:avLst/>
              </a:prstGeom>
              <a:no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56" name="Rectangle 383"/>
              <p:cNvSpPr>
                <a:spLocks noChangeAspect="1" noChangeArrowheads="1"/>
              </p:cNvSpPr>
              <p:nvPr/>
            </p:nvSpPr>
            <p:spPr bwMode="auto">
              <a:xfrm>
                <a:off x="1179" y="774"/>
                <a:ext cx="3408" cy="2730"/>
              </a:xfrm>
              <a:prstGeom prst="rect">
                <a:avLst/>
              </a:prstGeom>
              <a:solidFill>
                <a:srgbClr val="FFFFFF">
                  <a:alpha val="0"/>
                </a:srgbClr>
              </a:solid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57" name="Rectangle 384"/>
              <p:cNvSpPr>
                <a:spLocks noChangeAspect="1" noChangeArrowheads="1"/>
              </p:cNvSpPr>
              <p:nvPr/>
            </p:nvSpPr>
            <p:spPr bwMode="auto">
              <a:xfrm>
                <a:off x="1215" y="816"/>
                <a:ext cx="3336" cy="2646"/>
              </a:xfrm>
              <a:prstGeom prst="rect">
                <a:avLst/>
              </a:prstGeom>
              <a:solidFill>
                <a:srgbClr val="FFFFFF">
                  <a:alpha val="0"/>
                </a:srgbClr>
              </a:solidFill>
              <a:ln w="9525">
                <a:no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58" name="Freeform 385"/>
              <p:cNvSpPr>
                <a:spLocks noChangeAspect="1"/>
              </p:cNvSpPr>
              <p:nvPr/>
            </p:nvSpPr>
            <p:spPr bwMode="auto">
              <a:xfrm>
                <a:off x="3411" y="2394"/>
                <a:ext cx="234" cy="378"/>
              </a:xfrm>
              <a:custGeom>
                <a:avLst/>
                <a:gdLst>
                  <a:gd name="T0" fmla="*/ 234 w 234"/>
                  <a:gd name="T1" fmla="*/ 300 h 378"/>
                  <a:gd name="T2" fmla="*/ 60 w 234"/>
                  <a:gd name="T3" fmla="*/ 318 h 378"/>
                  <a:gd name="T4" fmla="*/ 60 w 234"/>
                  <a:gd name="T5" fmla="*/ 330 h 378"/>
                  <a:gd name="T6" fmla="*/ 78 w 234"/>
                  <a:gd name="T7" fmla="*/ 348 h 378"/>
                  <a:gd name="T8" fmla="*/ 78 w 234"/>
                  <a:gd name="T9" fmla="*/ 366 h 378"/>
                  <a:gd name="T10" fmla="*/ 42 w 234"/>
                  <a:gd name="T11" fmla="*/ 378 h 378"/>
                  <a:gd name="T12" fmla="*/ 54 w 234"/>
                  <a:gd name="T13" fmla="*/ 372 h 378"/>
                  <a:gd name="T14" fmla="*/ 36 w 234"/>
                  <a:gd name="T15" fmla="*/ 336 h 378"/>
                  <a:gd name="T16" fmla="*/ 30 w 234"/>
                  <a:gd name="T17" fmla="*/ 372 h 378"/>
                  <a:gd name="T18" fmla="*/ 12 w 234"/>
                  <a:gd name="T19" fmla="*/ 372 h 378"/>
                  <a:gd name="T20" fmla="*/ 12 w 234"/>
                  <a:gd name="T21" fmla="*/ 342 h 378"/>
                  <a:gd name="T22" fmla="*/ 0 w 234"/>
                  <a:gd name="T23" fmla="*/ 258 h 378"/>
                  <a:gd name="T24" fmla="*/ 0 w 234"/>
                  <a:gd name="T25" fmla="*/ 12 h 378"/>
                  <a:gd name="T26" fmla="*/ 162 w 234"/>
                  <a:gd name="T27" fmla="*/ 0 h 378"/>
                  <a:gd name="T28" fmla="*/ 204 w 234"/>
                  <a:gd name="T29" fmla="*/ 162 h 378"/>
                  <a:gd name="T30" fmla="*/ 228 w 234"/>
                  <a:gd name="T31" fmla="*/ 204 h 378"/>
                  <a:gd name="T32" fmla="*/ 216 w 234"/>
                  <a:gd name="T33" fmla="*/ 234 h 378"/>
                  <a:gd name="T34" fmla="*/ 234 w 234"/>
                  <a:gd name="T35" fmla="*/ 300 h 37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34"/>
                  <a:gd name="T55" fmla="*/ 0 h 378"/>
                  <a:gd name="T56" fmla="*/ 234 w 234"/>
                  <a:gd name="T57" fmla="*/ 378 h 37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34" h="378">
                    <a:moveTo>
                      <a:pt x="234" y="300"/>
                    </a:moveTo>
                    <a:lnTo>
                      <a:pt x="60" y="318"/>
                    </a:lnTo>
                    <a:lnTo>
                      <a:pt x="60" y="330"/>
                    </a:lnTo>
                    <a:lnTo>
                      <a:pt x="78" y="348"/>
                    </a:lnTo>
                    <a:lnTo>
                      <a:pt x="78" y="366"/>
                    </a:lnTo>
                    <a:lnTo>
                      <a:pt x="42" y="378"/>
                    </a:lnTo>
                    <a:lnTo>
                      <a:pt x="54" y="372"/>
                    </a:lnTo>
                    <a:lnTo>
                      <a:pt x="36" y="336"/>
                    </a:lnTo>
                    <a:lnTo>
                      <a:pt x="30" y="372"/>
                    </a:lnTo>
                    <a:lnTo>
                      <a:pt x="12" y="372"/>
                    </a:lnTo>
                    <a:lnTo>
                      <a:pt x="12" y="342"/>
                    </a:lnTo>
                    <a:lnTo>
                      <a:pt x="0" y="258"/>
                    </a:lnTo>
                    <a:lnTo>
                      <a:pt x="0" y="12"/>
                    </a:lnTo>
                    <a:lnTo>
                      <a:pt x="162" y="0"/>
                    </a:lnTo>
                    <a:lnTo>
                      <a:pt x="204" y="162"/>
                    </a:lnTo>
                    <a:lnTo>
                      <a:pt x="228" y="204"/>
                    </a:lnTo>
                    <a:lnTo>
                      <a:pt x="216" y="234"/>
                    </a:lnTo>
                    <a:lnTo>
                      <a:pt x="234" y="30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59" name="Freeform 386"/>
              <p:cNvSpPr>
                <a:spLocks noChangeAspect="1"/>
              </p:cNvSpPr>
              <p:nvPr/>
            </p:nvSpPr>
            <p:spPr bwMode="auto">
              <a:xfrm>
                <a:off x="3411" y="2394"/>
                <a:ext cx="234" cy="378"/>
              </a:xfrm>
              <a:custGeom>
                <a:avLst/>
                <a:gdLst>
                  <a:gd name="T0" fmla="*/ 234 w 234"/>
                  <a:gd name="T1" fmla="*/ 300 h 378"/>
                  <a:gd name="T2" fmla="*/ 60 w 234"/>
                  <a:gd name="T3" fmla="*/ 318 h 378"/>
                  <a:gd name="T4" fmla="*/ 60 w 234"/>
                  <a:gd name="T5" fmla="*/ 330 h 378"/>
                  <a:gd name="T6" fmla="*/ 78 w 234"/>
                  <a:gd name="T7" fmla="*/ 348 h 378"/>
                  <a:gd name="T8" fmla="*/ 78 w 234"/>
                  <a:gd name="T9" fmla="*/ 366 h 378"/>
                  <a:gd name="T10" fmla="*/ 42 w 234"/>
                  <a:gd name="T11" fmla="*/ 378 h 378"/>
                  <a:gd name="T12" fmla="*/ 54 w 234"/>
                  <a:gd name="T13" fmla="*/ 372 h 378"/>
                  <a:gd name="T14" fmla="*/ 36 w 234"/>
                  <a:gd name="T15" fmla="*/ 336 h 378"/>
                  <a:gd name="T16" fmla="*/ 30 w 234"/>
                  <a:gd name="T17" fmla="*/ 372 h 378"/>
                  <a:gd name="T18" fmla="*/ 12 w 234"/>
                  <a:gd name="T19" fmla="*/ 372 h 378"/>
                  <a:gd name="T20" fmla="*/ 12 w 234"/>
                  <a:gd name="T21" fmla="*/ 342 h 378"/>
                  <a:gd name="T22" fmla="*/ 0 w 234"/>
                  <a:gd name="T23" fmla="*/ 258 h 378"/>
                  <a:gd name="T24" fmla="*/ 0 w 234"/>
                  <a:gd name="T25" fmla="*/ 12 h 378"/>
                  <a:gd name="T26" fmla="*/ 162 w 234"/>
                  <a:gd name="T27" fmla="*/ 0 h 378"/>
                  <a:gd name="T28" fmla="*/ 204 w 234"/>
                  <a:gd name="T29" fmla="*/ 162 h 378"/>
                  <a:gd name="T30" fmla="*/ 228 w 234"/>
                  <a:gd name="T31" fmla="*/ 204 h 378"/>
                  <a:gd name="T32" fmla="*/ 216 w 234"/>
                  <a:gd name="T33" fmla="*/ 234 h 378"/>
                  <a:gd name="T34" fmla="*/ 234 w 234"/>
                  <a:gd name="T35" fmla="*/ 300 h 378"/>
                  <a:gd name="T36" fmla="*/ 234 w 234"/>
                  <a:gd name="T37" fmla="*/ 306 h 3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4"/>
                  <a:gd name="T58" fmla="*/ 0 h 378"/>
                  <a:gd name="T59" fmla="*/ 234 w 234"/>
                  <a:gd name="T60" fmla="*/ 378 h 3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4" h="378">
                    <a:moveTo>
                      <a:pt x="234" y="300"/>
                    </a:moveTo>
                    <a:lnTo>
                      <a:pt x="60" y="318"/>
                    </a:lnTo>
                    <a:lnTo>
                      <a:pt x="60" y="330"/>
                    </a:lnTo>
                    <a:lnTo>
                      <a:pt x="78" y="348"/>
                    </a:lnTo>
                    <a:lnTo>
                      <a:pt x="78" y="366"/>
                    </a:lnTo>
                    <a:lnTo>
                      <a:pt x="42" y="378"/>
                    </a:lnTo>
                    <a:lnTo>
                      <a:pt x="54" y="372"/>
                    </a:lnTo>
                    <a:lnTo>
                      <a:pt x="36" y="336"/>
                    </a:lnTo>
                    <a:lnTo>
                      <a:pt x="30" y="372"/>
                    </a:lnTo>
                    <a:lnTo>
                      <a:pt x="12" y="372"/>
                    </a:lnTo>
                    <a:lnTo>
                      <a:pt x="12" y="342"/>
                    </a:lnTo>
                    <a:lnTo>
                      <a:pt x="0" y="258"/>
                    </a:lnTo>
                    <a:lnTo>
                      <a:pt x="0" y="12"/>
                    </a:lnTo>
                    <a:lnTo>
                      <a:pt x="162" y="0"/>
                    </a:lnTo>
                    <a:lnTo>
                      <a:pt x="204" y="162"/>
                    </a:lnTo>
                    <a:lnTo>
                      <a:pt x="228" y="204"/>
                    </a:lnTo>
                    <a:lnTo>
                      <a:pt x="216" y="234"/>
                    </a:lnTo>
                    <a:lnTo>
                      <a:pt x="234" y="300"/>
                    </a:lnTo>
                    <a:lnTo>
                      <a:pt x="234" y="30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0" name="Freeform 387"/>
              <p:cNvSpPr>
                <a:spLocks noChangeAspect="1"/>
              </p:cNvSpPr>
              <p:nvPr/>
            </p:nvSpPr>
            <p:spPr bwMode="auto">
              <a:xfrm>
                <a:off x="1263" y="2562"/>
                <a:ext cx="648" cy="570"/>
              </a:xfrm>
              <a:custGeom>
                <a:avLst/>
                <a:gdLst>
                  <a:gd name="T0" fmla="*/ 6 w 648"/>
                  <a:gd name="T1" fmla="*/ 324 h 570"/>
                  <a:gd name="T2" fmla="*/ 6 w 648"/>
                  <a:gd name="T3" fmla="*/ 330 h 570"/>
                  <a:gd name="T4" fmla="*/ 42 w 648"/>
                  <a:gd name="T5" fmla="*/ 360 h 570"/>
                  <a:gd name="T6" fmla="*/ 30 w 648"/>
                  <a:gd name="T7" fmla="*/ 396 h 570"/>
                  <a:gd name="T8" fmla="*/ 72 w 648"/>
                  <a:gd name="T9" fmla="*/ 366 h 570"/>
                  <a:gd name="T10" fmla="*/ 48 w 648"/>
                  <a:gd name="T11" fmla="*/ 444 h 570"/>
                  <a:gd name="T12" fmla="*/ 102 w 648"/>
                  <a:gd name="T13" fmla="*/ 462 h 570"/>
                  <a:gd name="T14" fmla="*/ 120 w 648"/>
                  <a:gd name="T15" fmla="*/ 456 h 570"/>
                  <a:gd name="T16" fmla="*/ 114 w 648"/>
                  <a:gd name="T17" fmla="*/ 504 h 570"/>
                  <a:gd name="T18" fmla="*/ 66 w 648"/>
                  <a:gd name="T19" fmla="*/ 546 h 570"/>
                  <a:gd name="T20" fmla="*/ 0 w 648"/>
                  <a:gd name="T21" fmla="*/ 570 h 570"/>
                  <a:gd name="T22" fmla="*/ 78 w 648"/>
                  <a:gd name="T23" fmla="*/ 546 h 570"/>
                  <a:gd name="T24" fmla="*/ 96 w 648"/>
                  <a:gd name="T25" fmla="*/ 546 h 570"/>
                  <a:gd name="T26" fmla="*/ 114 w 648"/>
                  <a:gd name="T27" fmla="*/ 534 h 570"/>
                  <a:gd name="T28" fmla="*/ 204 w 648"/>
                  <a:gd name="T29" fmla="*/ 456 h 570"/>
                  <a:gd name="T30" fmla="*/ 252 w 648"/>
                  <a:gd name="T31" fmla="*/ 372 h 570"/>
                  <a:gd name="T32" fmla="*/ 252 w 648"/>
                  <a:gd name="T33" fmla="*/ 372 h 570"/>
                  <a:gd name="T34" fmla="*/ 264 w 648"/>
                  <a:gd name="T35" fmla="*/ 378 h 570"/>
                  <a:gd name="T36" fmla="*/ 240 w 648"/>
                  <a:gd name="T37" fmla="*/ 390 h 570"/>
                  <a:gd name="T38" fmla="*/ 246 w 648"/>
                  <a:gd name="T39" fmla="*/ 426 h 570"/>
                  <a:gd name="T40" fmla="*/ 258 w 648"/>
                  <a:gd name="T41" fmla="*/ 438 h 570"/>
                  <a:gd name="T42" fmla="*/ 288 w 648"/>
                  <a:gd name="T43" fmla="*/ 420 h 570"/>
                  <a:gd name="T44" fmla="*/ 300 w 648"/>
                  <a:gd name="T45" fmla="*/ 384 h 570"/>
                  <a:gd name="T46" fmla="*/ 318 w 648"/>
                  <a:gd name="T47" fmla="*/ 390 h 570"/>
                  <a:gd name="T48" fmla="*/ 426 w 648"/>
                  <a:gd name="T49" fmla="*/ 414 h 570"/>
                  <a:gd name="T50" fmla="*/ 450 w 648"/>
                  <a:gd name="T51" fmla="*/ 408 h 570"/>
                  <a:gd name="T52" fmla="*/ 462 w 648"/>
                  <a:gd name="T53" fmla="*/ 432 h 570"/>
                  <a:gd name="T54" fmla="*/ 468 w 648"/>
                  <a:gd name="T55" fmla="*/ 438 h 570"/>
                  <a:gd name="T56" fmla="*/ 510 w 648"/>
                  <a:gd name="T57" fmla="*/ 450 h 570"/>
                  <a:gd name="T58" fmla="*/ 528 w 648"/>
                  <a:gd name="T59" fmla="*/ 450 h 570"/>
                  <a:gd name="T60" fmla="*/ 534 w 648"/>
                  <a:gd name="T61" fmla="*/ 444 h 570"/>
                  <a:gd name="T62" fmla="*/ 606 w 648"/>
                  <a:gd name="T63" fmla="*/ 504 h 570"/>
                  <a:gd name="T64" fmla="*/ 618 w 648"/>
                  <a:gd name="T65" fmla="*/ 510 h 570"/>
                  <a:gd name="T66" fmla="*/ 648 w 648"/>
                  <a:gd name="T67" fmla="*/ 540 h 570"/>
                  <a:gd name="T68" fmla="*/ 600 w 648"/>
                  <a:gd name="T69" fmla="*/ 498 h 570"/>
                  <a:gd name="T70" fmla="*/ 480 w 648"/>
                  <a:gd name="T71" fmla="*/ 438 h 570"/>
                  <a:gd name="T72" fmla="*/ 456 w 648"/>
                  <a:gd name="T73" fmla="*/ 414 h 570"/>
                  <a:gd name="T74" fmla="*/ 414 w 648"/>
                  <a:gd name="T75" fmla="*/ 396 h 570"/>
                  <a:gd name="T76" fmla="*/ 252 w 648"/>
                  <a:gd name="T77" fmla="*/ 36 h 570"/>
                  <a:gd name="T78" fmla="*/ 210 w 648"/>
                  <a:gd name="T79" fmla="*/ 24 h 570"/>
                  <a:gd name="T80" fmla="*/ 60 w 648"/>
                  <a:gd name="T81" fmla="*/ 84 h 570"/>
                  <a:gd name="T82" fmla="*/ 114 w 648"/>
                  <a:gd name="T83" fmla="*/ 144 h 570"/>
                  <a:gd name="T84" fmla="*/ 108 w 648"/>
                  <a:gd name="T85" fmla="*/ 156 h 570"/>
                  <a:gd name="T86" fmla="*/ 102 w 648"/>
                  <a:gd name="T87" fmla="*/ 180 h 570"/>
                  <a:gd name="T88" fmla="*/ 84 w 648"/>
                  <a:gd name="T89" fmla="*/ 156 h 570"/>
                  <a:gd name="T90" fmla="*/ 18 w 648"/>
                  <a:gd name="T91" fmla="*/ 168 h 570"/>
                  <a:gd name="T92" fmla="*/ 30 w 648"/>
                  <a:gd name="T93" fmla="*/ 192 h 570"/>
                  <a:gd name="T94" fmla="*/ 78 w 648"/>
                  <a:gd name="T95" fmla="*/ 228 h 570"/>
                  <a:gd name="T96" fmla="*/ 114 w 648"/>
                  <a:gd name="T97" fmla="*/ 228 h 570"/>
                  <a:gd name="T98" fmla="*/ 102 w 648"/>
                  <a:gd name="T99" fmla="*/ 270 h 57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8"/>
                  <a:gd name="T151" fmla="*/ 0 h 570"/>
                  <a:gd name="T152" fmla="*/ 648 w 648"/>
                  <a:gd name="T153" fmla="*/ 570 h 57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8" h="570">
                    <a:moveTo>
                      <a:pt x="54" y="282"/>
                    </a:moveTo>
                    <a:lnTo>
                      <a:pt x="6" y="324"/>
                    </a:lnTo>
                    <a:lnTo>
                      <a:pt x="24" y="324"/>
                    </a:lnTo>
                    <a:lnTo>
                      <a:pt x="6" y="330"/>
                    </a:lnTo>
                    <a:lnTo>
                      <a:pt x="18" y="348"/>
                    </a:lnTo>
                    <a:lnTo>
                      <a:pt x="42" y="360"/>
                    </a:lnTo>
                    <a:lnTo>
                      <a:pt x="24" y="372"/>
                    </a:lnTo>
                    <a:lnTo>
                      <a:pt x="30" y="396"/>
                    </a:lnTo>
                    <a:lnTo>
                      <a:pt x="42" y="402"/>
                    </a:lnTo>
                    <a:lnTo>
                      <a:pt x="72" y="366"/>
                    </a:lnTo>
                    <a:lnTo>
                      <a:pt x="60" y="426"/>
                    </a:lnTo>
                    <a:lnTo>
                      <a:pt x="48" y="444"/>
                    </a:lnTo>
                    <a:lnTo>
                      <a:pt x="84" y="426"/>
                    </a:lnTo>
                    <a:lnTo>
                      <a:pt x="102" y="462"/>
                    </a:lnTo>
                    <a:lnTo>
                      <a:pt x="114" y="438"/>
                    </a:lnTo>
                    <a:lnTo>
                      <a:pt x="120" y="456"/>
                    </a:lnTo>
                    <a:lnTo>
                      <a:pt x="144" y="444"/>
                    </a:lnTo>
                    <a:lnTo>
                      <a:pt x="114" y="504"/>
                    </a:lnTo>
                    <a:lnTo>
                      <a:pt x="72" y="528"/>
                    </a:lnTo>
                    <a:lnTo>
                      <a:pt x="66" y="546"/>
                    </a:lnTo>
                    <a:lnTo>
                      <a:pt x="36" y="540"/>
                    </a:lnTo>
                    <a:lnTo>
                      <a:pt x="0" y="570"/>
                    </a:lnTo>
                    <a:lnTo>
                      <a:pt x="42" y="552"/>
                    </a:lnTo>
                    <a:lnTo>
                      <a:pt x="78" y="546"/>
                    </a:lnTo>
                    <a:lnTo>
                      <a:pt x="72" y="558"/>
                    </a:lnTo>
                    <a:lnTo>
                      <a:pt x="96" y="546"/>
                    </a:lnTo>
                    <a:lnTo>
                      <a:pt x="90" y="528"/>
                    </a:lnTo>
                    <a:lnTo>
                      <a:pt x="114" y="534"/>
                    </a:lnTo>
                    <a:lnTo>
                      <a:pt x="186" y="480"/>
                    </a:lnTo>
                    <a:lnTo>
                      <a:pt x="204" y="456"/>
                    </a:lnTo>
                    <a:lnTo>
                      <a:pt x="192" y="438"/>
                    </a:lnTo>
                    <a:lnTo>
                      <a:pt x="252" y="372"/>
                    </a:lnTo>
                    <a:lnTo>
                      <a:pt x="258" y="336"/>
                    </a:lnTo>
                    <a:lnTo>
                      <a:pt x="252" y="372"/>
                    </a:lnTo>
                    <a:lnTo>
                      <a:pt x="276" y="360"/>
                    </a:lnTo>
                    <a:lnTo>
                      <a:pt x="264" y="378"/>
                    </a:lnTo>
                    <a:lnTo>
                      <a:pt x="282" y="384"/>
                    </a:lnTo>
                    <a:lnTo>
                      <a:pt x="240" y="390"/>
                    </a:lnTo>
                    <a:lnTo>
                      <a:pt x="234" y="426"/>
                    </a:lnTo>
                    <a:lnTo>
                      <a:pt x="246" y="426"/>
                    </a:lnTo>
                    <a:lnTo>
                      <a:pt x="234" y="444"/>
                    </a:lnTo>
                    <a:lnTo>
                      <a:pt x="258" y="438"/>
                    </a:lnTo>
                    <a:lnTo>
                      <a:pt x="270" y="414"/>
                    </a:lnTo>
                    <a:lnTo>
                      <a:pt x="288" y="420"/>
                    </a:lnTo>
                    <a:lnTo>
                      <a:pt x="300" y="372"/>
                    </a:lnTo>
                    <a:lnTo>
                      <a:pt x="300" y="384"/>
                    </a:lnTo>
                    <a:lnTo>
                      <a:pt x="324" y="378"/>
                    </a:lnTo>
                    <a:lnTo>
                      <a:pt x="318" y="390"/>
                    </a:lnTo>
                    <a:lnTo>
                      <a:pt x="366" y="414"/>
                    </a:lnTo>
                    <a:lnTo>
                      <a:pt x="426" y="414"/>
                    </a:lnTo>
                    <a:lnTo>
                      <a:pt x="438" y="402"/>
                    </a:lnTo>
                    <a:lnTo>
                      <a:pt x="450" y="408"/>
                    </a:lnTo>
                    <a:lnTo>
                      <a:pt x="438" y="426"/>
                    </a:lnTo>
                    <a:lnTo>
                      <a:pt x="462" y="432"/>
                    </a:lnTo>
                    <a:lnTo>
                      <a:pt x="468" y="414"/>
                    </a:lnTo>
                    <a:lnTo>
                      <a:pt x="468" y="438"/>
                    </a:lnTo>
                    <a:lnTo>
                      <a:pt x="498" y="456"/>
                    </a:lnTo>
                    <a:lnTo>
                      <a:pt x="510" y="450"/>
                    </a:lnTo>
                    <a:lnTo>
                      <a:pt x="492" y="432"/>
                    </a:lnTo>
                    <a:lnTo>
                      <a:pt x="528" y="450"/>
                    </a:lnTo>
                    <a:lnTo>
                      <a:pt x="510" y="414"/>
                    </a:lnTo>
                    <a:lnTo>
                      <a:pt x="534" y="444"/>
                    </a:lnTo>
                    <a:lnTo>
                      <a:pt x="564" y="480"/>
                    </a:lnTo>
                    <a:lnTo>
                      <a:pt x="606" y="504"/>
                    </a:lnTo>
                    <a:lnTo>
                      <a:pt x="606" y="534"/>
                    </a:lnTo>
                    <a:lnTo>
                      <a:pt x="618" y="510"/>
                    </a:lnTo>
                    <a:lnTo>
                      <a:pt x="636" y="552"/>
                    </a:lnTo>
                    <a:lnTo>
                      <a:pt x="648" y="540"/>
                    </a:lnTo>
                    <a:lnTo>
                      <a:pt x="642" y="510"/>
                    </a:lnTo>
                    <a:lnTo>
                      <a:pt x="600" y="498"/>
                    </a:lnTo>
                    <a:lnTo>
                      <a:pt x="510" y="402"/>
                    </a:lnTo>
                    <a:lnTo>
                      <a:pt x="480" y="438"/>
                    </a:lnTo>
                    <a:lnTo>
                      <a:pt x="474" y="408"/>
                    </a:lnTo>
                    <a:lnTo>
                      <a:pt x="456" y="414"/>
                    </a:lnTo>
                    <a:lnTo>
                      <a:pt x="444" y="390"/>
                    </a:lnTo>
                    <a:lnTo>
                      <a:pt x="414" y="396"/>
                    </a:lnTo>
                    <a:lnTo>
                      <a:pt x="378" y="60"/>
                    </a:lnTo>
                    <a:lnTo>
                      <a:pt x="252" y="36"/>
                    </a:lnTo>
                    <a:lnTo>
                      <a:pt x="216" y="12"/>
                    </a:lnTo>
                    <a:lnTo>
                      <a:pt x="210" y="24"/>
                    </a:lnTo>
                    <a:lnTo>
                      <a:pt x="198" y="0"/>
                    </a:lnTo>
                    <a:lnTo>
                      <a:pt x="60" y="84"/>
                    </a:lnTo>
                    <a:lnTo>
                      <a:pt x="90" y="138"/>
                    </a:lnTo>
                    <a:lnTo>
                      <a:pt x="114" y="144"/>
                    </a:lnTo>
                    <a:lnTo>
                      <a:pt x="138" y="168"/>
                    </a:lnTo>
                    <a:lnTo>
                      <a:pt x="108" y="156"/>
                    </a:lnTo>
                    <a:lnTo>
                      <a:pt x="120" y="174"/>
                    </a:lnTo>
                    <a:lnTo>
                      <a:pt x="102" y="180"/>
                    </a:lnTo>
                    <a:lnTo>
                      <a:pt x="78" y="174"/>
                    </a:lnTo>
                    <a:lnTo>
                      <a:pt x="84" y="156"/>
                    </a:lnTo>
                    <a:lnTo>
                      <a:pt x="72" y="150"/>
                    </a:lnTo>
                    <a:lnTo>
                      <a:pt x="18" y="168"/>
                    </a:lnTo>
                    <a:lnTo>
                      <a:pt x="42" y="192"/>
                    </a:lnTo>
                    <a:lnTo>
                      <a:pt x="30" y="192"/>
                    </a:lnTo>
                    <a:lnTo>
                      <a:pt x="36" y="216"/>
                    </a:lnTo>
                    <a:lnTo>
                      <a:pt x="78" y="228"/>
                    </a:lnTo>
                    <a:lnTo>
                      <a:pt x="78" y="240"/>
                    </a:lnTo>
                    <a:lnTo>
                      <a:pt x="114" y="228"/>
                    </a:lnTo>
                    <a:lnTo>
                      <a:pt x="102" y="234"/>
                    </a:lnTo>
                    <a:lnTo>
                      <a:pt x="102" y="270"/>
                    </a:lnTo>
                    <a:lnTo>
                      <a:pt x="54" y="282"/>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1" name="Freeform 388"/>
              <p:cNvSpPr>
                <a:spLocks noChangeAspect="1"/>
              </p:cNvSpPr>
              <p:nvPr/>
            </p:nvSpPr>
            <p:spPr bwMode="auto">
              <a:xfrm>
                <a:off x="1263" y="2562"/>
                <a:ext cx="648" cy="570"/>
              </a:xfrm>
              <a:custGeom>
                <a:avLst/>
                <a:gdLst>
                  <a:gd name="T0" fmla="*/ 6 w 648"/>
                  <a:gd name="T1" fmla="*/ 324 h 570"/>
                  <a:gd name="T2" fmla="*/ 6 w 648"/>
                  <a:gd name="T3" fmla="*/ 330 h 570"/>
                  <a:gd name="T4" fmla="*/ 42 w 648"/>
                  <a:gd name="T5" fmla="*/ 360 h 570"/>
                  <a:gd name="T6" fmla="*/ 30 w 648"/>
                  <a:gd name="T7" fmla="*/ 396 h 570"/>
                  <a:gd name="T8" fmla="*/ 72 w 648"/>
                  <a:gd name="T9" fmla="*/ 366 h 570"/>
                  <a:gd name="T10" fmla="*/ 48 w 648"/>
                  <a:gd name="T11" fmla="*/ 444 h 570"/>
                  <a:gd name="T12" fmla="*/ 102 w 648"/>
                  <a:gd name="T13" fmla="*/ 462 h 570"/>
                  <a:gd name="T14" fmla="*/ 120 w 648"/>
                  <a:gd name="T15" fmla="*/ 456 h 570"/>
                  <a:gd name="T16" fmla="*/ 114 w 648"/>
                  <a:gd name="T17" fmla="*/ 504 h 570"/>
                  <a:gd name="T18" fmla="*/ 66 w 648"/>
                  <a:gd name="T19" fmla="*/ 546 h 570"/>
                  <a:gd name="T20" fmla="*/ 0 w 648"/>
                  <a:gd name="T21" fmla="*/ 570 h 570"/>
                  <a:gd name="T22" fmla="*/ 78 w 648"/>
                  <a:gd name="T23" fmla="*/ 546 h 570"/>
                  <a:gd name="T24" fmla="*/ 96 w 648"/>
                  <a:gd name="T25" fmla="*/ 546 h 570"/>
                  <a:gd name="T26" fmla="*/ 114 w 648"/>
                  <a:gd name="T27" fmla="*/ 534 h 570"/>
                  <a:gd name="T28" fmla="*/ 204 w 648"/>
                  <a:gd name="T29" fmla="*/ 456 h 570"/>
                  <a:gd name="T30" fmla="*/ 252 w 648"/>
                  <a:gd name="T31" fmla="*/ 372 h 570"/>
                  <a:gd name="T32" fmla="*/ 252 w 648"/>
                  <a:gd name="T33" fmla="*/ 372 h 570"/>
                  <a:gd name="T34" fmla="*/ 264 w 648"/>
                  <a:gd name="T35" fmla="*/ 378 h 570"/>
                  <a:gd name="T36" fmla="*/ 240 w 648"/>
                  <a:gd name="T37" fmla="*/ 390 h 570"/>
                  <a:gd name="T38" fmla="*/ 246 w 648"/>
                  <a:gd name="T39" fmla="*/ 426 h 570"/>
                  <a:gd name="T40" fmla="*/ 258 w 648"/>
                  <a:gd name="T41" fmla="*/ 438 h 570"/>
                  <a:gd name="T42" fmla="*/ 288 w 648"/>
                  <a:gd name="T43" fmla="*/ 420 h 570"/>
                  <a:gd name="T44" fmla="*/ 300 w 648"/>
                  <a:gd name="T45" fmla="*/ 384 h 570"/>
                  <a:gd name="T46" fmla="*/ 318 w 648"/>
                  <a:gd name="T47" fmla="*/ 390 h 570"/>
                  <a:gd name="T48" fmla="*/ 426 w 648"/>
                  <a:gd name="T49" fmla="*/ 414 h 570"/>
                  <a:gd name="T50" fmla="*/ 450 w 648"/>
                  <a:gd name="T51" fmla="*/ 408 h 570"/>
                  <a:gd name="T52" fmla="*/ 462 w 648"/>
                  <a:gd name="T53" fmla="*/ 432 h 570"/>
                  <a:gd name="T54" fmla="*/ 468 w 648"/>
                  <a:gd name="T55" fmla="*/ 438 h 570"/>
                  <a:gd name="T56" fmla="*/ 510 w 648"/>
                  <a:gd name="T57" fmla="*/ 450 h 570"/>
                  <a:gd name="T58" fmla="*/ 528 w 648"/>
                  <a:gd name="T59" fmla="*/ 450 h 570"/>
                  <a:gd name="T60" fmla="*/ 534 w 648"/>
                  <a:gd name="T61" fmla="*/ 444 h 570"/>
                  <a:gd name="T62" fmla="*/ 606 w 648"/>
                  <a:gd name="T63" fmla="*/ 504 h 570"/>
                  <a:gd name="T64" fmla="*/ 618 w 648"/>
                  <a:gd name="T65" fmla="*/ 510 h 570"/>
                  <a:gd name="T66" fmla="*/ 648 w 648"/>
                  <a:gd name="T67" fmla="*/ 540 h 570"/>
                  <a:gd name="T68" fmla="*/ 600 w 648"/>
                  <a:gd name="T69" fmla="*/ 498 h 570"/>
                  <a:gd name="T70" fmla="*/ 480 w 648"/>
                  <a:gd name="T71" fmla="*/ 438 h 570"/>
                  <a:gd name="T72" fmla="*/ 456 w 648"/>
                  <a:gd name="T73" fmla="*/ 414 h 570"/>
                  <a:gd name="T74" fmla="*/ 414 w 648"/>
                  <a:gd name="T75" fmla="*/ 396 h 570"/>
                  <a:gd name="T76" fmla="*/ 252 w 648"/>
                  <a:gd name="T77" fmla="*/ 36 h 570"/>
                  <a:gd name="T78" fmla="*/ 210 w 648"/>
                  <a:gd name="T79" fmla="*/ 24 h 570"/>
                  <a:gd name="T80" fmla="*/ 60 w 648"/>
                  <a:gd name="T81" fmla="*/ 84 h 570"/>
                  <a:gd name="T82" fmla="*/ 114 w 648"/>
                  <a:gd name="T83" fmla="*/ 144 h 570"/>
                  <a:gd name="T84" fmla="*/ 108 w 648"/>
                  <a:gd name="T85" fmla="*/ 156 h 570"/>
                  <a:gd name="T86" fmla="*/ 102 w 648"/>
                  <a:gd name="T87" fmla="*/ 180 h 570"/>
                  <a:gd name="T88" fmla="*/ 84 w 648"/>
                  <a:gd name="T89" fmla="*/ 156 h 570"/>
                  <a:gd name="T90" fmla="*/ 18 w 648"/>
                  <a:gd name="T91" fmla="*/ 168 h 570"/>
                  <a:gd name="T92" fmla="*/ 30 w 648"/>
                  <a:gd name="T93" fmla="*/ 192 h 570"/>
                  <a:gd name="T94" fmla="*/ 78 w 648"/>
                  <a:gd name="T95" fmla="*/ 228 h 570"/>
                  <a:gd name="T96" fmla="*/ 114 w 648"/>
                  <a:gd name="T97" fmla="*/ 228 h 570"/>
                  <a:gd name="T98" fmla="*/ 102 w 648"/>
                  <a:gd name="T99" fmla="*/ 270 h 570"/>
                  <a:gd name="T100" fmla="*/ 54 w 648"/>
                  <a:gd name="T101" fmla="*/ 288 h 57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48"/>
                  <a:gd name="T154" fmla="*/ 0 h 570"/>
                  <a:gd name="T155" fmla="*/ 648 w 648"/>
                  <a:gd name="T156" fmla="*/ 570 h 57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48" h="570">
                    <a:moveTo>
                      <a:pt x="54" y="282"/>
                    </a:moveTo>
                    <a:lnTo>
                      <a:pt x="6" y="324"/>
                    </a:lnTo>
                    <a:lnTo>
                      <a:pt x="24" y="324"/>
                    </a:lnTo>
                    <a:lnTo>
                      <a:pt x="6" y="330"/>
                    </a:lnTo>
                    <a:lnTo>
                      <a:pt x="18" y="348"/>
                    </a:lnTo>
                    <a:lnTo>
                      <a:pt x="42" y="360"/>
                    </a:lnTo>
                    <a:lnTo>
                      <a:pt x="24" y="372"/>
                    </a:lnTo>
                    <a:lnTo>
                      <a:pt x="30" y="396"/>
                    </a:lnTo>
                    <a:lnTo>
                      <a:pt x="42" y="402"/>
                    </a:lnTo>
                    <a:lnTo>
                      <a:pt x="72" y="366"/>
                    </a:lnTo>
                    <a:lnTo>
                      <a:pt x="60" y="426"/>
                    </a:lnTo>
                    <a:lnTo>
                      <a:pt x="48" y="444"/>
                    </a:lnTo>
                    <a:lnTo>
                      <a:pt x="84" y="426"/>
                    </a:lnTo>
                    <a:lnTo>
                      <a:pt x="102" y="462"/>
                    </a:lnTo>
                    <a:lnTo>
                      <a:pt x="114" y="438"/>
                    </a:lnTo>
                    <a:lnTo>
                      <a:pt x="120" y="456"/>
                    </a:lnTo>
                    <a:lnTo>
                      <a:pt x="144" y="444"/>
                    </a:lnTo>
                    <a:lnTo>
                      <a:pt x="114" y="504"/>
                    </a:lnTo>
                    <a:lnTo>
                      <a:pt x="72" y="528"/>
                    </a:lnTo>
                    <a:lnTo>
                      <a:pt x="66" y="546"/>
                    </a:lnTo>
                    <a:lnTo>
                      <a:pt x="36" y="540"/>
                    </a:lnTo>
                    <a:lnTo>
                      <a:pt x="0" y="570"/>
                    </a:lnTo>
                    <a:lnTo>
                      <a:pt x="42" y="552"/>
                    </a:lnTo>
                    <a:lnTo>
                      <a:pt x="78" y="546"/>
                    </a:lnTo>
                    <a:lnTo>
                      <a:pt x="72" y="558"/>
                    </a:lnTo>
                    <a:lnTo>
                      <a:pt x="96" y="546"/>
                    </a:lnTo>
                    <a:lnTo>
                      <a:pt x="90" y="528"/>
                    </a:lnTo>
                    <a:lnTo>
                      <a:pt x="114" y="534"/>
                    </a:lnTo>
                    <a:lnTo>
                      <a:pt x="186" y="480"/>
                    </a:lnTo>
                    <a:lnTo>
                      <a:pt x="204" y="456"/>
                    </a:lnTo>
                    <a:lnTo>
                      <a:pt x="192" y="438"/>
                    </a:lnTo>
                    <a:lnTo>
                      <a:pt x="252" y="372"/>
                    </a:lnTo>
                    <a:lnTo>
                      <a:pt x="258" y="336"/>
                    </a:lnTo>
                    <a:lnTo>
                      <a:pt x="252" y="372"/>
                    </a:lnTo>
                    <a:lnTo>
                      <a:pt x="276" y="360"/>
                    </a:lnTo>
                    <a:lnTo>
                      <a:pt x="264" y="378"/>
                    </a:lnTo>
                    <a:lnTo>
                      <a:pt x="282" y="384"/>
                    </a:lnTo>
                    <a:lnTo>
                      <a:pt x="240" y="390"/>
                    </a:lnTo>
                    <a:lnTo>
                      <a:pt x="234" y="426"/>
                    </a:lnTo>
                    <a:lnTo>
                      <a:pt x="246" y="426"/>
                    </a:lnTo>
                    <a:lnTo>
                      <a:pt x="234" y="444"/>
                    </a:lnTo>
                    <a:lnTo>
                      <a:pt x="258" y="438"/>
                    </a:lnTo>
                    <a:lnTo>
                      <a:pt x="270" y="414"/>
                    </a:lnTo>
                    <a:lnTo>
                      <a:pt x="288" y="420"/>
                    </a:lnTo>
                    <a:lnTo>
                      <a:pt x="300" y="372"/>
                    </a:lnTo>
                    <a:lnTo>
                      <a:pt x="300" y="384"/>
                    </a:lnTo>
                    <a:lnTo>
                      <a:pt x="324" y="378"/>
                    </a:lnTo>
                    <a:lnTo>
                      <a:pt x="318" y="390"/>
                    </a:lnTo>
                    <a:lnTo>
                      <a:pt x="366" y="414"/>
                    </a:lnTo>
                    <a:lnTo>
                      <a:pt x="426" y="414"/>
                    </a:lnTo>
                    <a:lnTo>
                      <a:pt x="438" y="402"/>
                    </a:lnTo>
                    <a:lnTo>
                      <a:pt x="450" y="408"/>
                    </a:lnTo>
                    <a:lnTo>
                      <a:pt x="438" y="426"/>
                    </a:lnTo>
                    <a:lnTo>
                      <a:pt x="462" y="432"/>
                    </a:lnTo>
                    <a:lnTo>
                      <a:pt x="468" y="414"/>
                    </a:lnTo>
                    <a:lnTo>
                      <a:pt x="468" y="438"/>
                    </a:lnTo>
                    <a:lnTo>
                      <a:pt x="498" y="456"/>
                    </a:lnTo>
                    <a:lnTo>
                      <a:pt x="510" y="450"/>
                    </a:lnTo>
                    <a:lnTo>
                      <a:pt x="492" y="432"/>
                    </a:lnTo>
                    <a:lnTo>
                      <a:pt x="528" y="450"/>
                    </a:lnTo>
                    <a:lnTo>
                      <a:pt x="510" y="414"/>
                    </a:lnTo>
                    <a:lnTo>
                      <a:pt x="534" y="444"/>
                    </a:lnTo>
                    <a:lnTo>
                      <a:pt x="564" y="480"/>
                    </a:lnTo>
                    <a:lnTo>
                      <a:pt x="606" y="504"/>
                    </a:lnTo>
                    <a:lnTo>
                      <a:pt x="606" y="534"/>
                    </a:lnTo>
                    <a:lnTo>
                      <a:pt x="618" y="510"/>
                    </a:lnTo>
                    <a:lnTo>
                      <a:pt x="636" y="552"/>
                    </a:lnTo>
                    <a:lnTo>
                      <a:pt x="648" y="540"/>
                    </a:lnTo>
                    <a:lnTo>
                      <a:pt x="642" y="510"/>
                    </a:lnTo>
                    <a:lnTo>
                      <a:pt x="600" y="498"/>
                    </a:lnTo>
                    <a:lnTo>
                      <a:pt x="510" y="402"/>
                    </a:lnTo>
                    <a:lnTo>
                      <a:pt x="480" y="438"/>
                    </a:lnTo>
                    <a:lnTo>
                      <a:pt x="474" y="408"/>
                    </a:lnTo>
                    <a:lnTo>
                      <a:pt x="456" y="414"/>
                    </a:lnTo>
                    <a:lnTo>
                      <a:pt x="444" y="390"/>
                    </a:lnTo>
                    <a:lnTo>
                      <a:pt x="414" y="396"/>
                    </a:lnTo>
                    <a:lnTo>
                      <a:pt x="378" y="60"/>
                    </a:lnTo>
                    <a:lnTo>
                      <a:pt x="252" y="36"/>
                    </a:lnTo>
                    <a:lnTo>
                      <a:pt x="216" y="12"/>
                    </a:lnTo>
                    <a:lnTo>
                      <a:pt x="210" y="24"/>
                    </a:lnTo>
                    <a:lnTo>
                      <a:pt x="198" y="0"/>
                    </a:lnTo>
                    <a:lnTo>
                      <a:pt x="60" y="84"/>
                    </a:lnTo>
                    <a:lnTo>
                      <a:pt x="90" y="138"/>
                    </a:lnTo>
                    <a:lnTo>
                      <a:pt x="114" y="144"/>
                    </a:lnTo>
                    <a:lnTo>
                      <a:pt x="138" y="168"/>
                    </a:lnTo>
                    <a:lnTo>
                      <a:pt x="108" y="156"/>
                    </a:lnTo>
                    <a:lnTo>
                      <a:pt x="120" y="174"/>
                    </a:lnTo>
                    <a:lnTo>
                      <a:pt x="102" y="180"/>
                    </a:lnTo>
                    <a:lnTo>
                      <a:pt x="78" y="174"/>
                    </a:lnTo>
                    <a:lnTo>
                      <a:pt x="84" y="156"/>
                    </a:lnTo>
                    <a:lnTo>
                      <a:pt x="72" y="150"/>
                    </a:lnTo>
                    <a:lnTo>
                      <a:pt x="18" y="168"/>
                    </a:lnTo>
                    <a:lnTo>
                      <a:pt x="42" y="192"/>
                    </a:lnTo>
                    <a:lnTo>
                      <a:pt x="30" y="192"/>
                    </a:lnTo>
                    <a:lnTo>
                      <a:pt x="36" y="216"/>
                    </a:lnTo>
                    <a:lnTo>
                      <a:pt x="78" y="228"/>
                    </a:lnTo>
                    <a:lnTo>
                      <a:pt x="78" y="240"/>
                    </a:lnTo>
                    <a:lnTo>
                      <a:pt x="114" y="228"/>
                    </a:lnTo>
                    <a:lnTo>
                      <a:pt x="102" y="234"/>
                    </a:lnTo>
                    <a:lnTo>
                      <a:pt x="102" y="270"/>
                    </a:lnTo>
                    <a:lnTo>
                      <a:pt x="54" y="282"/>
                    </a:lnTo>
                    <a:lnTo>
                      <a:pt x="54" y="28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2" name="Freeform 389"/>
              <p:cNvSpPr>
                <a:spLocks noChangeAspect="1"/>
              </p:cNvSpPr>
              <p:nvPr/>
            </p:nvSpPr>
            <p:spPr bwMode="auto">
              <a:xfrm>
                <a:off x="1689" y="2160"/>
                <a:ext cx="420" cy="492"/>
              </a:xfrm>
              <a:custGeom>
                <a:avLst/>
                <a:gdLst>
                  <a:gd name="T0" fmla="*/ 360 w 420"/>
                  <a:gd name="T1" fmla="*/ 492 h 492"/>
                  <a:gd name="T2" fmla="*/ 222 w 420"/>
                  <a:gd name="T3" fmla="*/ 468 h 492"/>
                  <a:gd name="T4" fmla="*/ 0 w 420"/>
                  <a:gd name="T5" fmla="*/ 336 h 492"/>
                  <a:gd name="T6" fmla="*/ 6 w 420"/>
                  <a:gd name="T7" fmla="*/ 318 h 492"/>
                  <a:gd name="T8" fmla="*/ 12 w 420"/>
                  <a:gd name="T9" fmla="*/ 318 h 492"/>
                  <a:gd name="T10" fmla="*/ 24 w 420"/>
                  <a:gd name="T11" fmla="*/ 312 h 492"/>
                  <a:gd name="T12" fmla="*/ 18 w 420"/>
                  <a:gd name="T13" fmla="*/ 276 h 492"/>
                  <a:gd name="T14" fmla="*/ 36 w 420"/>
                  <a:gd name="T15" fmla="*/ 252 h 492"/>
                  <a:gd name="T16" fmla="*/ 36 w 420"/>
                  <a:gd name="T17" fmla="*/ 234 h 492"/>
                  <a:gd name="T18" fmla="*/ 72 w 420"/>
                  <a:gd name="T19" fmla="*/ 210 h 492"/>
                  <a:gd name="T20" fmla="*/ 48 w 420"/>
                  <a:gd name="T21" fmla="*/ 144 h 492"/>
                  <a:gd name="T22" fmla="*/ 48 w 420"/>
                  <a:gd name="T23" fmla="*/ 138 h 492"/>
                  <a:gd name="T24" fmla="*/ 60 w 420"/>
                  <a:gd name="T25" fmla="*/ 66 h 492"/>
                  <a:gd name="T26" fmla="*/ 72 w 420"/>
                  <a:gd name="T27" fmla="*/ 60 h 492"/>
                  <a:gd name="T28" fmla="*/ 96 w 420"/>
                  <a:gd name="T29" fmla="*/ 72 h 492"/>
                  <a:gd name="T30" fmla="*/ 114 w 420"/>
                  <a:gd name="T31" fmla="*/ 0 h 492"/>
                  <a:gd name="T32" fmla="*/ 420 w 420"/>
                  <a:gd name="T33" fmla="*/ 54 h 492"/>
                  <a:gd name="T34" fmla="*/ 372 w 420"/>
                  <a:gd name="T35" fmla="*/ 408 h 492"/>
                  <a:gd name="T36" fmla="*/ 360 w 420"/>
                  <a:gd name="T37" fmla="*/ 492 h 4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20"/>
                  <a:gd name="T58" fmla="*/ 0 h 492"/>
                  <a:gd name="T59" fmla="*/ 420 w 420"/>
                  <a:gd name="T60" fmla="*/ 492 h 4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20" h="492">
                    <a:moveTo>
                      <a:pt x="360" y="492"/>
                    </a:moveTo>
                    <a:lnTo>
                      <a:pt x="222" y="468"/>
                    </a:lnTo>
                    <a:lnTo>
                      <a:pt x="0" y="336"/>
                    </a:lnTo>
                    <a:lnTo>
                      <a:pt x="6" y="318"/>
                    </a:lnTo>
                    <a:lnTo>
                      <a:pt x="12" y="318"/>
                    </a:lnTo>
                    <a:lnTo>
                      <a:pt x="24" y="312"/>
                    </a:lnTo>
                    <a:lnTo>
                      <a:pt x="18" y="276"/>
                    </a:lnTo>
                    <a:lnTo>
                      <a:pt x="36" y="252"/>
                    </a:lnTo>
                    <a:lnTo>
                      <a:pt x="36" y="234"/>
                    </a:lnTo>
                    <a:lnTo>
                      <a:pt x="72" y="210"/>
                    </a:lnTo>
                    <a:lnTo>
                      <a:pt x="48" y="144"/>
                    </a:lnTo>
                    <a:lnTo>
                      <a:pt x="48" y="138"/>
                    </a:lnTo>
                    <a:lnTo>
                      <a:pt x="60" y="66"/>
                    </a:lnTo>
                    <a:lnTo>
                      <a:pt x="72" y="60"/>
                    </a:lnTo>
                    <a:lnTo>
                      <a:pt x="96" y="72"/>
                    </a:lnTo>
                    <a:lnTo>
                      <a:pt x="114" y="0"/>
                    </a:lnTo>
                    <a:lnTo>
                      <a:pt x="420" y="54"/>
                    </a:lnTo>
                    <a:lnTo>
                      <a:pt x="372" y="408"/>
                    </a:lnTo>
                    <a:lnTo>
                      <a:pt x="360" y="49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3" name="Freeform 390"/>
              <p:cNvSpPr>
                <a:spLocks noChangeAspect="1"/>
              </p:cNvSpPr>
              <p:nvPr/>
            </p:nvSpPr>
            <p:spPr bwMode="auto">
              <a:xfrm>
                <a:off x="1689" y="2160"/>
                <a:ext cx="420" cy="498"/>
              </a:xfrm>
              <a:custGeom>
                <a:avLst/>
                <a:gdLst>
                  <a:gd name="T0" fmla="*/ 360 w 420"/>
                  <a:gd name="T1" fmla="*/ 492 h 498"/>
                  <a:gd name="T2" fmla="*/ 222 w 420"/>
                  <a:gd name="T3" fmla="*/ 468 h 498"/>
                  <a:gd name="T4" fmla="*/ 0 w 420"/>
                  <a:gd name="T5" fmla="*/ 336 h 498"/>
                  <a:gd name="T6" fmla="*/ 6 w 420"/>
                  <a:gd name="T7" fmla="*/ 318 h 498"/>
                  <a:gd name="T8" fmla="*/ 12 w 420"/>
                  <a:gd name="T9" fmla="*/ 318 h 498"/>
                  <a:gd name="T10" fmla="*/ 24 w 420"/>
                  <a:gd name="T11" fmla="*/ 312 h 498"/>
                  <a:gd name="T12" fmla="*/ 18 w 420"/>
                  <a:gd name="T13" fmla="*/ 276 h 498"/>
                  <a:gd name="T14" fmla="*/ 36 w 420"/>
                  <a:gd name="T15" fmla="*/ 252 h 498"/>
                  <a:gd name="T16" fmla="*/ 36 w 420"/>
                  <a:gd name="T17" fmla="*/ 234 h 498"/>
                  <a:gd name="T18" fmla="*/ 72 w 420"/>
                  <a:gd name="T19" fmla="*/ 210 h 498"/>
                  <a:gd name="T20" fmla="*/ 48 w 420"/>
                  <a:gd name="T21" fmla="*/ 144 h 498"/>
                  <a:gd name="T22" fmla="*/ 48 w 420"/>
                  <a:gd name="T23" fmla="*/ 138 h 498"/>
                  <a:gd name="T24" fmla="*/ 60 w 420"/>
                  <a:gd name="T25" fmla="*/ 66 h 498"/>
                  <a:gd name="T26" fmla="*/ 72 w 420"/>
                  <a:gd name="T27" fmla="*/ 60 h 498"/>
                  <a:gd name="T28" fmla="*/ 96 w 420"/>
                  <a:gd name="T29" fmla="*/ 72 h 498"/>
                  <a:gd name="T30" fmla="*/ 114 w 420"/>
                  <a:gd name="T31" fmla="*/ 0 h 498"/>
                  <a:gd name="T32" fmla="*/ 420 w 420"/>
                  <a:gd name="T33" fmla="*/ 54 h 498"/>
                  <a:gd name="T34" fmla="*/ 372 w 420"/>
                  <a:gd name="T35" fmla="*/ 408 h 498"/>
                  <a:gd name="T36" fmla="*/ 360 w 420"/>
                  <a:gd name="T37" fmla="*/ 492 h 498"/>
                  <a:gd name="T38" fmla="*/ 360 w 420"/>
                  <a:gd name="T39" fmla="*/ 498 h 4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20"/>
                  <a:gd name="T61" fmla="*/ 0 h 498"/>
                  <a:gd name="T62" fmla="*/ 420 w 420"/>
                  <a:gd name="T63" fmla="*/ 498 h 4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20" h="498">
                    <a:moveTo>
                      <a:pt x="360" y="492"/>
                    </a:moveTo>
                    <a:lnTo>
                      <a:pt x="222" y="468"/>
                    </a:lnTo>
                    <a:lnTo>
                      <a:pt x="0" y="336"/>
                    </a:lnTo>
                    <a:lnTo>
                      <a:pt x="6" y="318"/>
                    </a:lnTo>
                    <a:lnTo>
                      <a:pt x="12" y="318"/>
                    </a:lnTo>
                    <a:lnTo>
                      <a:pt x="24" y="312"/>
                    </a:lnTo>
                    <a:lnTo>
                      <a:pt x="18" y="276"/>
                    </a:lnTo>
                    <a:lnTo>
                      <a:pt x="36" y="252"/>
                    </a:lnTo>
                    <a:lnTo>
                      <a:pt x="36" y="234"/>
                    </a:lnTo>
                    <a:lnTo>
                      <a:pt x="72" y="210"/>
                    </a:lnTo>
                    <a:lnTo>
                      <a:pt x="48" y="144"/>
                    </a:lnTo>
                    <a:lnTo>
                      <a:pt x="48" y="138"/>
                    </a:lnTo>
                    <a:lnTo>
                      <a:pt x="60" y="66"/>
                    </a:lnTo>
                    <a:lnTo>
                      <a:pt x="72" y="60"/>
                    </a:lnTo>
                    <a:lnTo>
                      <a:pt x="96" y="72"/>
                    </a:lnTo>
                    <a:lnTo>
                      <a:pt x="114" y="0"/>
                    </a:lnTo>
                    <a:lnTo>
                      <a:pt x="420" y="54"/>
                    </a:lnTo>
                    <a:lnTo>
                      <a:pt x="372" y="408"/>
                    </a:lnTo>
                    <a:lnTo>
                      <a:pt x="360" y="492"/>
                    </a:lnTo>
                    <a:lnTo>
                      <a:pt x="360" y="49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4" name="Freeform 391"/>
              <p:cNvSpPr>
                <a:spLocks noChangeAspect="1"/>
              </p:cNvSpPr>
              <p:nvPr/>
            </p:nvSpPr>
            <p:spPr bwMode="auto">
              <a:xfrm>
                <a:off x="2997" y="2298"/>
                <a:ext cx="312" cy="282"/>
              </a:xfrm>
              <a:custGeom>
                <a:avLst/>
                <a:gdLst>
                  <a:gd name="T0" fmla="*/ 228 w 312"/>
                  <a:gd name="T1" fmla="*/ 276 h 282"/>
                  <a:gd name="T2" fmla="*/ 42 w 312"/>
                  <a:gd name="T3" fmla="*/ 282 h 282"/>
                  <a:gd name="T4" fmla="*/ 42 w 312"/>
                  <a:gd name="T5" fmla="*/ 240 h 282"/>
                  <a:gd name="T6" fmla="*/ 12 w 312"/>
                  <a:gd name="T7" fmla="*/ 228 h 282"/>
                  <a:gd name="T8" fmla="*/ 12 w 312"/>
                  <a:gd name="T9" fmla="*/ 96 h 282"/>
                  <a:gd name="T10" fmla="*/ 0 w 312"/>
                  <a:gd name="T11" fmla="*/ 6 h 282"/>
                  <a:gd name="T12" fmla="*/ 282 w 312"/>
                  <a:gd name="T13" fmla="*/ 0 h 282"/>
                  <a:gd name="T14" fmla="*/ 288 w 312"/>
                  <a:gd name="T15" fmla="*/ 18 h 282"/>
                  <a:gd name="T16" fmla="*/ 270 w 312"/>
                  <a:gd name="T17" fmla="*/ 36 h 282"/>
                  <a:gd name="T18" fmla="*/ 312 w 312"/>
                  <a:gd name="T19" fmla="*/ 36 h 282"/>
                  <a:gd name="T20" fmla="*/ 312 w 312"/>
                  <a:gd name="T21" fmla="*/ 42 h 282"/>
                  <a:gd name="T22" fmla="*/ 300 w 312"/>
                  <a:gd name="T23" fmla="*/ 60 h 282"/>
                  <a:gd name="T24" fmla="*/ 300 w 312"/>
                  <a:gd name="T25" fmla="*/ 72 h 282"/>
                  <a:gd name="T26" fmla="*/ 282 w 312"/>
                  <a:gd name="T27" fmla="*/ 84 h 282"/>
                  <a:gd name="T28" fmla="*/ 294 w 312"/>
                  <a:gd name="T29" fmla="*/ 102 h 282"/>
                  <a:gd name="T30" fmla="*/ 282 w 312"/>
                  <a:gd name="T31" fmla="*/ 114 h 282"/>
                  <a:gd name="T32" fmla="*/ 264 w 312"/>
                  <a:gd name="T33" fmla="*/ 138 h 282"/>
                  <a:gd name="T34" fmla="*/ 264 w 312"/>
                  <a:gd name="T35" fmla="*/ 162 h 282"/>
                  <a:gd name="T36" fmla="*/ 234 w 312"/>
                  <a:gd name="T37" fmla="*/ 198 h 282"/>
                  <a:gd name="T38" fmla="*/ 234 w 312"/>
                  <a:gd name="T39" fmla="*/ 222 h 282"/>
                  <a:gd name="T40" fmla="*/ 222 w 312"/>
                  <a:gd name="T41" fmla="*/ 222 h 282"/>
                  <a:gd name="T42" fmla="*/ 228 w 312"/>
                  <a:gd name="T43" fmla="*/ 240 h 282"/>
                  <a:gd name="T44" fmla="*/ 234 w 312"/>
                  <a:gd name="T45" fmla="*/ 240 h 282"/>
                  <a:gd name="T46" fmla="*/ 228 w 312"/>
                  <a:gd name="T47" fmla="*/ 252 h 282"/>
                  <a:gd name="T48" fmla="*/ 240 w 312"/>
                  <a:gd name="T49" fmla="*/ 258 h 282"/>
                  <a:gd name="T50" fmla="*/ 228 w 312"/>
                  <a:gd name="T51" fmla="*/ 276 h 2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2"/>
                  <a:gd name="T79" fmla="*/ 0 h 282"/>
                  <a:gd name="T80" fmla="*/ 312 w 312"/>
                  <a:gd name="T81" fmla="*/ 282 h 2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2" h="282">
                    <a:moveTo>
                      <a:pt x="228" y="276"/>
                    </a:moveTo>
                    <a:lnTo>
                      <a:pt x="42" y="282"/>
                    </a:lnTo>
                    <a:lnTo>
                      <a:pt x="42" y="240"/>
                    </a:lnTo>
                    <a:lnTo>
                      <a:pt x="12" y="228"/>
                    </a:lnTo>
                    <a:lnTo>
                      <a:pt x="12" y="96"/>
                    </a:lnTo>
                    <a:lnTo>
                      <a:pt x="0" y="6"/>
                    </a:lnTo>
                    <a:lnTo>
                      <a:pt x="282" y="0"/>
                    </a:lnTo>
                    <a:lnTo>
                      <a:pt x="288" y="18"/>
                    </a:lnTo>
                    <a:lnTo>
                      <a:pt x="270" y="36"/>
                    </a:lnTo>
                    <a:lnTo>
                      <a:pt x="312" y="36"/>
                    </a:lnTo>
                    <a:lnTo>
                      <a:pt x="312" y="42"/>
                    </a:lnTo>
                    <a:lnTo>
                      <a:pt x="300" y="60"/>
                    </a:lnTo>
                    <a:lnTo>
                      <a:pt x="300" y="72"/>
                    </a:lnTo>
                    <a:lnTo>
                      <a:pt x="282" y="84"/>
                    </a:lnTo>
                    <a:lnTo>
                      <a:pt x="294" y="102"/>
                    </a:lnTo>
                    <a:lnTo>
                      <a:pt x="282" y="114"/>
                    </a:lnTo>
                    <a:lnTo>
                      <a:pt x="264" y="138"/>
                    </a:lnTo>
                    <a:lnTo>
                      <a:pt x="264" y="162"/>
                    </a:lnTo>
                    <a:lnTo>
                      <a:pt x="234" y="198"/>
                    </a:lnTo>
                    <a:lnTo>
                      <a:pt x="234" y="222"/>
                    </a:lnTo>
                    <a:lnTo>
                      <a:pt x="222" y="222"/>
                    </a:lnTo>
                    <a:lnTo>
                      <a:pt x="228" y="240"/>
                    </a:lnTo>
                    <a:lnTo>
                      <a:pt x="234" y="240"/>
                    </a:lnTo>
                    <a:lnTo>
                      <a:pt x="228" y="252"/>
                    </a:lnTo>
                    <a:lnTo>
                      <a:pt x="240" y="258"/>
                    </a:lnTo>
                    <a:lnTo>
                      <a:pt x="228" y="27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5" name="Freeform 392"/>
              <p:cNvSpPr>
                <a:spLocks noChangeAspect="1"/>
              </p:cNvSpPr>
              <p:nvPr/>
            </p:nvSpPr>
            <p:spPr bwMode="auto">
              <a:xfrm>
                <a:off x="2997" y="2298"/>
                <a:ext cx="312" cy="282"/>
              </a:xfrm>
              <a:custGeom>
                <a:avLst/>
                <a:gdLst>
                  <a:gd name="T0" fmla="*/ 228 w 312"/>
                  <a:gd name="T1" fmla="*/ 276 h 282"/>
                  <a:gd name="T2" fmla="*/ 42 w 312"/>
                  <a:gd name="T3" fmla="*/ 282 h 282"/>
                  <a:gd name="T4" fmla="*/ 42 w 312"/>
                  <a:gd name="T5" fmla="*/ 240 h 282"/>
                  <a:gd name="T6" fmla="*/ 12 w 312"/>
                  <a:gd name="T7" fmla="*/ 228 h 282"/>
                  <a:gd name="T8" fmla="*/ 12 w 312"/>
                  <a:gd name="T9" fmla="*/ 96 h 282"/>
                  <a:gd name="T10" fmla="*/ 0 w 312"/>
                  <a:gd name="T11" fmla="*/ 6 h 282"/>
                  <a:gd name="T12" fmla="*/ 282 w 312"/>
                  <a:gd name="T13" fmla="*/ 0 h 282"/>
                  <a:gd name="T14" fmla="*/ 288 w 312"/>
                  <a:gd name="T15" fmla="*/ 18 h 282"/>
                  <a:gd name="T16" fmla="*/ 270 w 312"/>
                  <a:gd name="T17" fmla="*/ 36 h 282"/>
                  <a:gd name="T18" fmla="*/ 312 w 312"/>
                  <a:gd name="T19" fmla="*/ 36 h 282"/>
                  <a:gd name="T20" fmla="*/ 312 w 312"/>
                  <a:gd name="T21" fmla="*/ 42 h 282"/>
                  <a:gd name="T22" fmla="*/ 300 w 312"/>
                  <a:gd name="T23" fmla="*/ 60 h 282"/>
                  <a:gd name="T24" fmla="*/ 300 w 312"/>
                  <a:gd name="T25" fmla="*/ 72 h 282"/>
                  <a:gd name="T26" fmla="*/ 282 w 312"/>
                  <a:gd name="T27" fmla="*/ 84 h 282"/>
                  <a:gd name="T28" fmla="*/ 294 w 312"/>
                  <a:gd name="T29" fmla="*/ 102 h 282"/>
                  <a:gd name="T30" fmla="*/ 282 w 312"/>
                  <a:gd name="T31" fmla="*/ 114 h 282"/>
                  <a:gd name="T32" fmla="*/ 264 w 312"/>
                  <a:gd name="T33" fmla="*/ 138 h 282"/>
                  <a:gd name="T34" fmla="*/ 264 w 312"/>
                  <a:gd name="T35" fmla="*/ 162 h 282"/>
                  <a:gd name="T36" fmla="*/ 234 w 312"/>
                  <a:gd name="T37" fmla="*/ 198 h 282"/>
                  <a:gd name="T38" fmla="*/ 234 w 312"/>
                  <a:gd name="T39" fmla="*/ 222 h 282"/>
                  <a:gd name="T40" fmla="*/ 222 w 312"/>
                  <a:gd name="T41" fmla="*/ 222 h 282"/>
                  <a:gd name="T42" fmla="*/ 228 w 312"/>
                  <a:gd name="T43" fmla="*/ 240 h 282"/>
                  <a:gd name="T44" fmla="*/ 234 w 312"/>
                  <a:gd name="T45" fmla="*/ 240 h 282"/>
                  <a:gd name="T46" fmla="*/ 228 w 312"/>
                  <a:gd name="T47" fmla="*/ 252 h 282"/>
                  <a:gd name="T48" fmla="*/ 240 w 312"/>
                  <a:gd name="T49" fmla="*/ 258 h 282"/>
                  <a:gd name="T50" fmla="*/ 228 w 312"/>
                  <a:gd name="T51" fmla="*/ 276 h 282"/>
                  <a:gd name="T52" fmla="*/ 228 w 312"/>
                  <a:gd name="T53" fmla="*/ 282 h 2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2"/>
                  <a:gd name="T82" fmla="*/ 0 h 282"/>
                  <a:gd name="T83" fmla="*/ 312 w 312"/>
                  <a:gd name="T84" fmla="*/ 282 h 2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2" h="282">
                    <a:moveTo>
                      <a:pt x="228" y="276"/>
                    </a:moveTo>
                    <a:lnTo>
                      <a:pt x="42" y="282"/>
                    </a:lnTo>
                    <a:lnTo>
                      <a:pt x="42" y="240"/>
                    </a:lnTo>
                    <a:lnTo>
                      <a:pt x="12" y="228"/>
                    </a:lnTo>
                    <a:lnTo>
                      <a:pt x="12" y="96"/>
                    </a:lnTo>
                    <a:lnTo>
                      <a:pt x="0" y="6"/>
                    </a:lnTo>
                    <a:lnTo>
                      <a:pt x="282" y="0"/>
                    </a:lnTo>
                    <a:lnTo>
                      <a:pt x="288" y="18"/>
                    </a:lnTo>
                    <a:lnTo>
                      <a:pt x="270" y="36"/>
                    </a:lnTo>
                    <a:lnTo>
                      <a:pt x="312" y="36"/>
                    </a:lnTo>
                    <a:lnTo>
                      <a:pt x="312" y="42"/>
                    </a:lnTo>
                    <a:lnTo>
                      <a:pt x="300" y="60"/>
                    </a:lnTo>
                    <a:lnTo>
                      <a:pt x="300" y="72"/>
                    </a:lnTo>
                    <a:lnTo>
                      <a:pt x="282" y="84"/>
                    </a:lnTo>
                    <a:lnTo>
                      <a:pt x="294" y="102"/>
                    </a:lnTo>
                    <a:lnTo>
                      <a:pt x="282" y="114"/>
                    </a:lnTo>
                    <a:lnTo>
                      <a:pt x="264" y="138"/>
                    </a:lnTo>
                    <a:lnTo>
                      <a:pt x="264" y="162"/>
                    </a:lnTo>
                    <a:lnTo>
                      <a:pt x="234" y="198"/>
                    </a:lnTo>
                    <a:lnTo>
                      <a:pt x="234" y="222"/>
                    </a:lnTo>
                    <a:lnTo>
                      <a:pt x="222" y="222"/>
                    </a:lnTo>
                    <a:lnTo>
                      <a:pt x="228" y="240"/>
                    </a:lnTo>
                    <a:lnTo>
                      <a:pt x="234" y="240"/>
                    </a:lnTo>
                    <a:lnTo>
                      <a:pt x="228" y="252"/>
                    </a:lnTo>
                    <a:lnTo>
                      <a:pt x="240" y="258"/>
                    </a:lnTo>
                    <a:lnTo>
                      <a:pt x="228" y="276"/>
                    </a:lnTo>
                    <a:lnTo>
                      <a:pt x="228" y="28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6" name="Freeform 393"/>
              <p:cNvSpPr>
                <a:spLocks noChangeAspect="1"/>
              </p:cNvSpPr>
              <p:nvPr/>
            </p:nvSpPr>
            <p:spPr bwMode="auto">
              <a:xfrm>
                <a:off x="1263" y="1638"/>
                <a:ext cx="498" cy="840"/>
              </a:xfrm>
              <a:custGeom>
                <a:avLst/>
                <a:gdLst>
                  <a:gd name="T0" fmla="*/ 432 w 498"/>
                  <a:gd name="T1" fmla="*/ 840 h 840"/>
                  <a:gd name="T2" fmla="*/ 276 w 498"/>
                  <a:gd name="T3" fmla="*/ 822 h 840"/>
                  <a:gd name="T4" fmla="*/ 270 w 498"/>
                  <a:gd name="T5" fmla="*/ 762 h 840"/>
                  <a:gd name="T6" fmla="*/ 240 w 498"/>
                  <a:gd name="T7" fmla="*/ 714 h 840"/>
                  <a:gd name="T8" fmla="*/ 222 w 498"/>
                  <a:gd name="T9" fmla="*/ 708 h 840"/>
                  <a:gd name="T10" fmla="*/ 222 w 498"/>
                  <a:gd name="T11" fmla="*/ 690 h 840"/>
                  <a:gd name="T12" fmla="*/ 180 w 498"/>
                  <a:gd name="T13" fmla="*/ 672 h 840"/>
                  <a:gd name="T14" fmla="*/ 162 w 498"/>
                  <a:gd name="T15" fmla="*/ 642 h 840"/>
                  <a:gd name="T16" fmla="*/ 108 w 498"/>
                  <a:gd name="T17" fmla="*/ 630 h 840"/>
                  <a:gd name="T18" fmla="*/ 96 w 498"/>
                  <a:gd name="T19" fmla="*/ 618 h 840"/>
                  <a:gd name="T20" fmla="*/ 108 w 498"/>
                  <a:gd name="T21" fmla="*/ 570 h 840"/>
                  <a:gd name="T22" fmla="*/ 96 w 498"/>
                  <a:gd name="T23" fmla="*/ 564 h 840"/>
                  <a:gd name="T24" fmla="*/ 102 w 498"/>
                  <a:gd name="T25" fmla="*/ 546 h 840"/>
                  <a:gd name="T26" fmla="*/ 54 w 498"/>
                  <a:gd name="T27" fmla="*/ 462 h 840"/>
                  <a:gd name="T28" fmla="*/ 60 w 498"/>
                  <a:gd name="T29" fmla="*/ 444 h 840"/>
                  <a:gd name="T30" fmla="*/ 72 w 498"/>
                  <a:gd name="T31" fmla="*/ 420 h 840"/>
                  <a:gd name="T32" fmla="*/ 48 w 498"/>
                  <a:gd name="T33" fmla="*/ 384 h 840"/>
                  <a:gd name="T34" fmla="*/ 48 w 498"/>
                  <a:gd name="T35" fmla="*/ 342 h 840"/>
                  <a:gd name="T36" fmla="*/ 78 w 498"/>
                  <a:gd name="T37" fmla="*/ 372 h 840"/>
                  <a:gd name="T38" fmla="*/ 60 w 498"/>
                  <a:gd name="T39" fmla="*/ 330 h 840"/>
                  <a:gd name="T40" fmla="*/ 78 w 498"/>
                  <a:gd name="T41" fmla="*/ 330 h 840"/>
                  <a:gd name="T42" fmla="*/ 60 w 498"/>
                  <a:gd name="T43" fmla="*/ 312 h 840"/>
                  <a:gd name="T44" fmla="*/ 54 w 498"/>
                  <a:gd name="T45" fmla="*/ 342 h 840"/>
                  <a:gd name="T46" fmla="*/ 36 w 498"/>
                  <a:gd name="T47" fmla="*/ 312 h 840"/>
                  <a:gd name="T48" fmla="*/ 30 w 498"/>
                  <a:gd name="T49" fmla="*/ 318 h 840"/>
                  <a:gd name="T50" fmla="*/ 36 w 498"/>
                  <a:gd name="T51" fmla="*/ 300 h 840"/>
                  <a:gd name="T52" fmla="*/ 6 w 498"/>
                  <a:gd name="T53" fmla="*/ 234 h 840"/>
                  <a:gd name="T54" fmla="*/ 18 w 498"/>
                  <a:gd name="T55" fmla="*/ 168 h 840"/>
                  <a:gd name="T56" fmla="*/ 0 w 498"/>
                  <a:gd name="T57" fmla="*/ 108 h 840"/>
                  <a:gd name="T58" fmla="*/ 30 w 498"/>
                  <a:gd name="T59" fmla="*/ 72 h 840"/>
                  <a:gd name="T60" fmla="*/ 48 w 498"/>
                  <a:gd name="T61" fmla="*/ 0 h 840"/>
                  <a:gd name="T62" fmla="*/ 282 w 498"/>
                  <a:gd name="T63" fmla="*/ 60 h 840"/>
                  <a:gd name="T64" fmla="*/ 222 w 498"/>
                  <a:gd name="T65" fmla="*/ 294 h 840"/>
                  <a:gd name="T66" fmla="*/ 474 w 498"/>
                  <a:gd name="T67" fmla="*/ 666 h 840"/>
                  <a:gd name="T68" fmla="*/ 498 w 498"/>
                  <a:gd name="T69" fmla="*/ 732 h 840"/>
                  <a:gd name="T70" fmla="*/ 462 w 498"/>
                  <a:gd name="T71" fmla="*/ 756 h 840"/>
                  <a:gd name="T72" fmla="*/ 462 w 498"/>
                  <a:gd name="T73" fmla="*/ 774 h 840"/>
                  <a:gd name="T74" fmla="*/ 444 w 498"/>
                  <a:gd name="T75" fmla="*/ 798 h 840"/>
                  <a:gd name="T76" fmla="*/ 450 w 498"/>
                  <a:gd name="T77" fmla="*/ 834 h 840"/>
                  <a:gd name="T78" fmla="*/ 438 w 498"/>
                  <a:gd name="T79" fmla="*/ 840 h 840"/>
                  <a:gd name="T80" fmla="*/ 432 w 498"/>
                  <a:gd name="T81" fmla="*/ 840 h 84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8"/>
                  <a:gd name="T124" fmla="*/ 0 h 840"/>
                  <a:gd name="T125" fmla="*/ 498 w 498"/>
                  <a:gd name="T126" fmla="*/ 840 h 84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8" h="840">
                    <a:moveTo>
                      <a:pt x="432" y="840"/>
                    </a:moveTo>
                    <a:lnTo>
                      <a:pt x="276" y="822"/>
                    </a:lnTo>
                    <a:lnTo>
                      <a:pt x="270" y="762"/>
                    </a:lnTo>
                    <a:lnTo>
                      <a:pt x="240" y="714"/>
                    </a:lnTo>
                    <a:lnTo>
                      <a:pt x="222" y="708"/>
                    </a:lnTo>
                    <a:lnTo>
                      <a:pt x="222" y="690"/>
                    </a:lnTo>
                    <a:lnTo>
                      <a:pt x="180" y="672"/>
                    </a:lnTo>
                    <a:lnTo>
                      <a:pt x="162" y="642"/>
                    </a:lnTo>
                    <a:lnTo>
                      <a:pt x="108" y="630"/>
                    </a:lnTo>
                    <a:lnTo>
                      <a:pt x="96" y="618"/>
                    </a:lnTo>
                    <a:lnTo>
                      <a:pt x="108" y="570"/>
                    </a:lnTo>
                    <a:lnTo>
                      <a:pt x="96" y="564"/>
                    </a:lnTo>
                    <a:lnTo>
                      <a:pt x="102" y="546"/>
                    </a:lnTo>
                    <a:lnTo>
                      <a:pt x="54" y="462"/>
                    </a:lnTo>
                    <a:lnTo>
                      <a:pt x="60" y="444"/>
                    </a:lnTo>
                    <a:lnTo>
                      <a:pt x="72" y="420"/>
                    </a:lnTo>
                    <a:lnTo>
                      <a:pt x="48" y="384"/>
                    </a:lnTo>
                    <a:lnTo>
                      <a:pt x="48" y="342"/>
                    </a:lnTo>
                    <a:lnTo>
                      <a:pt x="78" y="372"/>
                    </a:lnTo>
                    <a:lnTo>
                      <a:pt x="60" y="330"/>
                    </a:lnTo>
                    <a:lnTo>
                      <a:pt x="78" y="330"/>
                    </a:lnTo>
                    <a:lnTo>
                      <a:pt x="60" y="312"/>
                    </a:lnTo>
                    <a:lnTo>
                      <a:pt x="54" y="342"/>
                    </a:lnTo>
                    <a:lnTo>
                      <a:pt x="36" y="312"/>
                    </a:lnTo>
                    <a:lnTo>
                      <a:pt x="30" y="318"/>
                    </a:lnTo>
                    <a:lnTo>
                      <a:pt x="36" y="300"/>
                    </a:lnTo>
                    <a:lnTo>
                      <a:pt x="6" y="234"/>
                    </a:lnTo>
                    <a:lnTo>
                      <a:pt x="18" y="168"/>
                    </a:lnTo>
                    <a:lnTo>
                      <a:pt x="0" y="108"/>
                    </a:lnTo>
                    <a:lnTo>
                      <a:pt x="30" y="72"/>
                    </a:lnTo>
                    <a:lnTo>
                      <a:pt x="48" y="0"/>
                    </a:lnTo>
                    <a:lnTo>
                      <a:pt x="282" y="60"/>
                    </a:lnTo>
                    <a:lnTo>
                      <a:pt x="222" y="294"/>
                    </a:lnTo>
                    <a:lnTo>
                      <a:pt x="474" y="666"/>
                    </a:lnTo>
                    <a:lnTo>
                      <a:pt x="498" y="732"/>
                    </a:lnTo>
                    <a:lnTo>
                      <a:pt x="462" y="756"/>
                    </a:lnTo>
                    <a:lnTo>
                      <a:pt x="462" y="774"/>
                    </a:lnTo>
                    <a:lnTo>
                      <a:pt x="444" y="798"/>
                    </a:lnTo>
                    <a:lnTo>
                      <a:pt x="450" y="834"/>
                    </a:lnTo>
                    <a:lnTo>
                      <a:pt x="438" y="840"/>
                    </a:lnTo>
                    <a:lnTo>
                      <a:pt x="432" y="84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7" name="Freeform 394"/>
              <p:cNvSpPr>
                <a:spLocks noChangeAspect="1"/>
              </p:cNvSpPr>
              <p:nvPr/>
            </p:nvSpPr>
            <p:spPr bwMode="auto">
              <a:xfrm>
                <a:off x="1263" y="1638"/>
                <a:ext cx="498" cy="846"/>
              </a:xfrm>
              <a:custGeom>
                <a:avLst/>
                <a:gdLst>
                  <a:gd name="T0" fmla="*/ 432 w 498"/>
                  <a:gd name="T1" fmla="*/ 840 h 846"/>
                  <a:gd name="T2" fmla="*/ 276 w 498"/>
                  <a:gd name="T3" fmla="*/ 822 h 846"/>
                  <a:gd name="T4" fmla="*/ 270 w 498"/>
                  <a:gd name="T5" fmla="*/ 762 h 846"/>
                  <a:gd name="T6" fmla="*/ 240 w 498"/>
                  <a:gd name="T7" fmla="*/ 714 h 846"/>
                  <a:gd name="T8" fmla="*/ 222 w 498"/>
                  <a:gd name="T9" fmla="*/ 708 h 846"/>
                  <a:gd name="T10" fmla="*/ 222 w 498"/>
                  <a:gd name="T11" fmla="*/ 690 h 846"/>
                  <a:gd name="T12" fmla="*/ 180 w 498"/>
                  <a:gd name="T13" fmla="*/ 672 h 846"/>
                  <a:gd name="T14" fmla="*/ 162 w 498"/>
                  <a:gd name="T15" fmla="*/ 642 h 846"/>
                  <a:gd name="T16" fmla="*/ 108 w 498"/>
                  <a:gd name="T17" fmla="*/ 630 h 846"/>
                  <a:gd name="T18" fmla="*/ 96 w 498"/>
                  <a:gd name="T19" fmla="*/ 618 h 846"/>
                  <a:gd name="T20" fmla="*/ 108 w 498"/>
                  <a:gd name="T21" fmla="*/ 570 h 846"/>
                  <a:gd name="T22" fmla="*/ 96 w 498"/>
                  <a:gd name="T23" fmla="*/ 564 h 846"/>
                  <a:gd name="T24" fmla="*/ 102 w 498"/>
                  <a:gd name="T25" fmla="*/ 546 h 846"/>
                  <a:gd name="T26" fmla="*/ 54 w 498"/>
                  <a:gd name="T27" fmla="*/ 462 h 846"/>
                  <a:gd name="T28" fmla="*/ 60 w 498"/>
                  <a:gd name="T29" fmla="*/ 444 h 846"/>
                  <a:gd name="T30" fmla="*/ 72 w 498"/>
                  <a:gd name="T31" fmla="*/ 420 h 846"/>
                  <a:gd name="T32" fmla="*/ 48 w 498"/>
                  <a:gd name="T33" fmla="*/ 384 h 846"/>
                  <a:gd name="T34" fmla="*/ 48 w 498"/>
                  <a:gd name="T35" fmla="*/ 342 h 846"/>
                  <a:gd name="T36" fmla="*/ 78 w 498"/>
                  <a:gd name="T37" fmla="*/ 372 h 846"/>
                  <a:gd name="T38" fmla="*/ 60 w 498"/>
                  <a:gd name="T39" fmla="*/ 330 h 846"/>
                  <a:gd name="T40" fmla="*/ 78 w 498"/>
                  <a:gd name="T41" fmla="*/ 330 h 846"/>
                  <a:gd name="T42" fmla="*/ 60 w 498"/>
                  <a:gd name="T43" fmla="*/ 312 h 846"/>
                  <a:gd name="T44" fmla="*/ 54 w 498"/>
                  <a:gd name="T45" fmla="*/ 342 h 846"/>
                  <a:gd name="T46" fmla="*/ 36 w 498"/>
                  <a:gd name="T47" fmla="*/ 312 h 846"/>
                  <a:gd name="T48" fmla="*/ 30 w 498"/>
                  <a:gd name="T49" fmla="*/ 318 h 846"/>
                  <a:gd name="T50" fmla="*/ 36 w 498"/>
                  <a:gd name="T51" fmla="*/ 300 h 846"/>
                  <a:gd name="T52" fmla="*/ 6 w 498"/>
                  <a:gd name="T53" fmla="*/ 234 h 846"/>
                  <a:gd name="T54" fmla="*/ 18 w 498"/>
                  <a:gd name="T55" fmla="*/ 168 h 846"/>
                  <a:gd name="T56" fmla="*/ 0 w 498"/>
                  <a:gd name="T57" fmla="*/ 108 h 846"/>
                  <a:gd name="T58" fmla="*/ 30 w 498"/>
                  <a:gd name="T59" fmla="*/ 72 h 846"/>
                  <a:gd name="T60" fmla="*/ 48 w 498"/>
                  <a:gd name="T61" fmla="*/ 0 h 846"/>
                  <a:gd name="T62" fmla="*/ 282 w 498"/>
                  <a:gd name="T63" fmla="*/ 60 h 846"/>
                  <a:gd name="T64" fmla="*/ 222 w 498"/>
                  <a:gd name="T65" fmla="*/ 294 h 846"/>
                  <a:gd name="T66" fmla="*/ 474 w 498"/>
                  <a:gd name="T67" fmla="*/ 666 h 846"/>
                  <a:gd name="T68" fmla="*/ 498 w 498"/>
                  <a:gd name="T69" fmla="*/ 732 h 846"/>
                  <a:gd name="T70" fmla="*/ 462 w 498"/>
                  <a:gd name="T71" fmla="*/ 756 h 846"/>
                  <a:gd name="T72" fmla="*/ 462 w 498"/>
                  <a:gd name="T73" fmla="*/ 774 h 846"/>
                  <a:gd name="T74" fmla="*/ 444 w 498"/>
                  <a:gd name="T75" fmla="*/ 798 h 846"/>
                  <a:gd name="T76" fmla="*/ 450 w 498"/>
                  <a:gd name="T77" fmla="*/ 834 h 846"/>
                  <a:gd name="T78" fmla="*/ 438 w 498"/>
                  <a:gd name="T79" fmla="*/ 840 h 846"/>
                  <a:gd name="T80" fmla="*/ 432 w 498"/>
                  <a:gd name="T81" fmla="*/ 840 h 846"/>
                  <a:gd name="T82" fmla="*/ 432 w 498"/>
                  <a:gd name="T83" fmla="*/ 846 h 8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98"/>
                  <a:gd name="T127" fmla="*/ 0 h 846"/>
                  <a:gd name="T128" fmla="*/ 498 w 498"/>
                  <a:gd name="T129" fmla="*/ 846 h 8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98" h="846">
                    <a:moveTo>
                      <a:pt x="432" y="840"/>
                    </a:moveTo>
                    <a:lnTo>
                      <a:pt x="276" y="822"/>
                    </a:lnTo>
                    <a:lnTo>
                      <a:pt x="270" y="762"/>
                    </a:lnTo>
                    <a:lnTo>
                      <a:pt x="240" y="714"/>
                    </a:lnTo>
                    <a:lnTo>
                      <a:pt x="222" y="708"/>
                    </a:lnTo>
                    <a:lnTo>
                      <a:pt x="222" y="690"/>
                    </a:lnTo>
                    <a:lnTo>
                      <a:pt x="180" y="672"/>
                    </a:lnTo>
                    <a:lnTo>
                      <a:pt x="162" y="642"/>
                    </a:lnTo>
                    <a:lnTo>
                      <a:pt x="108" y="630"/>
                    </a:lnTo>
                    <a:lnTo>
                      <a:pt x="96" y="618"/>
                    </a:lnTo>
                    <a:lnTo>
                      <a:pt x="108" y="570"/>
                    </a:lnTo>
                    <a:lnTo>
                      <a:pt x="96" y="564"/>
                    </a:lnTo>
                    <a:lnTo>
                      <a:pt x="102" y="546"/>
                    </a:lnTo>
                    <a:lnTo>
                      <a:pt x="54" y="462"/>
                    </a:lnTo>
                    <a:lnTo>
                      <a:pt x="60" y="444"/>
                    </a:lnTo>
                    <a:lnTo>
                      <a:pt x="72" y="420"/>
                    </a:lnTo>
                    <a:lnTo>
                      <a:pt x="48" y="384"/>
                    </a:lnTo>
                    <a:lnTo>
                      <a:pt x="48" y="342"/>
                    </a:lnTo>
                    <a:lnTo>
                      <a:pt x="78" y="372"/>
                    </a:lnTo>
                    <a:lnTo>
                      <a:pt x="60" y="330"/>
                    </a:lnTo>
                    <a:lnTo>
                      <a:pt x="78" y="330"/>
                    </a:lnTo>
                    <a:lnTo>
                      <a:pt x="60" y="312"/>
                    </a:lnTo>
                    <a:lnTo>
                      <a:pt x="54" y="342"/>
                    </a:lnTo>
                    <a:lnTo>
                      <a:pt x="36" y="312"/>
                    </a:lnTo>
                    <a:lnTo>
                      <a:pt x="30" y="318"/>
                    </a:lnTo>
                    <a:lnTo>
                      <a:pt x="36" y="300"/>
                    </a:lnTo>
                    <a:lnTo>
                      <a:pt x="6" y="234"/>
                    </a:lnTo>
                    <a:lnTo>
                      <a:pt x="18" y="168"/>
                    </a:lnTo>
                    <a:lnTo>
                      <a:pt x="0" y="108"/>
                    </a:lnTo>
                    <a:lnTo>
                      <a:pt x="30" y="72"/>
                    </a:lnTo>
                    <a:lnTo>
                      <a:pt x="48" y="0"/>
                    </a:lnTo>
                    <a:lnTo>
                      <a:pt x="282" y="60"/>
                    </a:lnTo>
                    <a:lnTo>
                      <a:pt x="222" y="294"/>
                    </a:lnTo>
                    <a:lnTo>
                      <a:pt x="474" y="666"/>
                    </a:lnTo>
                    <a:lnTo>
                      <a:pt x="498" y="732"/>
                    </a:lnTo>
                    <a:lnTo>
                      <a:pt x="462" y="756"/>
                    </a:lnTo>
                    <a:lnTo>
                      <a:pt x="462" y="774"/>
                    </a:lnTo>
                    <a:lnTo>
                      <a:pt x="444" y="798"/>
                    </a:lnTo>
                    <a:lnTo>
                      <a:pt x="450" y="834"/>
                    </a:lnTo>
                    <a:lnTo>
                      <a:pt x="438" y="840"/>
                    </a:lnTo>
                    <a:lnTo>
                      <a:pt x="432" y="840"/>
                    </a:lnTo>
                    <a:lnTo>
                      <a:pt x="432" y="84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8" name="Freeform 395"/>
              <p:cNvSpPr>
                <a:spLocks noChangeAspect="1"/>
              </p:cNvSpPr>
              <p:nvPr/>
            </p:nvSpPr>
            <p:spPr bwMode="auto">
              <a:xfrm>
                <a:off x="2109" y="1902"/>
                <a:ext cx="450" cy="354"/>
              </a:xfrm>
              <a:custGeom>
                <a:avLst/>
                <a:gdLst>
                  <a:gd name="T0" fmla="*/ 444 w 450"/>
                  <a:gd name="T1" fmla="*/ 120 h 354"/>
                  <a:gd name="T2" fmla="*/ 432 w 450"/>
                  <a:gd name="T3" fmla="*/ 354 h 354"/>
                  <a:gd name="T4" fmla="*/ 372 w 450"/>
                  <a:gd name="T5" fmla="*/ 348 h 354"/>
                  <a:gd name="T6" fmla="*/ 0 w 450"/>
                  <a:gd name="T7" fmla="*/ 312 h 354"/>
                  <a:gd name="T8" fmla="*/ 6 w 450"/>
                  <a:gd name="T9" fmla="*/ 264 h 354"/>
                  <a:gd name="T10" fmla="*/ 42 w 450"/>
                  <a:gd name="T11" fmla="*/ 0 h 354"/>
                  <a:gd name="T12" fmla="*/ 336 w 450"/>
                  <a:gd name="T13" fmla="*/ 30 h 354"/>
                  <a:gd name="T14" fmla="*/ 450 w 450"/>
                  <a:gd name="T15" fmla="*/ 42 h 354"/>
                  <a:gd name="T16" fmla="*/ 444 w 450"/>
                  <a:gd name="T17" fmla="*/ 90 h 354"/>
                  <a:gd name="T18" fmla="*/ 444 w 450"/>
                  <a:gd name="T19" fmla="*/ 120 h 3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0"/>
                  <a:gd name="T31" fmla="*/ 0 h 354"/>
                  <a:gd name="T32" fmla="*/ 450 w 450"/>
                  <a:gd name="T33" fmla="*/ 354 h 3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0" h="354">
                    <a:moveTo>
                      <a:pt x="444" y="120"/>
                    </a:moveTo>
                    <a:lnTo>
                      <a:pt x="432" y="354"/>
                    </a:lnTo>
                    <a:lnTo>
                      <a:pt x="372" y="348"/>
                    </a:lnTo>
                    <a:lnTo>
                      <a:pt x="0" y="312"/>
                    </a:lnTo>
                    <a:lnTo>
                      <a:pt x="6" y="264"/>
                    </a:lnTo>
                    <a:lnTo>
                      <a:pt x="42" y="0"/>
                    </a:lnTo>
                    <a:lnTo>
                      <a:pt x="336" y="30"/>
                    </a:lnTo>
                    <a:lnTo>
                      <a:pt x="450" y="42"/>
                    </a:lnTo>
                    <a:lnTo>
                      <a:pt x="444" y="90"/>
                    </a:lnTo>
                    <a:lnTo>
                      <a:pt x="444" y="12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69" name="Freeform 396"/>
              <p:cNvSpPr>
                <a:spLocks noChangeAspect="1"/>
              </p:cNvSpPr>
              <p:nvPr/>
            </p:nvSpPr>
            <p:spPr bwMode="auto">
              <a:xfrm>
                <a:off x="2109" y="1902"/>
                <a:ext cx="450" cy="354"/>
              </a:xfrm>
              <a:custGeom>
                <a:avLst/>
                <a:gdLst>
                  <a:gd name="T0" fmla="*/ 444 w 450"/>
                  <a:gd name="T1" fmla="*/ 120 h 354"/>
                  <a:gd name="T2" fmla="*/ 432 w 450"/>
                  <a:gd name="T3" fmla="*/ 354 h 354"/>
                  <a:gd name="T4" fmla="*/ 372 w 450"/>
                  <a:gd name="T5" fmla="*/ 348 h 354"/>
                  <a:gd name="T6" fmla="*/ 0 w 450"/>
                  <a:gd name="T7" fmla="*/ 312 h 354"/>
                  <a:gd name="T8" fmla="*/ 6 w 450"/>
                  <a:gd name="T9" fmla="*/ 264 h 354"/>
                  <a:gd name="T10" fmla="*/ 42 w 450"/>
                  <a:gd name="T11" fmla="*/ 0 h 354"/>
                  <a:gd name="T12" fmla="*/ 336 w 450"/>
                  <a:gd name="T13" fmla="*/ 30 h 354"/>
                  <a:gd name="T14" fmla="*/ 450 w 450"/>
                  <a:gd name="T15" fmla="*/ 42 h 354"/>
                  <a:gd name="T16" fmla="*/ 444 w 450"/>
                  <a:gd name="T17" fmla="*/ 90 h 354"/>
                  <a:gd name="T18" fmla="*/ 444 w 450"/>
                  <a:gd name="T19" fmla="*/ 120 h 354"/>
                  <a:gd name="T20" fmla="*/ 444 w 450"/>
                  <a:gd name="T21" fmla="*/ 126 h 3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0"/>
                  <a:gd name="T34" fmla="*/ 0 h 354"/>
                  <a:gd name="T35" fmla="*/ 450 w 450"/>
                  <a:gd name="T36" fmla="*/ 354 h 3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0" h="354">
                    <a:moveTo>
                      <a:pt x="444" y="120"/>
                    </a:moveTo>
                    <a:lnTo>
                      <a:pt x="432" y="354"/>
                    </a:lnTo>
                    <a:lnTo>
                      <a:pt x="372" y="348"/>
                    </a:lnTo>
                    <a:lnTo>
                      <a:pt x="0" y="312"/>
                    </a:lnTo>
                    <a:lnTo>
                      <a:pt x="6" y="264"/>
                    </a:lnTo>
                    <a:lnTo>
                      <a:pt x="42" y="0"/>
                    </a:lnTo>
                    <a:lnTo>
                      <a:pt x="336" y="30"/>
                    </a:lnTo>
                    <a:lnTo>
                      <a:pt x="450" y="42"/>
                    </a:lnTo>
                    <a:lnTo>
                      <a:pt x="444" y="90"/>
                    </a:lnTo>
                    <a:lnTo>
                      <a:pt x="444" y="120"/>
                    </a:lnTo>
                    <a:lnTo>
                      <a:pt x="444" y="12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0" name="Freeform 397"/>
              <p:cNvSpPr>
                <a:spLocks noChangeAspect="1"/>
              </p:cNvSpPr>
              <p:nvPr/>
            </p:nvSpPr>
            <p:spPr bwMode="auto">
              <a:xfrm>
                <a:off x="4203" y="1698"/>
                <a:ext cx="102" cy="108"/>
              </a:xfrm>
              <a:custGeom>
                <a:avLst/>
                <a:gdLst>
                  <a:gd name="T0" fmla="*/ 96 w 102"/>
                  <a:gd name="T1" fmla="*/ 6 h 108"/>
                  <a:gd name="T2" fmla="*/ 102 w 102"/>
                  <a:gd name="T3" fmla="*/ 54 h 108"/>
                  <a:gd name="T4" fmla="*/ 42 w 102"/>
                  <a:gd name="T5" fmla="*/ 72 h 108"/>
                  <a:gd name="T6" fmla="*/ 6 w 102"/>
                  <a:gd name="T7" fmla="*/ 108 h 108"/>
                  <a:gd name="T8" fmla="*/ 12 w 102"/>
                  <a:gd name="T9" fmla="*/ 90 h 108"/>
                  <a:gd name="T10" fmla="*/ 0 w 102"/>
                  <a:gd name="T11" fmla="*/ 24 h 108"/>
                  <a:gd name="T12" fmla="*/ 90 w 102"/>
                  <a:gd name="T13" fmla="*/ 0 h 108"/>
                  <a:gd name="T14" fmla="*/ 96 w 102"/>
                  <a:gd name="T15" fmla="*/ 6 h 108"/>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108"/>
                  <a:gd name="T26" fmla="*/ 102 w 102"/>
                  <a:gd name="T27" fmla="*/ 108 h 1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108">
                    <a:moveTo>
                      <a:pt x="96" y="6"/>
                    </a:moveTo>
                    <a:lnTo>
                      <a:pt x="102" y="54"/>
                    </a:lnTo>
                    <a:lnTo>
                      <a:pt x="42" y="72"/>
                    </a:lnTo>
                    <a:lnTo>
                      <a:pt x="6" y="108"/>
                    </a:lnTo>
                    <a:lnTo>
                      <a:pt x="12" y="90"/>
                    </a:lnTo>
                    <a:lnTo>
                      <a:pt x="0" y="24"/>
                    </a:lnTo>
                    <a:lnTo>
                      <a:pt x="90" y="0"/>
                    </a:lnTo>
                    <a:lnTo>
                      <a:pt x="96"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1" name="Freeform 398"/>
              <p:cNvSpPr>
                <a:spLocks noChangeAspect="1"/>
              </p:cNvSpPr>
              <p:nvPr/>
            </p:nvSpPr>
            <p:spPr bwMode="auto">
              <a:xfrm>
                <a:off x="4203" y="1698"/>
                <a:ext cx="102" cy="108"/>
              </a:xfrm>
              <a:custGeom>
                <a:avLst/>
                <a:gdLst>
                  <a:gd name="T0" fmla="*/ 96 w 102"/>
                  <a:gd name="T1" fmla="*/ 6 h 108"/>
                  <a:gd name="T2" fmla="*/ 102 w 102"/>
                  <a:gd name="T3" fmla="*/ 54 h 108"/>
                  <a:gd name="T4" fmla="*/ 42 w 102"/>
                  <a:gd name="T5" fmla="*/ 72 h 108"/>
                  <a:gd name="T6" fmla="*/ 6 w 102"/>
                  <a:gd name="T7" fmla="*/ 108 h 108"/>
                  <a:gd name="T8" fmla="*/ 12 w 102"/>
                  <a:gd name="T9" fmla="*/ 90 h 108"/>
                  <a:gd name="T10" fmla="*/ 0 w 102"/>
                  <a:gd name="T11" fmla="*/ 24 h 108"/>
                  <a:gd name="T12" fmla="*/ 90 w 102"/>
                  <a:gd name="T13" fmla="*/ 0 h 108"/>
                  <a:gd name="T14" fmla="*/ 96 w 102"/>
                  <a:gd name="T15" fmla="*/ 6 h 108"/>
                  <a:gd name="T16" fmla="*/ 96 w 102"/>
                  <a:gd name="T17" fmla="*/ 12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2"/>
                  <a:gd name="T28" fmla="*/ 0 h 108"/>
                  <a:gd name="T29" fmla="*/ 102 w 102"/>
                  <a:gd name="T30" fmla="*/ 108 h 1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2" h="108">
                    <a:moveTo>
                      <a:pt x="96" y="6"/>
                    </a:moveTo>
                    <a:lnTo>
                      <a:pt x="102" y="54"/>
                    </a:lnTo>
                    <a:lnTo>
                      <a:pt x="42" y="72"/>
                    </a:lnTo>
                    <a:lnTo>
                      <a:pt x="6" y="108"/>
                    </a:lnTo>
                    <a:lnTo>
                      <a:pt x="12" y="90"/>
                    </a:lnTo>
                    <a:lnTo>
                      <a:pt x="0" y="24"/>
                    </a:lnTo>
                    <a:lnTo>
                      <a:pt x="90" y="0"/>
                    </a:lnTo>
                    <a:lnTo>
                      <a:pt x="96" y="6"/>
                    </a:lnTo>
                    <a:lnTo>
                      <a:pt x="96"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2" name="Freeform 399"/>
              <p:cNvSpPr>
                <a:spLocks noChangeAspect="1"/>
              </p:cNvSpPr>
              <p:nvPr/>
            </p:nvSpPr>
            <p:spPr bwMode="auto">
              <a:xfrm>
                <a:off x="4107" y="1920"/>
                <a:ext cx="66" cy="108"/>
              </a:xfrm>
              <a:custGeom>
                <a:avLst/>
                <a:gdLst>
                  <a:gd name="T0" fmla="*/ 24 w 66"/>
                  <a:gd name="T1" fmla="*/ 0 h 108"/>
                  <a:gd name="T2" fmla="*/ 18 w 66"/>
                  <a:gd name="T3" fmla="*/ 12 h 108"/>
                  <a:gd name="T4" fmla="*/ 18 w 66"/>
                  <a:gd name="T5" fmla="*/ 30 h 108"/>
                  <a:gd name="T6" fmla="*/ 48 w 66"/>
                  <a:gd name="T7" fmla="*/ 66 h 108"/>
                  <a:gd name="T8" fmla="*/ 60 w 66"/>
                  <a:gd name="T9" fmla="*/ 72 h 108"/>
                  <a:gd name="T10" fmla="*/ 54 w 66"/>
                  <a:gd name="T11" fmla="*/ 90 h 108"/>
                  <a:gd name="T12" fmla="*/ 66 w 66"/>
                  <a:gd name="T13" fmla="*/ 96 h 108"/>
                  <a:gd name="T14" fmla="*/ 30 w 66"/>
                  <a:gd name="T15" fmla="*/ 108 h 108"/>
                  <a:gd name="T16" fmla="*/ 0 w 66"/>
                  <a:gd name="T17" fmla="*/ 12 h 108"/>
                  <a:gd name="T18" fmla="*/ 24 w 66"/>
                  <a:gd name="T19" fmla="*/ 0 h 1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08"/>
                  <a:gd name="T32" fmla="*/ 66 w 66"/>
                  <a:gd name="T33" fmla="*/ 108 h 1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08">
                    <a:moveTo>
                      <a:pt x="24" y="0"/>
                    </a:moveTo>
                    <a:lnTo>
                      <a:pt x="18" y="12"/>
                    </a:lnTo>
                    <a:lnTo>
                      <a:pt x="18" y="30"/>
                    </a:lnTo>
                    <a:lnTo>
                      <a:pt x="48" y="66"/>
                    </a:lnTo>
                    <a:lnTo>
                      <a:pt x="60" y="72"/>
                    </a:lnTo>
                    <a:lnTo>
                      <a:pt x="54" y="90"/>
                    </a:lnTo>
                    <a:lnTo>
                      <a:pt x="66" y="96"/>
                    </a:lnTo>
                    <a:lnTo>
                      <a:pt x="30" y="108"/>
                    </a:lnTo>
                    <a:lnTo>
                      <a:pt x="0" y="12"/>
                    </a:lnTo>
                    <a:lnTo>
                      <a:pt x="24"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3" name="Freeform 400"/>
              <p:cNvSpPr>
                <a:spLocks noChangeAspect="1"/>
              </p:cNvSpPr>
              <p:nvPr/>
            </p:nvSpPr>
            <p:spPr bwMode="auto">
              <a:xfrm>
                <a:off x="4107" y="1920"/>
                <a:ext cx="66" cy="108"/>
              </a:xfrm>
              <a:custGeom>
                <a:avLst/>
                <a:gdLst>
                  <a:gd name="T0" fmla="*/ 24 w 66"/>
                  <a:gd name="T1" fmla="*/ 0 h 108"/>
                  <a:gd name="T2" fmla="*/ 18 w 66"/>
                  <a:gd name="T3" fmla="*/ 12 h 108"/>
                  <a:gd name="T4" fmla="*/ 18 w 66"/>
                  <a:gd name="T5" fmla="*/ 30 h 108"/>
                  <a:gd name="T6" fmla="*/ 48 w 66"/>
                  <a:gd name="T7" fmla="*/ 66 h 108"/>
                  <a:gd name="T8" fmla="*/ 60 w 66"/>
                  <a:gd name="T9" fmla="*/ 72 h 108"/>
                  <a:gd name="T10" fmla="*/ 54 w 66"/>
                  <a:gd name="T11" fmla="*/ 90 h 108"/>
                  <a:gd name="T12" fmla="*/ 66 w 66"/>
                  <a:gd name="T13" fmla="*/ 96 h 108"/>
                  <a:gd name="T14" fmla="*/ 30 w 66"/>
                  <a:gd name="T15" fmla="*/ 108 h 108"/>
                  <a:gd name="T16" fmla="*/ 0 w 66"/>
                  <a:gd name="T17" fmla="*/ 12 h 108"/>
                  <a:gd name="T18" fmla="*/ 24 w 66"/>
                  <a:gd name="T19" fmla="*/ 0 h 108"/>
                  <a:gd name="T20" fmla="*/ 24 w 66"/>
                  <a:gd name="T21" fmla="*/ 6 h 1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
                  <a:gd name="T34" fmla="*/ 0 h 108"/>
                  <a:gd name="T35" fmla="*/ 66 w 66"/>
                  <a:gd name="T36" fmla="*/ 108 h 1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 h="108">
                    <a:moveTo>
                      <a:pt x="24" y="0"/>
                    </a:moveTo>
                    <a:lnTo>
                      <a:pt x="18" y="12"/>
                    </a:lnTo>
                    <a:lnTo>
                      <a:pt x="18" y="30"/>
                    </a:lnTo>
                    <a:lnTo>
                      <a:pt x="48" y="66"/>
                    </a:lnTo>
                    <a:lnTo>
                      <a:pt x="60" y="72"/>
                    </a:lnTo>
                    <a:lnTo>
                      <a:pt x="54" y="90"/>
                    </a:lnTo>
                    <a:lnTo>
                      <a:pt x="66" y="96"/>
                    </a:lnTo>
                    <a:lnTo>
                      <a:pt x="30" y="108"/>
                    </a:lnTo>
                    <a:lnTo>
                      <a:pt x="0" y="12"/>
                    </a:lnTo>
                    <a:lnTo>
                      <a:pt x="24" y="0"/>
                    </a:lnTo>
                    <a:lnTo>
                      <a:pt x="24"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4" name="Freeform 401"/>
              <p:cNvSpPr>
                <a:spLocks noChangeAspect="1"/>
              </p:cNvSpPr>
              <p:nvPr/>
            </p:nvSpPr>
            <p:spPr bwMode="auto">
              <a:xfrm>
                <a:off x="4041" y="2004"/>
                <a:ext cx="12" cy="12"/>
              </a:xfrm>
              <a:custGeom>
                <a:avLst/>
                <a:gdLst>
                  <a:gd name="T0" fmla="*/ 12 w 12"/>
                  <a:gd name="T1" fmla="*/ 12 h 12"/>
                  <a:gd name="T2" fmla="*/ 0 w 12"/>
                  <a:gd name="T3" fmla="*/ 0 h 12"/>
                  <a:gd name="T4" fmla="*/ 12 w 12"/>
                  <a:gd name="T5" fmla="*/ 6 h 12"/>
                  <a:gd name="T6" fmla="*/ 12 w 12"/>
                  <a:gd name="T7" fmla="*/ 12 h 12"/>
                  <a:gd name="T8" fmla="*/ 0 60000 65536"/>
                  <a:gd name="T9" fmla="*/ 0 60000 65536"/>
                  <a:gd name="T10" fmla="*/ 0 60000 65536"/>
                  <a:gd name="T11" fmla="*/ 0 60000 65536"/>
                  <a:gd name="T12" fmla="*/ 0 w 12"/>
                  <a:gd name="T13" fmla="*/ 0 h 12"/>
                  <a:gd name="T14" fmla="*/ 12 w 12"/>
                  <a:gd name="T15" fmla="*/ 12 h 12"/>
                </a:gdLst>
                <a:ahLst/>
                <a:cxnLst>
                  <a:cxn ang="T8">
                    <a:pos x="T0" y="T1"/>
                  </a:cxn>
                  <a:cxn ang="T9">
                    <a:pos x="T2" y="T3"/>
                  </a:cxn>
                  <a:cxn ang="T10">
                    <a:pos x="T4" y="T5"/>
                  </a:cxn>
                  <a:cxn ang="T11">
                    <a:pos x="T6" y="T7"/>
                  </a:cxn>
                </a:cxnLst>
                <a:rect l="T12" t="T13" r="T14" b="T15"/>
                <a:pathLst>
                  <a:path w="12" h="12">
                    <a:moveTo>
                      <a:pt x="12" y="12"/>
                    </a:moveTo>
                    <a:lnTo>
                      <a:pt x="0" y="0"/>
                    </a:lnTo>
                    <a:lnTo>
                      <a:pt x="12" y="6"/>
                    </a:lnTo>
                    <a:lnTo>
                      <a:pt x="12" y="1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5" name="Freeform 402"/>
              <p:cNvSpPr>
                <a:spLocks noChangeAspect="1"/>
              </p:cNvSpPr>
              <p:nvPr/>
            </p:nvSpPr>
            <p:spPr bwMode="auto">
              <a:xfrm>
                <a:off x="4041" y="2004"/>
                <a:ext cx="12" cy="18"/>
              </a:xfrm>
              <a:custGeom>
                <a:avLst/>
                <a:gdLst>
                  <a:gd name="T0" fmla="*/ 12 w 12"/>
                  <a:gd name="T1" fmla="*/ 12 h 18"/>
                  <a:gd name="T2" fmla="*/ 0 w 12"/>
                  <a:gd name="T3" fmla="*/ 0 h 18"/>
                  <a:gd name="T4" fmla="*/ 12 w 12"/>
                  <a:gd name="T5" fmla="*/ 6 h 18"/>
                  <a:gd name="T6" fmla="*/ 12 w 12"/>
                  <a:gd name="T7" fmla="*/ 12 h 18"/>
                  <a:gd name="T8" fmla="*/ 12 w 12"/>
                  <a:gd name="T9" fmla="*/ 18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12" y="12"/>
                    </a:moveTo>
                    <a:lnTo>
                      <a:pt x="0" y="0"/>
                    </a:lnTo>
                    <a:lnTo>
                      <a:pt x="12" y="6"/>
                    </a:lnTo>
                    <a:lnTo>
                      <a:pt x="12" y="12"/>
                    </a:lnTo>
                    <a:lnTo>
                      <a:pt x="12" y="1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6" name="Freeform 403"/>
              <p:cNvSpPr>
                <a:spLocks noChangeAspect="1"/>
              </p:cNvSpPr>
              <p:nvPr/>
            </p:nvSpPr>
            <p:spPr bwMode="auto">
              <a:xfrm>
                <a:off x="3471" y="2688"/>
                <a:ext cx="564" cy="420"/>
              </a:xfrm>
              <a:custGeom>
                <a:avLst/>
                <a:gdLst>
                  <a:gd name="T0" fmla="*/ 408 w 564"/>
                  <a:gd name="T1" fmla="*/ 0 h 420"/>
                  <a:gd name="T2" fmla="*/ 558 w 564"/>
                  <a:gd name="T3" fmla="*/ 288 h 420"/>
                  <a:gd name="T4" fmla="*/ 564 w 564"/>
                  <a:gd name="T5" fmla="*/ 360 h 420"/>
                  <a:gd name="T6" fmla="*/ 552 w 564"/>
                  <a:gd name="T7" fmla="*/ 378 h 420"/>
                  <a:gd name="T8" fmla="*/ 552 w 564"/>
                  <a:gd name="T9" fmla="*/ 396 h 420"/>
                  <a:gd name="T10" fmla="*/ 546 w 564"/>
                  <a:gd name="T11" fmla="*/ 408 h 420"/>
                  <a:gd name="T12" fmla="*/ 504 w 564"/>
                  <a:gd name="T13" fmla="*/ 420 h 420"/>
                  <a:gd name="T14" fmla="*/ 498 w 564"/>
                  <a:gd name="T15" fmla="*/ 408 h 420"/>
                  <a:gd name="T16" fmla="*/ 510 w 564"/>
                  <a:gd name="T17" fmla="*/ 414 h 420"/>
                  <a:gd name="T18" fmla="*/ 516 w 564"/>
                  <a:gd name="T19" fmla="*/ 402 h 420"/>
                  <a:gd name="T20" fmla="*/ 498 w 564"/>
                  <a:gd name="T21" fmla="*/ 402 h 420"/>
                  <a:gd name="T22" fmla="*/ 474 w 564"/>
                  <a:gd name="T23" fmla="*/ 372 h 420"/>
                  <a:gd name="T24" fmla="*/ 450 w 564"/>
                  <a:gd name="T25" fmla="*/ 366 h 420"/>
                  <a:gd name="T26" fmla="*/ 432 w 564"/>
                  <a:gd name="T27" fmla="*/ 330 h 420"/>
                  <a:gd name="T28" fmla="*/ 414 w 564"/>
                  <a:gd name="T29" fmla="*/ 318 h 420"/>
                  <a:gd name="T30" fmla="*/ 414 w 564"/>
                  <a:gd name="T31" fmla="*/ 294 h 420"/>
                  <a:gd name="T32" fmla="*/ 402 w 564"/>
                  <a:gd name="T33" fmla="*/ 294 h 420"/>
                  <a:gd name="T34" fmla="*/ 408 w 564"/>
                  <a:gd name="T35" fmla="*/ 306 h 420"/>
                  <a:gd name="T36" fmla="*/ 402 w 564"/>
                  <a:gd name="T37" fmla="*/ 306 h 420"/>
                  <a:gd name="T38" fmla="*/ 366 w 564"/>
                  <a:gd name="T39" fmla="*/ 258 h 420"/>
                  <a:gd name="T40" fmla="*/ 384 w 564"/>
                  <a:gd name="T41" fmla="*/ 228 h 420"/>
                  <a:gd name="T42" fmla="*/ 360 w 564"/>
                  <a:gd name="T43" fmla="*/ 216 h 420"/>
                  <a:gd name="T44" fmla="*/ 366 w 564"/>
                  <a:gd name="T45" fmla="*/ 240 h 420"/>
                  <a:gd name="T46" fmla="*/ 348 w 564"/>
                  <a:gd name="T47" fmla="*/ 228 h 420"/>
                  <a:gd name="T48" fmla="*/ 354 w 564"/>
                  <a:gd name="T49" fmla="*/ 150 h 420"/>
                  <a:gd name="T50" fmla="*/ 270 w 564"/>
                  <a:gd name="T51" fmla="*/ 78 h 420"/>
                  <a:gd name="T52" fmla="*/ 234 w 564"/>
                  <a:gd name="T53" fmla="*/ 72 h 420"/>
                  <a:gd name="T54" fmla="*/ 228 w 564"/>
                  <a:gd name="T55" fmla="*/ 90 h 420"/>
                  <a:gd name="T56" fmla="*/ 162 w 564"/>
                  <a:gd name="T57" fmla="*/ 114 h 420"/>
                  <a:gd name="T58" fmla="*/ 156 w 564"/>
                  <a:gd name="T59" fmla="*/ 102 h 420"/>
                  <a:gd name="T60" fmla="*/ 162 w 564"/>
                  <a:gd name="T61" fmla="*/ 108 h 420"/>
                  <a:gd name="T62" fmla="*/ 162 w 564"/>
                  <a:gd name="T63" fmla="*/ 102 h 420"/>
                  <a:gd name="T64" fmla="*/ 132 w 564"/>
                  <a:gd name="T65" fmla="*/ 66 h 420"/>
                  <a:gd name="T66" fmla="*/ 120 w 564"/>
                  <a:gd name="T67" fmla="*/ 72 h 420"/>
                  <a:gd name="T68" fmla="*/ 132 w 564"/>
                  <a:gd name="T69" fmla="*/ 78 h 420"/>
                  <a:gd name="T70" fmla="*/ 78 w 564"/>
                  <a:gd name="T71" fmla="*/ 66 h 420"/>
                  <a:gd name="T72" fmla="*/ 102 w 564"/>
                  <a:gd name="T73" fmla="*/ 60 h 420"/>
                  <a:gd name="T74" fmla="*/ 96 w 564"/>
                  <a:gd name="T75" fmla="*/ 54 h 420"/>
                  <a:gd name="T76" fmla="*/ 36 w 564"/>
                  <a:gd name="T77" fmla="*/ 72 h 420"/>
                  <a:gd name="T78" fmla="*/ 48 w 564"/>
                  <a:gd name="T79" fmla="*/ 60 h 420"/>
                  <a:gd name="T80" fmla="*/ 30 w 564"/>
                  <a:gd name="T81" fmla="*/ 54 h 420"/>
                  <a:gd name="T82" fmla="*/ 30 w 564"/>
                  <a:gd name="T83" fmla="*/ 66 h 420"/>
                  <a:gd name="T84" fmla="*/ 18 w 564"/>
                  <a:gd name="T85" fmla="*/ 72 h 420"/>
                  <a:gd name="T86" fmla="*/ 18 w 564"/>
                  <a:gd name="T87" fmla="*/ 54 h 420"/>
                  <a:gd name="T88" fmla="*/ 0 w 564"/>
                  <a:gd name="T89" fmla="*/ 36 h 420"/>
                  <a:gd name="T90" fmla="*/ 0 w 564"/>
                  <a:gd name="T91" fmla="*/ 24 h 420"/>
                  <a:gd name="T92" fmla="*/ 174 w 564"/>
                  <a:gd name="T93" fmla="*/ 6 h 420"/>
                  <a:gd name="T94" fmla="*/ 186 w 564"/>
                  <a:gd name="T95" fmla="*/ 30 h 420"/>
                  <a:gd name="T96" fmla="*/ 366 w 564"/>
                  <a:gd name="T97" fmla="*/ 18 h 420"/>
                  <a:gd name="T98" fmla="*/ 372 w 564"/>
                  <a:gd name="T99" fmla="*/ 36 h 420"/>
                  <a:gd name="T100" fmla="*/ 378 w 564"/>
                  <a:gd name="T101" fmla="*/ 30 h 420"/>
                  <a:gd name="T102" fmla="*/ 372 w 564"/>
                  <a:gd name="T103" fmla="*/ 0 h 420"/>
                  <a:gd name="T104" fmla="*/ 402 w 564"/>
                  <a:gd name="T105" fmla="*/ 0 h 420"/>
                  <a:gd name="T106" fmla="*/ 408 w 564"/>
                  <a:gd name="T107" fmla="*/ 0 h 4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64"/>
                  <a:gd name="T163" fmla="*/ 0 h 420"/>
                  <a:gd name="T164" fmla="*/ 564 w 564"/>
                  <a:gd name="T165" fmla="*/ 420 h 4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64" h="420">
                    <a:moveTo>
                      <a:pt x="408" y="0"/>
                    </a:moveTo>
                    <a:lnTo>
                      <a:pt x="558" y="288"/>
                    </a:lnTo>
                    <a:lnTo>
                      <a:pt x="564" y="360"/>
                    </a:lnTo>
                    <a:lnTo>
                      <a:pt x="552" y="378"/>
                    </a:lnTo>
                    <a:lnTo>
                      <a:pt x="552" y="396"/>
                    </a:lnTo>
                    <a:lnTo>
                      <a:pt x="546" y="408"/>
                    </a:lnTo>
                    <a:lnTo>
                      <a:pt x="504" y="420"/>
                    </a:lnTo>
                    <a:lnTo>
                      <a:pt x="498" y="408"/>
                    </a:lnTo>
                    <a:lnTo>
                      <a:pt x="510" y="414"/>
                    </a:lnTo>
                    <a:lnTo>
                      <a:pt x="516" y="402"/>
                    </a:lnTo>
                    <a:lnTo>
                      <a:pt x="498" y="402"/>
                    </a:lnTo>
                    <a:lnTo>
                      <a:pt x="474" y="372"/>
                    </a:lnTo>
                    <a:lnTo>
                      <a:pt x="450" y="366"/>
                    </a:lnTo>
                    <a:lnTo>
                      <a:pt x="432" y="330"/>
                    </a:lnTo>
                    <a:lnTo>
                      <a:pt x="414" y="318"/>
                    </a:lnTo>
                    <a:lnTo>
                      <a:pt x="414" y="294"/>
                    </a:lnTo>
                    <a:lnTo>
                      <a:pt x="402" y="294"/>
                    </a:lnTo>
                    <a:lnTo>
                      <a:pt x="408" y="306"/>
                    </a:lnTo>
                    <a:lnTo>
                      <a:pt x="402" y="306"/>
                    </a:lnTo>
                    <a:lnTo>
                      <a:pt x="366" y="258"/>
                    </a:lnTo>
                    <a:lnTo>
                      <a:pt x="384" y="228"/>
                    </a:lnTo>
                    <a:lnTo>
                      <a:pt x="360" y="216"/>
                    </a:lnTo>
                    <a:lnTo>
                      <a:pt x="366" y="240"/>
                    </a:lnTo>
                    <a:lnTo>
                      <a:pt x="348" y="228"/>
                    </a:lnTo>
                    <a:lnTo>
                      <a:pt x="354" y="150"/>
                    </a:lnTo>
                    <a:lnTo>
                      <a:pt x="270" y="78"/>
                    </a:lnTo>
                    <a:lnTo>
                      <a:pt x="234" y="72"/>
                    </a:lnTo>
                    <a:lnTo>
                      <a:pt x="228" y="90"/>
                    </a:lnTo>
                    <a:lnTo>
                      <a:pt x="162" y="114"/>
                    </a:lnTo>
                    <a:lnTo>
                      <a:pt x="156" y="102"/>
                    </a:lnTo>
                    <a:lnTo>
                      <a:pt x="162" y="108"/>
                    </a:lnTo>
                    <a:lnTo>
                      <a:pt x="162" y="102"/>
                    </a:lnTo>
                    <a:lnTo>
                      <a:pt x="132" y="66"/>
                    </a:lnTo>
                    <a:lnTo>
                      <a:pt x="120" y="72"/>
                    </a:lnTo>
                    <a:lnTo>
                      <a:pt x="132" y="78"/>
                    </a:lnTo>
                    <a:lnTo>
                      <a:pt x="78" y="66"/>
                    </a:lnTo>
                    <a:lnTo>
                      <a:pt x="102" y="60"/>
                    </a:lnTo>
                    <a:lnTo>
                      <a:pt x="96" y="54"/>
                    </a:lnTo>
                    <a:lnTo>
                      <a:pt x="36" y="72"/>
                    </a:lnTo>
                    <a:lnTo>
                      <a:pt x="48" y="60"/>
                    </a:lnTo>
                    <a:lnTo>
                      <a:pt x="30" y="54"/>
                    </a:lnTo>
                    <a:lnTo>
                      <a:pt x="30" y="66"/>
                    </a:lnTo>
                    <a:lnTo>
                      <a:pt x="18" y="72"/>
                    </a:lnTo>
                    <a:lnTo>
                      <a:pt x="18" y="54"/>
                    </a:lnTo>
                    <a:lnTo>
                      <a:pt x="0" y="36"/>
                    </a:lnTo>
                    <a:lnTo>
                      <a:pt x="0" y="24"/>
                    </a:lnTo>
                    <a:lnTo>
                      <a:pt x="174" y="6"/>
                    </a:lnTo>
                    <a:lnTo>
                      <a:pt x="186" y="30"/>
                    </a:lnTo>
                    <a:lnTo>
                      <a:pt x="366" y="18"/>
                    </a:lnTo>
                    <a:lnTo>
                      <a:pt x="372" y="36"/>
                    </a:lnTo>
                    <a:lnTo>
                      <a:pt x="378" y="30"/>
                    </a:lnTo>
                    <a:lnTo>
                      <a:pt x="372" y="0"/>
                    </a:lnTo>
                    <a:lnTo>
                      <a:pt x="402" y="0"/>
                    </a:lnTo>
                    <a:lnTo>
                      <a:pt x="408"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7" name="Freeform 404"/>
              <p:cNvSpPr>
                <a:spLocks noChangeAspect="1"/>
              </p:cNvSpPr>
              <p:nvPr/>
            </p:nvSpPr>
            <p:spPr bwMode="auto">
              <a:xfrm>
                <a:off x="3471" y="2688"/>
                <a:ext cx="564" cy="420"/>
              </a:xfrm>
              <a:custGeom>
                <a:avLst/>
                <a:gdLst>
                  <a:gd name="T0" fmla="*/ 408 w 564"/>
                  <a:gd name="T1" fmla="*/ 0 h 420"/>
                  <a:gd name="T2" fmla="*/ 558 w 564"/>
                  <a:gd name="T3" fmla="*/ 288 h 420"/>
                  <a:gd name="T4" fmla="*/ 564 w 564"/>
                  <a:gd name="T5" fmla="*/ 360 h 420"/>
                  <a:gd name="T6" fmla="*/ 552 w 564"/>
                  <a:gd name="T7" fmla="*/ 378 h 420"/>
                  <a:gd name="T8" fmla="*/ 552 w 564"/>
                  <a:gd name="T9" fmla="*/ 396 h 420"/>
                  <a:gd name="T10" fmla="*/ 546 w 564"/>
                  <a:gd name="T11" fmla="*/ 408 h 420"/>
                  <a:gd name="T12" fmla="*/ 504 w 564"/>
                  <a:gd name="T13" fmla="*/ 420 h 420"/>
                  <a:gd name="T14" fmla="*/ 498 w 564"/>
                  <a:gd name="T15" fmla="*/ 408 h 420"/>
                  <a:gd name="T16" fmla="*/ 510 w 564"/>
                  <a:gd name="T17" fmla="*/ 414 h 420"/>
                  <a:gd name="T18" fmla="*/ 516 w 564"/>
                  <a:gd name="T19" fmla="*/ 402 h 420"/>
                  <a:gd name="T20" fmla="*/ 498 w 564"/>
                  <a:gd name="T21" fmla="*/ 402 h 420"/>
                  <a:gd name="T22" fmla="*/ 474 w 564"/>
                  <a:gd name="T23" fmla="*/ 372 h 420"/>
                  <a:gd name="T24" fmla="*/ 450 w 564"/>
                  <a:gd name="T25" fmla="*/ 366 h 420"/>
                  <a:gd name="T26" fmla="*/ 432 w 564"/>
                  <a:gd name="T27" fmla="*/ 330 h 420"/>
                  <a:gd name="T28" fmla="*/ 414 w 564"/>
                  <a:gd name="T29" fmla="*/ 318 h 420"/>
                  <a:gd name="T30" fmla="*/ 414 w 564"/>
                  <a:gd name="T31" fmla="*/ 294 h 420"/>
                  <a:gd name="T32" fmla="*/ 402 w 564"/>
                  <a:gd name="T33" fmla="*/ 294 h 420"/>
                  <a:gd name="T34" fmla="*/ 408 w 564"/>
                  <a:gd name="T35" fmla="*/ 306 h 420"/>
                  <a:gd name="T36" fmla="*/ 402 w 564"/>
                  <a:gd name="T37" fmla="*/ 306 h 420"/>
                  <a:gd name="T38" fmla="*/ 366 w 564"/>
                  <a:gd name="T39" fmla="*/ 258 h 420"/>
                  <a:gd name="T40" fmla="*/ 384 w 564"/>
                  <a:gd name="T41" fmla="*/ 228 h 420"/>
                  <a:gd name="T42" fmla="*/ 360 w 564"/>
                  <a:gd name="T43" fmla="*/ 216 h 420"/>
                  <a:gd name="T44" fmla="*/ 366 w 564"/>
                  <a:gd name="T45" fmla="*/ 240 h 420"/>
                  <a:gd name="T46" fmla="*/ 348 w 564"/>
                  <a:gd name="T47" fmla="*/ 228 h 420"/>
                  <a:gd name="T48" fmla="*/ 354 w 564"/>
                  <a:gd name="T49" fmla="*/ 150 h 420"/>
                  <a:gd name="T50" fmla="*/ 270 w 564"/>
                  <a:gd name="T51" fmla="*/ 78 h 420"/>
                  <a:gd name="T52" fmla="*/ 234 w 564"/>
                  <a:gd name="T53" fmla="*/ 72 h 420"/>
                  <a:gd name="T54" fmla="*/ 228 w 564"/>
                  <a:gd name="T55" fmla="*/ 90 h 420"/>
                  <a:gd name="T56" fmla="*/ 162 w 564"/>
                  <a:gd name="T57" fmla="*/ 114 h 420"/>
                  <a:gd name="T58" fmla="*/ 156 w 564"/>
                  <a:gd name="T59" fmla="*/ 102 h 420"/>
                  <a:gd name="T60" fmla="*/ 162 w 564"/>
                  <a:gd name="T61" fmla="*/ 108 h 420"/>
                  <a:gd name="T62" fmla="*/ 162 w 564"/>
                  <a:gd name="T63" fmla="*/ 102 h 420"/>
                  <a:gd name="T64" fmla="*/ 132 w 564"/>
                  <a:gd name="T65" fmla="*/ 66 h 420"/>
                  <a:gd name="T66" fmla="*/ 120 w 564"/>
                  <a:gd name="T67" fmla="*/ 72 h 420"/>
                  <a:gd name="T68" fmla="*/ 132 w 564"/>
                  <a:gd name="T69" fmla="*/ 78 h 420"/>
                  <a:gd name="T70" fmla="*/ 78 w 564"/>
                  <a:gd name="T71" fmla="*/ 66 h 420"/>
                  <a:gd name="T72" fmla="*/ 102 w 564"/>
                  <a:gd name="T73" fmla="*/ 60 h 420"/>
                  <a:gd name="T74" fmla="*/ 96 w 564"/>
                  <a:gd name="T75" fmla="*/ 54 h 420"/>
                  <a:gd name="T76" fmla="*/ 36 w 564"/>
                  <a:gd name="T77" fmla="*/ 72 h 420"/>
                  <a:gd name="T78" fmla="*/ 48 w 564"/>
                  <a:gd name="T79" fmla="*/ 60 h 420"/>
                  <a:gd name="T80" fmla="*/ 30 w 564"/>
                  <a:gd name="T81" fmla="*/ 54 h 420"/>
                  <a:gd name="T82" fmla="*/ 30 w 564"/>
                  <a:gd name="T83" fmla="*/ 66 h 420"/>
                  <a:gd name="T84" fmla="*/ 18 w 564"/>
                  <a:gd name="T85" fmla="*/ 72 h 420"/>
                  <a:gd name="T86" fmla="*/ 18 w 564"/>
                  <a:gd name="T87" fmla="*/ 54 h 420"/>
                  <a:gd name="T88" fmla="*/ 0 w 564"/>
                  <a:gd name="T89" fmla="*/ 36 h 420"/>
                  <a:gd name="T90" fmla="*/ 0 w 564"/>
                  <a:gd name="T91" fmla="*/ 24 h 420"/>
                  <a:gd name="T92" fmla="*/ 174 w 564"/>
                  <a:gd name="T93" fmla="*/ 6 h 420"/>
                  <a:gd name="T94" fmla="*/ 186 w 564"/>
                  <a:gd name="T95" fmla="*/ 30 h 420"/>
                  <a:gd name="T96" fmla="*/ 366 w 564"/>
                  <a:gd name="T97" fmla="*/ 18 h 420"/>
                  <a:gd name="T98" fmla="*/ 372 w 564"/>
                  <a:gd name="T99" fmla="*/ 36 h 420"/>
                  <a:gd name="T100" fmla="*/ 378 w 564"/>
                  <a:gd name="T101" fmla="*/ 30 h 420"/>
                  <a:gd name="T102" fmla="*/ 372 w 564"/>
                  <a:gd name="T103" fmla="*/ 0 h 420"/>
                  <a:gd name="T104" fmla="*/ 402 w 564"/>
                  <a:gd name="T105" fmla="*/ 0 h 420"/>
                  <a:gd name="T106" fmla="*/ 408 w 564"/>
                  <a:gd name="T107" fmla="*/ 0 h 420"/>
                  <a:gd name="T108" fmla="*/ 408 w 564"/>
                  <a:gd name="T109" fmla="*/ 6 h 4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4"/>
                  <a:gd name="T166" fmla="*/ 0 h 420"/>
                  <a:gd name="T167" fmla="*/ 564 w 564"/>
                  <a:gd name="T168" fmla="*/ 420 h 42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4" h="420">
                    <a:moveTo>
                      <a:pt x="408" y="0"/>
                    </a:moveTo>
                    <a:lnTo>
                      <a:pt x="558" y="288"/>
                    </a:lnTo>
                    <a:lnTo>
                      <a:pt x="564" y="360"/>
                    </a:lnTo>
                    <a:lnTo>
                      <a:pt x="552" y="378"/>
                    </a:lnTo>
                    <a:lnTo>
                      <a:pt x="552" y="396"/>
                    </a:lnTo>
                    <a:lnTo>
                      <a:pt x="546" y="408"/>
                    </a:lnTo>
                    <a:lnTo>
                      <a:pt x="504" y="420"/>
                    </a:lnTo>
                    <a:lnTo>
                      <a:pt x="498" y="408"/>
                    </a:lnTo>
                    <a:lnTo>
                      <a:pt x="510" y="414"/>
                    </a:lnTo>
                    <a:lnTo>
                      <a:pt x="516" y="402"/>
                    </a:lnTo>
                    <a:lnTo>
                      <a:pt x="498" y="402"/>
                    </a:lnTo>
                    <a:lnTo>
                      <a:pt x="474" y="372"/>
                    </a:lnTo>
                    <a:lnTo>
                      <a:pt x="450" y="366"/>
                    </a:lnTo>
                    <a:lnTo>
                      <a:pt x="432" y="330"/>
                    </a:lnTo>
                    <a:lnTo>
                      <a:pt x="414" y="318"/>
                    </a:lnTo>
                    <a:lnTo>
                      <a:pt x="414" y="294"/>
                    </a:lnTo>
                    <a:lnTo>
                      <a:pt x="402" y="294"/>
                    </a:lnTo>
                    <a:lnTo>
                      <a:pt x="408" y="306"/>
                    </a:lnTo>
                    <a:lnTo>
                      <a:pt x="402" y="306"/>
                    </a:lnTo>
                    <a:lnTo>
                      <a:pt x="366" y="258"/>
                    </a:lnTo>
                    <a:lnTo>
                      <a:pt x="384" y="228"/>
                    </a:lnTo>
                    <a:lnTo>
                      <a:pt x="360" y="216"/>
                    </a:lnTo>
                    <a:lnTo>
                      <a:pt x="366" y="240"/>
                    </a:lnTo>
                    <a:lnTo>
                      <a:pt x="348" y="228"/>
                    </a:lnTo>
                    <a:lnTo>
                      <a:pt x="354" y="150"/>
                    </a:lnTo>
                    <a:lnTo>
                      <a:pt x="270" y="78"/>
                    </a:lnTo>
                    <a:lnTo>
                      <a:pt x="234" y="72"/>
                    </a:lnTo>
                    <a:lnTo>
                      <a:pt x="228" y="90"/>
                    </a:lnTo>
                    <a:lnTo>
                      <a:pt x="162" y="114"/>
                    </a:lnTo>
                    <a:lnTo>
                      <a:pt x="156" y="102"/>
                    </a:lnTo>
                    <a:lnTo>
                      <a:pt x="162" y="108"/>
                    </a:lnTo>
                    <a:lnTo>
                      <a:pt x="162" y="102"/>
                    </a:lnTo>
                    <a:lnTo>
                      <a:pt x="132" y="66"/>
                    </a:lnTo>
                    <a:lnTo>
                      <a:pt x="120" y="72"/>
                    </a:lnTo>
                    <a:lnTo>
                      <a:pt x="132" y="78"/>
                    </a:lnTo>
                    <a:lnTo>
                      <a:pt x="78" y="66"/>
                    </a:lnTo>
                    <a:lnTo>
                      <a:pt x="102" y="60"/>
                    </a:lnTo>
                    <a:lnTo>
                      <a:pt x="96" y="54"/>
                    </a:lnTo>
                    <a:lnTo>
                      <a:pt x="36" y="72"/>
                    </a:lnTo>
                    <a:lnTo>
                      <a:pt x="48" y="60"/>
                    </a:lnTo>
                    <a:lnTo>
                      <a:pt x="30" y="54"/>
                    </a:lnTo>
                    <a:lnTo>
                      <a:pt x="30" y="66"/>
                    </a:lnTo>
                    <a:lnTo>
                      <a:pt x="18" y="72"/>
                    </a:lnTo>
                    <a:lnTo>
                      <a:pt x="18" y="54"/>
                    </a:lnTo>
                    <a:lnTo>
                      <a:pt x="0" y="36"/>
                    </a:lnTo>
                    <a:lnTo>
                      <a:pt x="0" y="24"/>
                    </a:lnTo>
                    <a:lnTo>
                      <a:pt x="174" y="6"/>
                    </a:lnTo>
                    <a:lnTo>
                      <a:pt x="186" y="30"/>
                    </a:lnTo>
                    <a:lnTo>
                      <a:pt x="366" y="18"/>
                    </a:lnTo>
                    <a:lnTo>
                      <a:pt x="372" y="36"/>
                    </a:lnTo>
                    <a:lnTo>
                      <a:pt x="378" y="30"/>
                    </a:lnTo>
                    <a:lnTo>
                      <a:pt x="372" y="0"/>
                    </a:lnTo>
                    <a:lnTo>
                      <a:pt x="402" y="0"/>
                    </a:lnTo>
                    <a:lnTo>
                      <a:pt x="408" y="0"/>
                    </a:lnTo>
                    <a:lnTo>
                      <a:pt x="408"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8" name="Freeform 405"/>
              <p:cNvSpPr>
                <a:spLocks noChangeAspect="1"/>
              </p:cNvSpPr>
              <p:nvPr/>
            </p:nvSpPr>
            <p:spPr bwMode="auto">
              <a:xfrm>
                <a:off x="3573" y="2370"/>
                <a:ext cx="330" cy="354"/>
              </a:xfrm>
              <a:custGeom>
                <a:avLst/>
                <a:gdLst>
                  <a:gd name="T0" fmla="*/ 78 w 330"/>
                  <a:gd name="T1" fmla="*/ 12 h 354"/>
                  <a:gd name="T2" fmla="*/ 156 w 330"/>
                  <a:gd name="T3" fmla="*/ 0 h 354"/>
                  <a:gd name="T4" fmla="*/ 144 w 330"/>
                  <a:gd name="T5" fmla="*/ 24 h 354"/>
                  <a:gd name="T6" fmla="*/ 174 w 330"/>
                  <a:gd name="T7" fmla="*/ 42 h 354"/>
                  <a:gd name="T8" fmla="*/ 204 w 330"/>
                  <a:gd name="T9" fmla="*/ 78 h 354"/>
                  <a:gd name="T10" fmla="*/ 282 w 330"/>
                  <a:gd name="T11" fmla="*/ 138 h 354"/>
                  <a:gd name="T12" fmla="*/ 312 w 330"/>
                  <a:gd name="T13" fmla="*/ 204 h 354"/>
                  <a:gd name="T14" fmla="*/ 330 w 330"/>
                  <a:gd name="T15" fmla="*/ 210 h 354"/>
                  <a:gd name="T16" fmla="*/ 318 w 330"/>
                  <a:gd name="T17" fmla="*/ 234 h 354"/>
                  <a:gd name="T18" fmla="*/ 318 w 330"/>
                  <a:gd name="T19" fmla="*/ 246 h 354"/>
                  <a:gd name="T20" fmla="*/ 306 w 330"/>
                  <a:gd name="T21" fmla="*/ 270 h 354"/>
                  <a:gd name="T22" fmla="*/ 306 w 330"/>
                  <a:gd name="T23" fmla="*/ 282 h 354"/>
                  <a:gd name="T24" fmla="*/ 300 w 330"/>
                  <a:gd name="T25" fmla="*/ 282 h 354"/>
                  <a:gd name="T26" fmla="*/ 312 w 330"/>
                  <a:gd name="T27" fmla="*/ 288 h 354"/>
                  <a:gd name="T28" fmla="*/ 306 w 330"/>
                  <a:gd name="T29" fmla="*/ 318 h 354"/>
                  <a:gd name="T30" fmla="*/ 270 w 330"/>
                  <a:gd name="T31" fmla="*/ 318 h 354"/>
                  <a:gd name="T32" fmla="*/ 276 w 330"/>
                  <a:gd name="T33" fmla="*/ 348 h 354"/>
                  <a:gd name="T34" fmla="*/ 270 w 330"/>
                  <a:gd name="T35" fmla="*/ 354 h 354"/>
                  <a:gd name="T36" fmla="*/ 264 w 330"/>
                  <a:gd name="T37" fmla="*/ 336 h 354"/>
                  <a:gd name="T38" fmla="*/ 84 w 330"/>
                  <a:gd name="T39" fmla="*/ 348 h 354"/>
                  <a:gd name="T40" fmla="*/ 72 w 330"/>
                  <a:gd name="T41" fmla="*/ 324 h 354"/>
                  <a:gd name="T42" fmla="*/ 54 w 330"/>
                  <a:gd name="T43" fmla="*/ 258 h 354"/>
                  <a:gd name="T44" fmla="*/ 66 w 330"/>
                  <a:gd name="T45" fmla="*/ 228 h 354"/>
                  <a:gd name="T46" fmla="*/ 42 w 330"/>
                  <a:gd name="T47" fmla="*/ 186 h 354"/>
                  <a:gd name="T48" fmla="*/ 0 w 330"/>
                  <a:gd name="T49" fmla="*/ 24 h 354"/>
                  <a:gd name="T50" fmla="*/ 78 w 330"/>
                  <a:gd name="T51" fmla="*/ 12 h 3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30"/>
                  <a:gd name="T79" fmla="*/ 0 h 354"/>
                  <a:gd name="T80" fmla="*/ 330 w 330"/>
                  <a:gd name="T81" fmla="*/ 354 h 3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30" h="354">
                    <a:moveTo>
                      <a:pt x="78" y="12"/>
                    </a:moveTo>
                    <a:lnTo>
                      <a:pt x="156" y="0"/>
                    </a:lnTo>
                    <a:lnTo>
                      <a:pt x="144" y="24"/>
                    </a:lnTo>
                    <a:lnTo>
                      <a:pt x="174" y="42"/>
                    </a:lnTo>
                    <a:lnTo>
                      <a:pt x="204" y="78"/>
                    </a:lnTo>
                    <a:lnTo>
                      <a:pt x="282" y="138"/>
                    </a:lnTo>
                    <a:lnTo>
                      <a:pt x="312" y="204"/>
                    </a:lnTo>
                    <a:lnTo>
                      <a:pt x="330" y="210"/>
                    </a:lnTo>
                    <a:lnTo>
                      <a:pt x="318" y="234"/>
                    </a:lnTo>
                    <a:lnTo>
                      <a:pt x="318" y="246"/>
                    </a:lnTo>
                    <a:lnTo>
                      <a:pt x="306" y="270"/>
                    </a:lnTo>
                    <a:lnTo>
                      <a:pt x="306" y="282"/>
                    </a:lnTo>
                    <a:lnTo>
                      <a:pt x="300" y="282"/>
                    </a:lnTo>
                    <a:lnTo>
                      <a:pt x="312" y="288"/>
                    </a:lnTo>
                    <a:lnTo>
                      <a:pt x="306" y="318"/>
                    </a:lnTo>
                    <a:lnTo>
                      <a:pt x="270" y="318"/>
                    </a:lnTo>
                    <a:lnTo>
                      <a:pt x="276" y="348"/>
                    </a:lnTo>
                    <a:lnTo>
                      <a:pt x="270" y="354"/>
                    </a:lnTo>
                    <a:lnTo>
                      <a:pt x="264" y="336"/>
                    </a:lnTo>
                    <a:lnTo>
                      <a:pt x="84" y="348"/>
                    </a:lnTo>
                    <a:lnTo>
                      <a:pt x="72" y="324"/>
                    </a:lnTo>
                    <a:lnTo>
                      <a:pt x="54" y="258"/>
                    </a:lnTo>
                    <a:lnTo>
                      <a:pt x="66" y="228"/>
                    </a:lnTo>
                    <a:lnTo>
                      <a:pt x="42" y="186"/>
                    </a:lnTo>
                    <a:lnTo>
                      <a:pt x="0" y="24"/>
                    </a:lnTo>
                    <a:lnTo>
                      <a:pt x="78" y="1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79" name="Freeform 406"/>
              <p:cNvSpPr>
                <a:spLocks noChangeAspect="1"/>
              </p:cNvSpPr>
              <p:nvPr/>
            </p:nvSpPr>
            <p:spPr bwMode="auto">
              <a:xfrm>
                <a:off x="3573" y="2370"/>
                <a:ext cx="330" cy="354"/>
              </a:xfrm>
              <a:custGeom>
                <a:avLst/>
                <a:gdLst>
                  <a:gd name="T0" fmla="*/ 78 w 330"/>
                  <a:gd name="T1" fmla="*/ 12 h 354"/>
                  <a:gd name="T2" fmla="*/ 156 w 330"/>
                  <a:gd name="T3" fmla="*/ 0 h 354"/>
                  <a:gd name="T4" fmla="*/ 144 w 330"/>
                  <a:gd name="T5" fmla="*/ 24 h 354"/>
                  <a:gd name="T6" fmla="*/ 174 w 330"/>
                  <a:gd name="T7" fmla="*/ 42 h 354"/>
                  <a:gd name="T8" fmla="*/ 204 w 330"/>
                  <a:gd name="T9" fmla="*/ 78 h 354"/>
                  <a:gd name="T10" fmla="*/ 282 w 330"/>
                  <a:gd name="T11" fmla="*/ 138 h 354"/>
                  <a:gd name="T12" fmla="*/ 312 w 330"/>
                  <a:gd name="T13" fmla="*/ 204 h 354"/>
                  <a:gd name="T14" fmla="*/ 330 w 330"/>
                  <a:gd name="T15" fmla="*/ 210 h 354"/>
                  <a:gd name="T16" fmla="*/ 318 w 330"/>
                  <a:gd name="T17" fmla="*/ 234 h 354"/>
                  <a:gd name="T18" fmla="*/ 318 w 330"/>
                  <a:gd name="T19" fmla="*/ 246 h 354"/>
                  <a:gd name="T20" fmla="*/ 306 w 330"/>
                  <a:gd name="T21" fmla="*/ 270 h 354"/>
                  <a:gd name="T22" fmla="*/ 306 w 330"/>
                  <a:gd name="T23" fmla="*/ 282 h 354"/>
                  <a:gd name="T24" fmla="*/ 300 w 330"/>
                  <a:gd name="T25" fmla="*/ 282 h 354"/>
                  <a:gd name="T26" fmla="*/ 312 w 330"/>
                  <a:gd name="T27" fmla="*/ 288 h 354"/>
                  <a:gd name="T28" fmla="*/ 306 w 330"/>
                  <a:gd name="T29" fmla="*/ 318 h 354"/>
                  <a:gd name="T30" fmla="*/ 270 w 330"/>
                  <a:gd name="T31" fmla="*/ 318 h 354"/>
                  <a:gd name="T32" fmla="*/ 276 w 330"/>
                  <a:gd name="T33" fmla="*/ 348 h 354"/>
                  <a:gd name="T34" fmla="*/ 270 w 330"/>
                  <a:gd name="T35" fmla="*/ 354 h 354"/>
                  <a:gd name="T36" fmla="*/ 264 w 330"/>
                  <a:gd name="T37" fmla="*/ 336 h 354"/>
                  <a:gd name="T38" fmla="*/ 84 w 330"/>
                  <a:gd name="T39" fmla="*/ 348 h 354"/>
                  <a:gd name="T40" fmla="*/ 72 w 330"/>
                  <a:gd name="T41" fmla="*/ 324 h 354"/>
                  <a:gd name="T42" fmla="*/ 54 w 330"/>
                  <a:gd name="T43" fmla="*/ 258 h 354"/>
                  <a:gd name="T44" fmla="*/ 66 w 330"/>
                  <a:gd name="T45" fmla="*/ 228 h 354"/>
                  <a:gd name="T46" fmla="*/ 42 w 330"/>
                  <a:gd name="T47" fmla="*/ 186 h 354"/>
                  <a:gd name="T48" fmla="*/ 0 w 330"/>
                  <a:gd name="T49" fmla="*/ 24 h 354"/>
                  <a:gd name="T50" fmla="*/ 78 w 330"/>
                  <a:gd name="T51" fmla="*/ 12 h 354"/>
                  <a:gd name="T52" fmla="*/ 78 w 330"/>
                  <a:gd name="T53" fmla="*/ 18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0"/>
                  <a:gd name="T82" fmla="*/ 0 h 354"/>
                  <a:gd name="T83" fmla="*/ 330 w 330"/>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0" h="354">
                    <a:moveTo>
                      <a:pt x="78" y="12"/>
                    </a:moveTo>
                    <a:lnTo>
                      <a:pt x="156" y="0"/>
                    </a:lnTo>
                    <a:lnTo>
                      <a:pt x="144" y="24"/>
                    </a:lnTo>
                    <a:lnTo>
                      <a:pt x="174" y="42"/>
                    </a:lnTo>
                    <a:lnTo>
                      <a:pt x="204" y="78"/>
                    </a:lnTo>
                    <a:lnTo>
                      <a:pt x="282" y="138"/>
                    </a:lnTo>
                    <a:lnTo>
                      <a:pt x="312" y="204"/>
                    </a:lnTo>
                    <a:lnTo>
                      <a:pt x="330" y="210"/>
                    </a:lnTo>
                    <a:lnTo>
                      <a:pt x="318" y="234"/>
                    </a:lnTo>
                    <a:lnTo>
                      <a:pt x="318" y="246"/>
                    </a:lnTo>
                    <a:lnTo>
                      <a:pt x="306" y="270"/>
                    </a:lnTo>
                    <a:lnTo>
                      <a:pt x="306" y="282"/>
                    </a:lnTo>
                    <a:lnTo>
                      <a:pt x="300" y="282"/>
                    </a:lnTo>
                    <a:lnTo>
                      <a:pt x="312" y="288"/>
                    </a:lnTo>
                    <a:lnTo>
                      <a:pt x="306" y="318"/>
                    </a:lnTo>
                    <a:lnTo>
                      <a:pt x="270" y="318"/>
                    </a:lnTo>
                    <a:lnTo>
                      <a:pt x="276" y="348"/>
                    </a:lnTo>
                    <a:lnTo>
                      <a:pt x="270" y="354"/>
                    </a:lnTo>
                    <a:lnTo>
                      <a:pt x="264" y="336"/>
                    </a:lnTo>
                    <a:lnTo>
                      <a:pt x="84" y="348"/>
                    </a:lnTo>
                    <a:lnTo>
                      <a:pt x="72" y="324"/>
                    </a:lnTo>
                    <a:lnTo>
                      <a:pt x="54" y="258"/>
                    </a:lnTo>
                    <a:lnTo>
                      <a:pt x="66" y="228"/>
                    </a:lnTo>
                    <a:lnTo>
                      <a:pt x="42" y="186"/>
                    </a:lnTo>
                    <a:lnTo>
                      <a:pt x="0" y="24"/>
                    </a:lnTo>
                    <a:lnTo>
                      <a:pt x="78" y="12"/>
                    </a:lnTo>
                    <a:lnTo>
                      <a:pt x="78" y="1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0" name="Freeform 407"/>
              <p:cNvSpPr>
                <a:spLocks noChangeAspect="1"/>
              </p:cNvSpPr>
              <p:nvPr/>
            </p:nvSpPr>
            <p:spPr bwMode="auto">
              <a:xfrm>
                <a:off x="1911" y="2844"/>
                <a:ext cx="30" cy="36"/>
              </a:xfrm>
              <a:custGeom>
                <a:avLst/>
                <a:gdLst>
                  <a:gd name="T0" fmla="*/ 6 w 30"/>
                  <a:gd name="T1" fmla="*/ 0 h 36"/>
                  <a:gd name="T2" fmla="*/ 6 w 30"/>
                  <a:gd name="T3" fmla="*/ 6 h 36"/>
                  <a:gd name="T4" fmla="*/ 18 w 30"/>
                  <a:gd name="T5" fmla="*/ 6 h 36"/>
                  <a:gd name="T6" fmla="*/ 18 w 30"/>
                  <a:gd name="T7" fmla="*/ 0 h 36"/>
                  <a:gd name="T8" fmla="*/ 24 w 30"/>
                  <a:gd name="T9" fmla="*/ 0 h 36"/>
                  <a:gd name="T10" fmla="*/ 30 w 30"/>
                  <a:gd name="T11" fmla="*/ 12 h 36"/>
                  <a:gd name="T12" fmla="*/ 30 w 30"/>
                  <a:gd name="T13" fmla="*/ 18 h 36"/>
                  <a:gd name="T14" fmla="*/ 24 w 30"/>
                  <a:gd name="T15" fmla="*/ 30 h 36"/>
                  <a:gd name="T16" fmla="*/ 12 w 30"/>
                  <a:gd name="T17" fmla="*/ 36 h 36"/>
                  <a:gd name="T18" fmla="*/ 6 w 30"/>
                  <a:gd name="T19" fmla="*/ 30 h 36"/>
                  <a:gd name="T20" fmla="*/ 0 w 30"/>
                  <a:gd name="T21" fmla="*/ 24 h 36"/>
                  <a:gd name="T22" fmla="*/ 0 w 30"/>
                  <a:gd name="T23" fmla="*/ 12 h 36"/>
                  <a:gd name="T24" fmla="*/ 6 w 30"/>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36"/>
                  <a:gd name="T41" fmla="*/ 30 w 30"/>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36">
                    <a:moveTo>
                      <a:pt x="6" y="0"/>
                    </a:moveTo>
                    <a:lnTo>
                      <a:pt x="6" y="6"/>
                    </a:lnTo>
                    <a:lnTo>
                      <a:pt x="18" y="6"/>
                    </a:lnTo>
                    <a:lnTo>
                      <a:pt x="18" y="0"/>
                    </a:lnTo>
                    <a:lnTo>
                      <a:pt x="24" y="0"/>
                    </a:lnTo>
                    <a:lnTo>
                      <a:pt x="30" y="12"/>
                    </a:lnTo>
                    <a:lnTo>
                      <a:pt x="30" y="18"/>
                    </a:lnTo>
                    <a:lnTo>
                      <a:pt x="24" y="30"/>
                    </a:lnTo>
                    <a:lnTo>
                      <a:pt x="12" y="36"/>
                    </a:lnTo>
                    <a:lnTo>
                      <a:pt x="6" y="30"/>
                    </a:lnTo>
                    <a:lnTo>
                      <a:pt x="0" y="24"/>
                    </a:lnTo>
                    <a:lnTo>
                      <a:pt x="0" y="12"/>
                    </a:lnTo>
                    <a:lnTo>
                      <a:pt x="6"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1" name="Freeform 408"/>
              <p:cNvSpPr>
                <a:spLocks noChangeAspect="1"/>
              </p:cNvSpPr>
              <p:nvPr/>
            </p:nvSpPr>
            <p:spPr bwMode="auto">
              <a:xfrm>
                <a:off x="1911" y="2844"/>
                <a:ext cx="30" cy="36"/>
              </a:xfrm>
              <a:custGeom>
                <a:avLst/>
                <a:gdLst>
                  <a:gd name="T0" fmla="*/ 6 w 30"/>
                  <a:gd name="T1" fmla="*/ 0 h 36"/>
                  <a:gd name="T2" fmla="*/ 6 w 30"/>
                  <a:gd name="T3" fmla="*/ 6 h 36"/>
                  <a:gd name="T4" fmla="*/ 18 w 30"/>
                  <a:gd name="T5" fmla="*/ 6 h 36"/>
                  <a:gd name="T6" fmla="*/ 18 w 30"/>
                  <a:gd name="T7" fmla="*/ 0 h 36"/>
                  <a:gd name="T8" fmla="*/ 24 w 30"/>
                  <a:gd name="T9" fmla="*/ 0 h 36"/>
                  <a:gd name="T10" fmla="*/ 30 w 30"/>
                  <a:gd name="T11" fmla="*/ 12 h 36"/>
                  <a:gd name="T12" fmla="*/ 30 w 30"/>
                  <a:gd name="T13" fmla="*/ 18 h 36"/>
                  <a:gd name="T14" fmla="*/ 24 w 30"/>
                  <a:gd name="T15" fmla="*/ 30 h 36"/>
                  <a:gd name="T16" fmla="*/ 12 w 30"/>
                  <a:gd name="T17" fmla="*/ 36 h 36"/>
                  <a:gd name="T18" fmla="*/ 6 w 30"/>
                  <a:gd name="T19" fmla="*/ 30 h 36"/>
                  <a:gd name="T20" fmla="*/ 0 w 30"/>
                  <a:gd name="T21" fmla="*/ 24 h 36"/>
                  <a:gd name="T22" fmla="*/ 0 w 30"/>
                  <a:gd name="T23" fmla="*/ 12 h 36"/>
                  <a:gd name="T24" fmla="*/ 6 w 30"/>
                  <a:gd name="T25" fmla="*/ 0 h 36"/>
                  <a:gd name="T26" fmla="*/ 6 w 30"/>
                  <a:gd name="T27" fmla="*/ 6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6"/>
                  <a:gd name="T44" fmla="*/ 30 w 30"/>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6">
                    <a:moveTo>
                      <a:pt x="6" y="0"/>
                    </a:moveTo>
                    <a:lnTo>
                      <a:pt x="6" y="6"/>
                    </a:lnTo>
                    <a:lnTo>
                      <a:pt x="18" y="6"/>
                    </a:lnTo>
                    <a:lnTo>
                      <a:pt x="18" y="0"/>
                    </a:lnTo>
                    <a:lnTo>
                      <a:pt x="24" y="0"/>
                    </a:lnTo>
                    <a:lnTo>
                      <a:pt x="30" y="12"/>
                    </a:lnTo>
                    <a:lnTo>
                      <a:pt x="30" y="18"/>
                    </a:lnTo>
                    <a:lnTo>
                      <a:pt x="24" y="30"/>
                    </a:lnTo>
                    <a:lnTo>
                      <a:pt x="12" y="36"/>
                    </a:lnTo>
                    <a:lnTo>
                      <a:pt x="6" y="30"/>
                    </a:lnTo>
                    <a:lnTo>
                      <a:pt x="0" y="24"/>
                    </a:lnTo>
                    <a:lnTo>
                      <a:pt x="0" y="12"/>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2" name="Freeform 409"/>
              <p:cNvSpPr>
                <a:spLocks noChangeAspect="1"/>
              </p:cNvSpPr>
              <p:nvPr/>
            </p:nvSpPr>
            <p:spPr bwMode="auto">
              <a:xfrm>
                <a:off x="2013" y="2898"/>
                <a:ext cx="30" cy="30"/>
              </a:xfrm>
              <a:custGeom>
                <a:avLst/>
                <a:gdLst>
                  <a:gd name="T0" fmla="*/ 0 w 30"/>
                  <a:gd name="T1" fmla="*/ 12 h 30"/>
                  <a:gd name="T2" fmla="*/ 0 w 30"/>
                  <a:gd name="T3" fmla="*/ 6 h 30"/>
                  <a:gd name="T4" fmla="*/ 6 w 30"/>
                  <a:gd name="T5" fmla="*/ 0 h 30"/>
                  <a:gd name="T6" fmla="*/ 12 w 30"/>
                  <a:gd name="T7" fmla="*/ 6 h 30"/>
                  <a:gd name="T8" fmla="*/ 24 w 30"/>
                  <a:gd name="T9" fmla="*/ 18 h 30"/>
                  <a:gd name="T10" fmla="*/ 30 w 30"/>
                  <a:gd name="T11" fmla="*/ 24 h 30"/>
                  <a:gd name="T12" fmla="*/ 18 w 30"/>
                  <a:gd name="T13" fmla="*/ 24 h 30"/>
                  <a:gd name="T14" fmla="*/ 12 w 30"/>
                  <a:gd name="T15" fmla="*/ 30 h 30"/>
                  <a:gd name="T16" fmla="*/ 6 w 30"/>
                  <a:gd name="T17" fmla="*/ 24 h 30"/>
                  <a:gd name="T18" fmla="*/ 0 w 30"/>
                  <a:gd name="T19" fmla="*/ 12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30"/>
                  <a:gd name="T32" fmla="*/ 30 w 30"/>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30">
                    <a:moveTo>
                      <a:pt x="0" y="12"/>
                    </a:moveTo>
                    <a:lnTo>
                      <a:pt x="0" y="6"/>
                    </a:lnTo>
                    <a:lnTo>
                      <a:pt x="6" y="0"/>
                    </a:lnTo>
                    <a:lnTo>
                      <a:pt x="12" y="6"/>
                    </a:lnTo>
                    <a:lnTo>
                      <a:pt x="24" y="18"/>
                    </a:lnTo>
                    <a:lnTo>
                      <a:pt x="30" y="24"/>
                    </a:lnTo>
                    <a:lnTo>
                      <a:pt x="18" y="24"/>
                    </a:lnTo>
                    <a:lnTo>
                      <a:pt x="12" y="30"/>
                    </a:lnTo>
                    <a:lnTo>
                      <a:pt x="6" y="24"/>
                    </a:lnTo>
                    <a:lnTo>
                      <a:pt x="0" y="1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3" name="Freeform 410"/>
              <p:cNvSpPr>
                <a:spLocks noChangeAspect="1"/>
              </p:cNvSpPr>
              <p:nvPr/>
            </p:nvSpPr>
            <p:spPr bwMode="auto">
              <a:xfrm>
                <a:off x="2013" y="2898"/>
                <a:ext cx="30" cy="30"/>
              </a:xfrm>
              <a:custGeom>
                <a:avLst/>
                <a:gdLst>
                  <a:gd name="T0" fmla="*/ 0 w 30"/>
                  <a:gd name="T1" fmla="*/ 12 h 30"/>
                  <a:gd name="T2" fmla="*/ 0 w 30"/>
                  <a:gd name="T3" fmla="*/ 6 h 30"/>
                  <a:gd name="T4" fmla="*/ 6 w 30"/>
                  <a:gd name="T5" fmla="*/ 0 h 30"/>
                  <a:gd name="T6" fmla="*/ 12 w 30"/>
                  <a:gd name="T7" fmla="*/ 6 h 30"/>
                  <a:gd name="T8" fmla="*/ 24 w 30"/>
                  <a:gd name="T9" fmla="*/ 18 h 30"/>
                  <a:gd name="T10" fmla="*/ 30 w 30"/>
                  <a:gd name="T11" fmla="*/ 24 h 30"/>
                  <a:gd name="T12" fmla="*/ 18 w 30"/>
                  <a:gd name="T13" fmla="*/ 24 h 30"/>
                  <a:gd name="T14" fmla="*/ 12 w 30"/>
                  <a:gd name="T15" fmla="*/ 30 h 30"/>
                  <a:gd name="T16" fmla="*/ 6 w 30"/>
                  <a:gd name="T17" fmla="*/ 24 h 30"/>
                  <a:gd name="T18" fmla="*/ 0 w 30"/>
                  <a:gd name="T19" fmla="*/ 12 h 30"/>
                  <a:gd name="T20" fmla="*/ 0 w 30"/>
                  <a:gd name="T21" fmla="*/ 18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30"/>
                  <a:gd name="T35" fmla="*/ 30 w 30"/>
                  <a:gd name="T36" fmla="*/ 30 h 3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30">
                    <a:moveTo>
                      <a:pt x="0" y="12"/>
                    </a:moveTo>
                    <a:lnTo>
                      <a:pt x="0" y="6"/>
                    </a:lnTo>
                    <a:lnTo>
                      <a:pt x="6" y="0"/>
                    </a:lnTo>
                    <a:lnTo>
                      <a:pt x="12" y="6"/>
                    </a:lnTo>
                    <a:lnTo>
                      <a:pt x="24" y="18"/>
                    </a:lnTo>
                    <a:lnTo>
                      <a:pt x="30" y="24"/>
                    </a:lnTo>
                    <a:lnTo>
                      <a:pt x="18" y="24"/>
                    </a:lnTo>
                    <a:lnTo>
                      <a:pt x="12" y="30"/>
                    </a:lnTo>
                    <a:lnTo>
                      <a:pt x="6" y="24"/>
                    </a:lnTo>
                    <a:lnTo>
                      <a:pt x="0" y="12"/>
                    </a:lnTo>
                    <a:lnTo>
                      <a:pt x="0" y="1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4" name="Freeform 411"/>
              <p:cNvSpPr>
                <a:spLocks noChangeAspect="1"/>
              </p:cNvSpPr>
              <p:nvPr/>
            </p:nvSpPr>
            <p:spPr bwMode="auto">
              <a:xfrm>
                <a:off x="2067" y="2934"/>
                <a:ext cx="36" cy="12"/>
              </a:xfrm>
              <a:custGeom>
                <a:avLst/>
                <a:gdLst>
                  <a:gd name="T0" fmla="*/ 0 w 36"/>
                  <a:gd name="T1" fmla="*/ 6 h 12"/>
                  <a:gd name="T2" fmla="*/ 24 w 36"/>
                  <a:gd name="T3" fmla="*/ 6 h 12"/>
                  <a:gd name="T4" fmla="*/ 30 w 36"/>
                  <a:gd name="T5" fmla="*/ 0 h 12"/>
                  <a:gd name="T6" fmla="*/ 36 w 36"/>
                  <a:gd name="T7" fmla="*/ 0 h 12"/>
                  <a:gd name="T8" fmla="*/ 36 w 36"/>
                  <a:gd name="T9" fmla="*/ 12 h 12"/>
                  <a:gd name="T10" fmla="*/ 6 w 36"/>
                  <a:gd name="T11" fmla="*/ 12 h 12"/>
                  <a:gd name="T12" fmla="*/ 0 w 36"/>
                  <a:gd name="T13" fmla="*/ 6 h 12"/>
                  <a:gd name="T14" fmla="*/ 0 60000 65536"/>
                  <a:gd name="T15" fmla="*/ 0 60000 65536"/>
                  <a:gd name="T16" fmla="*/ 0 60000 65536"/>
                  <a:gd name="T17" fmla="*/ 0 60000 65536"/>
                  <a:gd name="T18" fmla="*/ 0 60000 65536"/>
                  <a:gd name="T19" fmla="*/ 0 60000 65536"/>
                  <a:gd name="T20" fmla="*/ 0 60000 65536"/>
                  <a:gd name="T21" fmla="*/ 0 w 36"/>
                  <a:gd name="T22" fmla="*/ 0 h 12"/>
                  <a:gd name="T23" fmla="*/ 36 w 36"/>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12">
                    <a:moveTo>
                      <a:pt x="0" y="6"/>
                    </a:moveTo>
                    <a:lnTo>
                      <a:pt x="24" y="6"/>
                    </a:lnTo>
                    <a:lnTo>
                      <a:pt x="30" y="0"/>
                    </a:lnTo>
                    <a:lnTo>
                      <a:pt x="36" y="0"/>
                    </a:lnTo>
                    <a:lnTo>
                      <a:pt x="36" y="12"/>
                    </a:lnTo>
                    <a:lnTo>
                      <a:pt x="6" y="12"/>
                    </a:lnTo>
                    <a:lnTo>
                      <a:pt x="0"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5" name="Freeform 412"/>
              <p:cNvSpPr>
                <a:spLocks noChangeAspect="1"/>
              </p:cNvSpPr>
              <p:nvPr/>
            </p:nvSpPr>
            <p:spPr bwMode="auto">
              <a:xfrm>
                <a:off x="2067" y="2934"/>
                <a:ext cx="36" cy="12"/>
              </a:xfrm>
              <a:custGeom>
                <a:avLst/>
                <a:gdLst>
                  <a:gd name="T0" fmla="*/ 0 w 36"/>
                  <a:gd name="T1" fmla="*/ 6 h 12"/>
                  <a:gd name="T2" fmla="*/ 24 w 36"/>
                  <a:gd name="T3" fmla="*/ 6 h 12"/>
                  <a:gd name="T4" fmla="*/ 30 w 36"/>
                  <a:gd name="T5" fmla="*/ 0 h 12"/>
                  <a:gd name="T6" fmla="*/ 36 w 36"/>
                  <a:gd name="T7" fmla="*/ 0 h 12"/>
                  <a:gd name="T8" fmla="*/ 36 w 36"/>
                  <a:gd name="T9" fmla="*/ 12 h 12"/>
                  <a:gd name="T10" fmla="*/ 6 w 36"/>
                  <a:gd name="T11" fmla="*/ 12 h 12"/>
                  <a:gd name="T12" fmla="*/ 0 w 36"/>
                  <a:gd name="T13" fmla="*/ 6 h 12"/>
                  <a:gd name="T14" fmla="*/ 0 w 36"/>
                  <a:gd name="T15" fmla="*/ 12 h 12"/>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12"/>
                  <a:gd name="T26" fmla="*/ 36 w 36"/>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12">
                    <a:moveTo>
                      <a:pt x="0" y="6"/>
                    </a:moveTo>
                    <a:lnTo>
                      <a:pt x="24" y="6"/>
                    </a:lnTo>
                    <a:lnTo>
                      <a:pt x="30" y="0"/>
                    </a:lnTo>
                    <a:lnTo>
                      <a:pt x="36" y="0"/>
                    </a:lnTo>
                    <a:lnTo>
                      <a:pt x="36" y="12"/>
                    </a:lnTo>
                    <a:lnTo>
                      <a:pt x="6" y="12"/>
                    </a:lnTo>
                    <a:lnTo>
                      <a:pt x="0" y="6"/>
                    </a:lnTo>
                    <a:lnTo>
                      <a:pt x="0"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6" name="Freeform 413"/>
              <p:cNvSpPr>
                <a:spLocks noChangeAspect="1"/>
              </p:cNvSpPr>
              <p:nvPr/>
            </p:nvSpPr>
            <p:spPr bwMode="auto">
              <a:xfrm>
                <a:off x="2109" y="2952"/>
                <a:ext cx="42" cy="36"/>
              </a:xfrm>
              <a:custGeom>
                <a:avLst/>
                <a:gdLst>
                  <a:gd name="T0" fmla="*/ 18 w 42"/>
                  <a:gd name="T1" fmla="*/ 6 h 36"/>
                  <a:gd name="T2" fmla="*/ 24 w 42"/>
                  <a:gd name="T3" fmla="*/ 6 h 36"/>
                  <a:gd name="T4" fmla="*/ 30 w 42"/>
                  <a:gd name="T5" fmla="*/ 12 h 36"/>
                  <a:gd name="T6" fmla="*/ 42 w 42"/>
                  <a:gd name="T7" fmla="*/ 18 h 36"/>
                  <a:gd name="T8" fmla="*/ 42 w 42"/>
                  <a:gd name="T9" fmla="*/ 30 h 36"/>
                  <a:gd name="T10" fmla="*/ 30 w 42"/>
                  <a:gd name="T11" fmla="*/ 36 h 36"/>
                  <a:gd name="T12" fmla="*/ 18 w 42"/>
                  <a:gd name="T13" fmla="*/ 36 h 36"/>
                  <a:gd name="T14" fmla="*/ 18 w 42"/>
                  <a:gd name="T15" fmla="*/ 24 h 36"/>
                  <a:gd name="T16" fmla="*/ 12 w 42"/>
                  <a:gd name="T17" fmla="*/ 18 h 36"/>
                  <a:gd name="T18" fmla="*/ 6 w 42"/>
                  <a:gd name="T19" fmla="*/ 12 h 36"/>
                  <a:gd name="T20" fmla="*/ 0 w 42"/>
                  <a:gd name="T21" fmla="*/ 6 h 36"/>
                  <a:gd name="T22" fmla="*/ 0 w 42"/>
                  <a:gd name="T23" fmla="*/ 0 h 36"/>
                  <a:gd name="T24" fmla="*/ 6 w 42"/>
                  <a:gd name="T25" fmla="*/ 0 h 36"/>
                  <a:gd name="T26" fmla="*/ 18 w 42"/>
                  <a:gd name="T27" fmla="*/ 6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
                  <a:gd name="T43" fmla="*/ 0 h 36"/>
                  <a:gd name="T44" fmla="*/ 42 w 42"/>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 h="36">
                    <a:moveTo>
                      <a:pt x="18" y="6"/>
                    </a:moveTo>
                    <a:lnTo>
                      <a:pt x="24" y="6"/>
                    </a:lnTo>
                    <a:lnTo>
                      <a:pt x="30" y="12"/>
                    </a:lnTo>
                    <a:lnTo>
                      <a:pt x="42" y="18"/>
                    </a:lnTo>
                    <a:lnTo>
                      <a:pt x="42" y="30"/>
                    </a:lnTo>
                    <a:lnTo>
                      <a:pt x="30" y="36"/>
                    </a:lnTo>
                    <a:lnTo>
                      <a:pt x="18" y="36"/>
                    </a:lnTo>
                    <a:lnTo>
                      <a:pt x="18" y="24"/>
                    </a:lnTo>
                    <a:lnTo>
                      <a:pt x="12" y="18"/>
                    </a:lnTo>
                    <a:lnTo>
                      <a:pt x="6" y="12"/>
                    </a:lnTo>
                    <a:lnTo>
                      <a:pt x="0" y="6"/>
                    </a:lnTo>
                    <a:lnTo>
                      <a:pt x="0" y="0"/>
                    </a:lnTo>
                    <a:lnTo>
                      <a:pt x="6" y="0"/>
                    </a:lnTo>
                    <a:lnTo>
                      <a:pt x="18"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7" name="Freeform 414"/>
              <p:cNvSpPr>
                <a:spLocks noChangeAspect="1"/>
              </p:cNvSpPr>
              <p:nvPr/>
            </p:nvSpPr>
            <p:spPr bwMode="auto">
              <a:xfrm>
                <a:off x="2109" y="2952"/>
                <a:ext cx="42" cy="36"/>
              </a:xfrm>
              <a:custGeom>
                <a:avLst/>
                <a:gdLst>
                  <a:gd name="T0" fmla="*/ 18 w 42"/>
                  <a:gd name="T1" fmla="*/ 6 h 36"/>
                  <a:gd name="T2" fmla="*/ 24 w 42"/>
                  <a:gd name="T3" fmla="*/ 6 h 36"/>
                  <a:gd name="T4" fmla="*/ 30 w 42"/>
                  <a:gd name="T5" fmla="*/ 12 h 36"/>
                  <a:gd name="T6" fmla="*/ 42 w 42"/>
                  <a:gd name="T7" fmla="*/ 18 h 36"/>
                  <a:gd name="T8" fmla="*/ 42 w 42"/>
                  <a:gd name="T9" fmla="*/ 30 h 36"/>
                  <a:gd name="T10" fmla="*/ 30 w 42"/>
                  <a:gd name="T11" fmla="*/ 36 h 36"/>
                  <a:gd name="T12" fmla="*/ 18 w 42"/>
                  <a:gd name="T13" fmla="*/ 36 h 36"/>
                  <a:gd name="T14" fmla="*/ 18 w 42"/>
                  <a:gd name="T15" fmla="*/ 24 h 36"/>
                  <a:gd name="T16" fmla="*/ 12 w 42"/>
                  <a:gd name="T17" fmla="*/ 18 h 36"/>
                  <a:gd name="T18" fmla="*/ 6 w 42"/>
                  <a:gd name="T19" fmla="*/ 12 h 36"/>
                  <a:gd name="T20" fmla="*/ 0 w 42"/>
                  <a:gd name="T21" fmla="*/ 6 h 36"/>
                  <a:gd name="T22" fmla="*/ 0 w 42"/>
                  <a:gd name="T23" fmla="*/ 0 h 36"/>
                  <a:gd name="T24" fmla="*/ 6 w 42"/>
                  <a:gd name="T25" fmla="*/ 0 h 36"/>
                  <a:gd name="T26" fmla="*/ 18 w 42"/>
                  <a:gd name="T27" fmla="*/ 6 h 36"/>
                  <a:gd name="T28" fmla="*/ 18 w 42"/>
                  <a:gd name="T29" fmla="*/ 12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
                  <a:gd name="T46" fmla="*/ 0 h 36"/>
                  <a:gd name="T47" fmla="*/ 42 w 42"/>
                  <a:gd name="T48" fmla="*/ 36 h 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 h="36">
                    <a:moveTo>
                      <a:pt x="18" y="6"/>
                    </a:moveTo>
                    <a:lnTo>
                      <a:pt x="24" y="6"/>
                    </a:lnTo>
                    <a:lnTo>
                      <a:pt x="30" y="12"/>
                    </a:lnTo>
                    <a:lnTo>
                      <a:pt x="42" y="18"/>
                    </a:lnTo>
                    <a:lnTo>
                      <a:pt x="42" y="30"/>
                    </a:lnTo>
                    <a:lnTo>
                      <a:pt x="30" y="36"/>
                    </a:lnTo>
                    <a:lnTo>
                      <a:pt x="18" y="36"/>
                    </a:lnTo>
                    <a:lnTo>
                      <a:pt x="18" y="24"/>
                    </a:lnTo>
                    <a:lnTo>
                      <a:pt x="12" y="18"/>
                    </a:lnTo>
                    <a:lnTo>
                      <a:pt x="6" y="12"/>
                    </a:lnTo>
                    <a:lnTo>
                      <a:pt x="0" y="6"/>
                    </a:lnTo>
                    <a:lnTo>
                      <a:pt x="0" y="0"/>
                    </a:lnTo>
                    <a:lnTo>
                      <a:pt x="6" y="0"/>
                    </a:lnTo>
                    <a:lnTo>
                      <a:pt x="18" y="6"/>
                    </a:lnTo>
                    <a:lnTo>
                      <a:pt x="18"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8" name="Freeform 415"/>
              <p:cNvSpPr>
                <a:spLocks noChangeAspect="1"/>
              </p:cNvSpPr>
              <p:nvPr/>
            </p:nvSpPr>
            <p:spPr bwMode="auto">
              <a:xfrm>
                <a:off x="2157" y="3024"/>
                <a:ext cx="78" cy="108"/>
              </a:xfrm>
              <a:custGeom>
                <a:avLst/>
                <a:gdLst>
                  <a:gd name="T0" fmla="*/ 6 w 78"/>
                  <a:gd name="T1" fmla="*/ 0 h 108"/>
                  <a:gd name="T2" fmla="*/ 12 w 78"/>
                  <a:gd name="T3" fmla="*/ 0 h 108"/>
                  <a:gd name="T4" fmla="*/ 18 w 78"/>
                  <a:gd name="T5" fmla="*/ 6 h 108"/>
                  <a:gd name="T6" fmla="*/ 30 w 78"/>
                  <a:gd name="T7" fmla="*/ 6 h 108"/>
                  <a:gd name="T8" fmla="*/ 36 w 78"/>
                  <a:gd name="T9" fmla="*/ 12 h 108"/>
                  <a:gd name="T10" fmla="*/ 48 w 78"/>
                  <a:gd name="T11" fmla="*/ 12 h 108"/>
                  <a:gd name="T12" fmla="*/ 48 w 78"/>
                  <a:gd name="T13" fmla="*/ 18 h 108"/>
                  <a:gd name="T14" fmla="*/ 54 w 78"/>
                  <a:gd name="T15" fmla="*/ 24 h 108"/>
                  <a:gd name="T16" fmla="*/ 54 w 78"/>
                  <a:gd name="T17" fmla="*/ 30 h 108"/>
                  <a:gd name="T18" fmla="*/ 60 w 78"/>
                  <a:gd name="T19" fmla="*/ 36 h 108"/>
                  <a:gd name="T20" fmla="*/ 66 w 78"/>
                  <a:gd name="T21" fmla="*/ 42 h 108"/>
                  <a:gd name="T22" fmla="*/ 72 w 78"/>
                  <a:gd name="T23" fmla="*/ 48 h 108"/>
                  <a:gd name="T24" fmla="*/ 78 w 78"/>
                  <a:gd name="T25" fmla="*/ 60 h 108"/>
                  <a:gd name="T26" fmla="*/ 72 w 78"/>
                  <a:gd name="T27" fmla="*/ 72 h 108"/>
                  <a:gd name="T28" fmla="*/ 54 w 78"/>
                  <a:gd name="T29" fmla="*/ 72 h 108"/>
                  <a:gd name="T30" fmla="*/ 42 w 78"/>
                  <a:gd name="T31" fmla="*/ 78 h 108"/>
                  <a:gd name="T32" fmla="*/ 36 w 78"/>
                  <a:gd name="T33" fmla="*/ 84 h 108"/>
                  <a:gd name="T34" fmla="*/ 30 w 78"/>
                  <a:gd name="T35" fmla="*/ 96 h 108"/>
                  <a:gd name="T36" fmla="*/ 30 w 78"/>
                  <a:gd name="T37" fmla="*/ 102 h 108"/>
                  <a:gd name="T38" fmla="*/ 24 w 78"/>
                  <a:gd name="T39" fmla="*/ 108 h 108"/>
                  <a:gd name="T40" fmla="*/ 12 w 78"/>
                  <a:gd name="T41" fmla="*/ 102 h 108"/>
                  <a:gd name="T42" fmla="*/ 6 w 78"/>
                  <a:gd name="T43" fmla="*/ 90 h 108"/>
                  <a:gd name="T44" fmla="*/ 6 w 78"/>
                  <a:gd name="T45" fmla="*/ 60 h 108"/>
                  <a:gd name="T46" fmla="*/ 0 w 78"/>
                  <a:gd name="T47" fmla="*/ 48 h 108"/>
                  <a:gd name="T48" fmla="*/ 0 w 78"/>
                  <a:gd name="T49" fmla="*/ 36 h 108"/>
                  <a:gd name="T50" fmla="*/ 6 w 78"/>
                  <a:gd name="T51" fmla="*/ 18 h 108"/>
                  <a:gd name="T52" fmla="*/ 6 w 78"/>
                  <a:gd name="T53" fmla="*/ 0 h 10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08"/>
                  <a:gd name="T83" fmla="*/ 78 w 78"/>
                  <a:gd name="T84" fmla="*/ 108 h 10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08">
                    <a:moveTo>
                      <a:pt x="6" y="0"/>
                    </a:moveTo>
                    <a:lnTo>
                      <a:pt x="12" y="0"/>
                    </a:lnTo>
                    <a:lnTo>
                      <a:pt x="18" y="6"/>
                    </a:lnTo>
                    <a:lnTo>
                      <a:pt x="30" y="6"/>
                    </a:lnTo>
                    <a:lnTo>
                      <a:pt x="36" y="12"/>
                    </a:lnTo>
                    <a:lnTo>
                      <a:pt x="48" y="12"/>
                    </a:lnTo>
                    <a:lnTo>
                      <a:pt x="48" y="18"/>
                    </a:lnTo>
                    <a:lnTo>
                      <a:pt x="54" y="24"/>
                    </a:lnTo>
                    <a:lnTo>
                      <a:pt x="54" y="30"/>
                    </a:lnTo>
                    <a:lnTo>
                      <a:pt x="60" y="36"/>
                    </a:lnTo>
                    <a:lnTo>
                      <a:pt x="66" y="42"/>
                    </a:lnTo>
                    <a:lnTo>
                      <a:pt x="72" y="48"/>
                    </a:lnTo>
                    <a:lnTo>
                      <a:pt x="78" y="60"/>
                    </a:lnTo>
                    <a:lnTo>
                      <a:pt x="72" y="72"/>
                    </a:lnTo>
                    <a:lnTo>
                      <a:pt x="54" y="72"/>
                    </a:lnTo>
                    <a:lnTo>
                      <a:pt x="42" y="78"/>
                    </a:lnTo>
                    <a:lnTo>
                      <a:pt x="36" y="84"/>
                    </a:lnTo>
                    <a:lnTo>
                      <a:pt x="30" y="96"/>
                    </a:lnTo>
                    <a:lnTo>
                      <a:pt x="30" y="102"/>
                    </a:lnTo>
                    <a:lnTo>
                      <a:pt x="24" y="108"/>
                    </a:lnTo>
                    <a:lnTo>
                      <a:pt x="12" y="102"/>
                    </a:lnTo>
                    <a:lnTo>
                      <a:pt x="6" y="90"/>
                    </a:lnTo>
                    <a:lnTo>
                      <a:pt x="6" y="60"/>
                    </a:lnTo>
                    <a:lnTo>
                      <a:pt x="0" y="48"/>
                    </a:lnTo>
                    <a:lnTo>
                      <a:pt x="0" y="36"/>
                    </a:lnTo>
                    <a:lnTo>
                      <a:pt x="6" y="18"/>
                    </a:lnTo>
                    <a:lnTo>
                      <a:pt x="6" y="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89" name="Freeform 416"/>
              <p:cNvSpPr>
                <a:spLocks noChangeAspect="1"/>
              </p:cNvSpPr>
              <p:nvPr/>
            </p:nvSpPr>
            <p:spPr bwMode="auto">
              <a:xfrm>
                <a:off x="2157" y="3024"/>
                <a:ext cx="78" cy="108"/>
              </a:xfrm>
              <a:custGeom>
                <a:avLst/>
                <a:gdLst>
                  <a:gd name="T0" fmla="*/ 6 w 78"/>
                  <a:gd name="T1" fmla="*/ 0 h 108"/>
                  <a:gd name="T2" fmla="*/ 12 w 78"/>
                  <a:gd name="T3" fmla="*/ 0 h 108"/>
                  <a:gd name="T4" fmla="*/ 18 w 78"/>
                  <a:gd name="T5" fmla="*/ 6 h 108"/>
                  <a:gd name="T6" fmla="*/ 30 w 78"/>
                  <a:gd name="T7" fmla="*/ 6 h 108"/>
                  <a:gd name="T8" fmla="*/ 36 w 78"/>
                  <a:gd name="T9" fmla="*/ 12 h 108"/>
                  <a:gd name="T10" fmla="*/ 48 w 78"/>
                  <a:gd name="T11" fmla="*/ 12 h 108"/>
                  <a:gd name="T12" fmla="*/ 48 w 78"/>
                  <a:gd name="T13" fmla="*/ 18 h 108"/>
                  <a:gd name="T14" fmla="*/ 54 w 78"/>
                  <a:gd name="T15" fmla="*/ 24 h 108"/>
                  <a:gd name="T16" fmla="*/ 54 w 78"/>
                  <a:gd name="T17" fmla="*/ 30 h 108"/>
                  <a:gd name="T18" fmla="*/ 60 w 78"/>
                  <a:gd name="T19" fmla="*/ 36 h 108"/>
                  <a:gd name="T20" fmla="*/ 66 w 78"/>
                  <a:gd name="T21" fmla="*/ 42 h 108"/>
                  <a:gd name="T22" fmla="*/ 72 w 78"/>
                  <a:gd name="T23" fmla="*/ 48 h 108"/>
                  <a:gd name="T24" fmla="*/ 78 w 78"/>
                  <a:gd name="T25" fmla="*/ 60 h 108"/>
                  <a:gd name="T26" fmla="*/ 72 w 78"/>
                  <a:gd name="T27" fmla="*/ 72 h 108"/>
                  <a:gd name="T28" fmla="*/ 54 w 78"/>
                  <a:gd name="T29" fmla="*/ 72 h 108"/>
                  <a:gd name="T30" fmla="*/ 42 w 78"/>
                  <a:gd name="T31" fmla="*/ 78 h 108"/>
                  <a:gd name="T32" fmla="*/ 36 w 78"/>
                  <a:gd name="T33" fmla="*/ 84 h 108"/>
                  <a:gd name="T34" fmla="*/ 30 w 78"/>
                  <a:gd name="T35" fmla="*/ 96 h 108"/>
                  <a:gd name="T36" fmla="*/ 30 w 78"/>
                  <a:gd name="T37" fmla="*/ 102 h 108"/>
                  <a:gd name="T38" fmla="*/ 24 w 78"/>
                  <a:gd name="T39" fmla="*/ 108 h 108"/>
                  <a:gd name="T40" fmla="*/ 12 w 78"/>
                  <a:gd name="T41" fmla="*/ 102 h 108"/>
                  <a:gd name="T42" fmla="*/ 6 w 78"/>
                  <a:gd name="T43" fmla="*/ 90 h 108"/>
                  <a:gd name="T44" fmla="*/ 6 w 78"/>
                  <a:gd name="T45" fmla="*/ 60 h 108"/>
                  <a:gd name="T46" fmla="*/ 0 w 78"/>
                  <a:gd name="T47" fmla="*/ 48 h 108"/>
                  <a:gd name="T48" fmla="*/ 0 w 78"/>
                  <a:gd name="T49" fmla="*/ 36 h 108"/>
                  <a:gd name="T50" fmla="*/ 6 w 78"/>
                  <a:gd name="T51" fmla="*/ 18 h 108"/>
                  <a:gd name="T52" fmla="*/ 6 w 78"/>
                  <a:gd name="T53" fmla="*/ 0 h 108"/>
                  <a:gd name="T54" fmla="*/ 6 w 78"/>
                  <a:gd name="T55" fmla="*/ 6 h 10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8"/>
                  <a:gd name="T85" fmla="*/ 0 h 108"/>
                  <a:gd name="T86" fmla="*/ 78 w 78"/>
                  <a:gd name="T87" fmla="*/ 108 h 10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8" h="108">
                    <a:moveTo>
                      <a:pt x="6" y="0"/>
                    </a:moveTo>
                    <a:lnTo>
                      <a:pt x="12" y="0"/>
                    </a:lnTo>
                    <a:lnTo>
                      <a:pt x="18" y="6"/>
                    </a:lnTo>
                    <a:lnTo>
                      <a:pt x="30" y="6"/>
                    </a:lnTo>
                    <a:lnTo>
                      <a:pt x="36" y="12"/>
                    </a:lnTo>
                    <a:lnTo>
                      <a:pt x="48" y="12"/>
                    </a:lnTo>
                    <a:lnTo>
                      <a:pt x="48" y="18"/>
                    </a:lnTo>
                    <a:lnTo>
                      <a:pt x="54" y="24"/>
                    </a:lnTo>
                    <a:lnTo>
                      <a:pt x="54" y="30"/>
                    </a:lnTo>
                    <a:lnTo>
                      <a:pt x="60" y="36"/>
                    </a:lnTo>
                    <a:lnTo>
                      <a:pt x="66" y="42"/>
                    </a:lnTo>
                    <a:lnTo>
                      <a:pt x="72" y="48"/>
                    </a:lnTo>
                    <a:lnTo>
                      <a:pt x="78" y="60"/>
                    </a:lnTo>
                    <a:lnTo>
                      <a:pt x="72" y="72"/>
                    </a:lnTo>
                    <a:lnTo>
                      <a:pt x="54" y="72"/>
                    </a:lnTo>
                    <a:lnTo>
                      <a:pt x="42" y="78"/>
                    </a:lnTo>
                    <a:lnTo>
                      <a:pt x="36" y="84"/>
                    </a:lnTo>
                    <a:lnTo>
                      <a:pt x="30" y="96"/>
                    </a:lnTo>
                    <a:lnTo>
                      <a:pt x="30" y="102"/>
                    </a:lnTo>
                    <a:lnTo>
                      <a:pt x="24" y="108"/>
                    </a:lnTo>
                    <a:lnTo>
                      <a:pt x="12" y="102"/>
                    </a:lnTo>
                    <a:lnTo>
                      <a:pt x="6" y="90"/>
                    </a:lnTo>
                    <a:lnTo>
                      <a:pt x="6" y="60"/>
                    </a:lnTo>
                    <a:lnTo>
                      <a:pt x="0" y="48"/>
                    </a:lnTo>
                    <a:lnTo>
                      <a:pt x="0" y="36"/>
                    </a:lnTo>
                    <a:lnTo>
                      <a:pt x="6" y="18"/>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0" name="Freeform 417"/>
              <p:cNvSpPr>
                <a:spLocks noChangeAspect="1"/>
              </p:cNvSpPr>
              <p:nvPr/>
            </p:nvSpPr>
            <p:spPr bwMode="auto">
              <a:xfrm>
                <a:off x="2085" y="2958"/>
                <a:ext cx="12" cy="18"/>
              </a:xfrm>
              <a:custGeom>
                <a:avLst/>
                <a:gdLst>
                  <a:gd name="T0" fmla="*/ 0 w 12"/>
                  <a:gd name="T1" fmla="*/ 6 h 18"/>
                  <a:gd name="T2" fmla="*/ 0 w 12"/>
                  <a:gd name="T3" fmla="*/ 0 h 18"/>
                  <a:gd name="T4" fmla="*/ 6 w 12"/>
                  <a:gd name="T5" fmla="*/ 0 h 18"/>
                  <a:gd name="T6" fmla="*/ 12 w 12"/>
                  <a:gd name="T7" fmla="*/ 6 h 18"/>
                  <a:gd name="T8" fmla="*/ 12 w 12"/>
                  <a:gd name="T9" fmla="*/ 18 h 18"/>
                  <a:gd name="T10" fmla="*/ 6 w 12"/>
                  <a:gd name="T11" fmla="*/ 18 h 18"/>
                  <a:gd name="T12" fmla="*/ 6 w 12"/>
                  <a:gd name="T13" fmla="*/ 12 h 18"/>
                  <a:gd name="T14" fmla="*/ 0 w 12"/>
                  <a:gd name="T15" fmla="*/ 6 h 18"/>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8"/>
                  <a:gd name="T26" fmla="*/ 12 w 12"/>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8">
                    <a:moveTo>
                      <a:pt x="0" y="6"/>
                    </a:moveTo>
                    <a:lnTo>
                      <a:pt x="0" y="0"/>
                    </a:lnTo>
                    <a:lnTo>
                      <a:pt x="6" y="0"/>
                    </a:lnTo>
                    <a:lnTo>
                      <a:pt x="12" y="6"/>
                    </a:lnTo>
                    <a:lnTo>
                      <a:pt x="12" y="18"/>
                    </a:lnTo>
                    <a:lnTo>
                      <a:pt x="6" y="18"/>
                    </a:lnTo>
                    <a:lnTo>
                      <a:pt x="6" y="12"/>
                    </a:lnTo>
                    <a:lnTo>
                      <a:pt x="0" y="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1" name="Freeform 418"/>
              <p:cNvSpPr>
                <a:spLocks noChangeAspect="1"/>
              </p:cNvSpPr>
              <p:nvPr/>
            </p:nvSpPr>
            <p:spPr bwMode="auto">
              <a:xfrm>
                <a:off x="2085" y="2958"/>
                <a:ext cx="12" cy="18"/>
              </a:xfrm>
              <a:custGeom>
                <a:avLst/>
                <a:gdLst>
                  <a:gd name="T0" fmla="*/ 0 w 12"/>
                  <a:gd name="T1" fmla="*/ 6 h 18"/>
                  <a:gd name="T2" fmla="*/ 0 w 12"/>
                  <a:gd name="T3" fmla="*/ 0 h 18"/>
                  <a:gd name="T4" fmla="*/ 6 w 12"/>
                  <a:gd name="T5" fmla="*/ 0 h 18"/>
                  <a:gd name="T6" fmla="*/ 12 w 12"/>
                  <a:gd name="T7" fmla="*/ 6 h 18"/>
                  <a:gd name="T8" fmla="*/ 12 w 12"/>
                  <a:gd name="T9" fmla="*/ 18 h 18"/>
                  <a:gd name="T10" fmla="*/ 6 w 12"/>
                  <a:gd name="T11" fmla="*/ 18 h 18"/>
                  <a:gd name="T12" fmla="*/ 6 w 12"/>
                  <a:gd name="T13" fmla="*/ 12 h 18"/>
                  <a:gd name="T14" fmla="*/ 0 w 12"/>
                  <a:gd name="T15" fmla="*/ 6 h 18"/>
                  <a:gd name="T16" fmla="*/ 0 w 12"/>
                  <a:gd name="T17" fmla="*/ 12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0" y="6"/>
                    </a:moveTo>
                    <a:lnTo>
                      <a:pt x="0" y="0"/>
                    </a:lnTo>
                    <a:lnTo>
                      <a:pt x="6" y="0"/>
                    </a:lnTo>
                    <a:lnTo>
                      <a:pt x="12" y="6"/>
                    </a:lnTo>
                    <a:lnTo>
                      <a:pt x="12" y="18"/>
                    </a:lnTo>
                    <a:lnTo>
                      <a:pt x="6" y="18"/>
                    </a:lnTo>
                    <a:lnTo>
                      <a:pt x="6" y="12"/>
                    </a:lnTo>
                    <a:lnTo>
                      <a:pt x="0" y="6"/>
                    </a:lnTo>
                    <a:lnTo>
                      <a:pt x="0" y="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2" name="Freeform 419"/>
              <p:cNvSpPr>
                <a:spLocks noChangeAspect="1"/>
              </p:cNvSpPr>
              <p:nvPr/>
            </p:nvSpPr>
            <p:spPr bwMode="auto">
              <a:xfrm>
                <a:off x="1713" y="1212"/>
                <a:ext cx="366" cy="594"/>
              </a:xfrm>
              <a:custGeom>
                <a:avLst/>
                <a:gdLst>
                  <a:gd name="T0" fmla="*/ 168 w 366"/>
                  <a:gd name="T1" fmla="*/ 564 h 594"/>
                  <a:gd name="T2" fmla="*/ 0 w 366"/>
                  <a:gd name="T3" fmla="*/ 528 h 594"/>
                  <a:gd name="T4" fmla="*/ 42 w 366"/>
                  <a:gd name="T5" fmla="*/ 366 h 594"/>
                  <a:gd name="T6" fmla="*/ 30 w 366"/>
                  <a:gd name="T7" fmla="*/ 348 h 594"/>
                  <a:gd name="T8" fmla="*/ 90 w 366"/>
                  <a:gd name="T9" fmla="*/ 264 h 594"/>
                  <a:gd name="T10" fmla="*/ 72 w 366"/>
                  <a:gd name="T11" fmla="*/ 228 h 594"/>
                  <a:gd name="T12" fmla="*/ 114 w 366"/>
                  <a:gd name="T13" fmla="*/ 0 h 594"/>
                  <a:gd name="T14" fmla="*/ 168 w 366"/>
                  <a:gd name="T15" fmla="*/ 12 h 594"/>
                  <a:gd name="T16" fmla="*/ 150 w 366"/>
                  <a:gd name="T17" fmla="*/ 90 h 594"/>
                  <a:gd name="T18" fmla="*/ 162 w 366"/>
                  <a:gd name="T19" fmla="*/ 120 h 594"/>
                  <a:gd name="T20" fmla="*/ 156 w 366"/>
                  <a:gd name="T21" fmla="*/ 132 h 594"/>
                  <a:gd name="T22" fmla="*/ 174 w 366"/>
                  <a:gd name="T23" fmla="*/ 150 h 594"/>
                  <a:gd name="T24" fmla="*/ 198 w 366"/>
                  <a:gd name="T25" fmla="*/ 198 h 594"/>
                  <a:gd name="T26" fmla="*/ 222 w 366"/>
                  <a:gd name="T27" fmla="*/ 210 h 594"/>
                  <a:gd name="T28" fmla="*/ 192 w 366"/>
                  <a:gd name="T29" fmla="*/ 288 h 594"/>
                  <a:gd name="T30" fmla="*/ 204 w 366"/>
                  <a:gd name="T31" fmla="*/ 300 h 594"/>
                  <a:gd name="T32" fmla="*/ 222 w 366"/>
                  <a:gd name="T33" fmla="*/ 282 h 594"/>
                  <a:gd name="T34" fmla="*/ 234 w 366"/>
                  <a:gd name="T35" fmla="*/ 294 h 594"/>
                  <a:gd name="T36" fmla="*/ 240 w 366"/>
                  <a:gd name="T37" fmla="*/ 354 h 594"/>
                  <a:gd name="T38" fmla="*/ 258 w 366"/>
                  <a:gd name="T39" fmla="*/ 366 h 594"/>
                  <a:gd name="T40" fmla="*/ 264 w 366"/>
                  <a:gd name="T41" fmla="*/ 396 h 594"/>
                  <a:gd name="T42" fmla="*/ 276 w 366"/>
                  <a:gd name="T43" fmla="*/ 390 h 594"/>
                  <a:gd name="T44" fmla="*/ 294 w 366"/>
                  <a:gd name="T45" fmla="*/ 396 h 594"/>
                  <a:gd name="T46" fmla="*/ 300 w 366"/>
                  <a:gd name="T47" fmla="*/ 384 h 594"/>
                  <a:gd name="T48" fmla="*/ 342 w 366"/>
                  <a:gd name="T49" fmla="*/ 396 h 594"/>
                  <a:gd name="T50" fmla="*/ 354 w 366"/>
                  <a:gd name="T51" fmla="*/ 378 h 594"/>
                  <a:gd name="T52" fmla="*/ 366 w 366"/>
                  <a:gd name="T53" fmla="*/ 402 h 594"/>
                  <a:gd name="T54" fmla="*/ 336 w 366"/>
                  <a:gd name="T55" fmla="*/ 594 h 594"/>
                  <a:gd name="T56" fmla="*/ 222 w 366"/>
                  <a:gd name="T57" fmla="*/ 576 h 594"/>
                  <a:gd name="T58" fmla="*/ 168 w 366"/>
                  <a:gd name="T59" fmla="*/ 564 h 59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6"/>
                  <a:gd name="T91" fmla="*/ 0 h 594"/>
                  <a:gd name="T92" fmla="*/ 366 w 366"/>
                  <a:gd name="T93" fmla="*/ 594 h 59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6" h="594">
                    <a:moveTo>
                      <a:pt x="168" y="564"/>
                    </a:moveTo>
                    <a:lnTo>
                      <a:pt x="0" y="528"/>
                    </a:lnTo>
                    <a:lnTo>
                      <a:pt x="42" y="366"/>
                    </a:lnTo>
                    <a:lnTo>
                      <a:pt x="30" y="348"/>
                    </a:lnTo>
                    <a:lnTo>
                      <a:pt x="90" y="264"/>
                    </a:lnTo>
                    <a:lnTo>
                      <a:pt x="72" y="228"/>
                    </a:lnTo>
                    <a:lnTo>
                      <a:pt x="114" y="0"/>
                    </a:lnTo>
                    <a:lnTo>
                      <a:pt x="168" y="12"/>
                    </a:lnTo>
                    <a:lnTo>
                      <a:pt x="150" y="90"/>
                    </a:lnTo>
                    <a:lnTo>
                      <a:pt x="162" y="120"/>
                    </a:lnTo>
                    <a:lnTo>
                      <a:pt x="156" y="132"/>
                    </a:lnTo>
                    <a:lnTo>
                      <a:pt x="174" y="150"/>
                    </a:lnTo>
                    <a:lnTo>
                      <a:pt x="198" y="198"/>
                    </a:lnTo>
                    <a:lnTo>
                      <a:pt x="222" y="210"/>
                    </a:lnTo>
                    <a:lnTo>
                      <a:pt x="192" y="288"/>
                    </a:lnTo>
                    <a:lnTo>
                      <a:pt x="204" y="300"/>
                    </a:lnTo>
                    <a:lnTo>
                      <a:pt x="222" y="282"/>
                    </a:lnTo>
                    <a:lnTo>
                      <a:pt x="234" y="294"/>
                    </a:lnTo>
                    <a:lnTo>
                      <a:pt x="240" y="354"/>
                    </a:lnTo>
                    <a:lnTo>
                      <a:pt x="258" y="366"/>
                    </a:lnTo>
                    <a:lnTo>
                      <a:pt x="264" y="396"/>
                    </a:lnTo>
                    <a:lnTo>
                      <a:pt x="276" y="390"/>
                    </a:lnTo>
                    <a:lnTo>
                      <a:pt x="294" y="396"/>
                    </a:lnTo>
                    <a:lnTo>
                      <a:pt x="300" y="384"/>
                    </a:lnTo>
                    <a:lnTo>
                      <a:pt x="342" y="396"/>
                    </a:lnTo>
                    <a:lnTo>
                      <a:pt x="354" y="378"/>
                    </a:lnTo>
                    <a:lnTo>
                      <a:pt x="366" y="402"/>
                    </a:lnTo>
                    <a:lnTo>
                      <a:pt x="336" y="594"/>
                    </a:lnTo>
                    <a:lnTo>
                      <a:pt x="222" y="576"/>
                    </a:lnTo>
                    <a:lnTo>
                      <a:pt x="168" y="56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3" name="Freeform 420"/>
              <p:cNvSpPr>
                <a:spLocks noChangeAspect="1"/>
              </p:cNvSpPr>
              <p:nvPr/>
            </p:nvSpPr>
            <p:spPr bwMode="auto">
              <a:xfrm>
                <a:off x="1713" y="1212"/>
                <a:ext cx="366" cy="594"/>
              </a:xfrm>
              <a:custGeom>
                <a:avLst/>
                <a:gdLst>
                  <a:gd name="T0" fmla="*/ 168 w 366"/>
                  <a:gd name="T1" fmla="*/ 564 h 594"/>
                  <a:gd name="T2" fmla="*/ 0 w 366"/>
                  <a:gd name="T3" fmla="*/ 528 h 594"/>
                  <a:gd name="T4" fmla="*/ 42 w 366"/>
                  <a:gd name="T5" fmla="*/ 366 h 594"/>
                  <a:gd name="T6" fmla="*/ 30 w 366"/>
                  <a:gd name="T7" fmla="*/ 348 h 594"/>
                  <a:gd name="T8" fmla="*/ 90 w 366"/>
                  <a:gd name="T9" fmla="*/ 264 h 594"/>
                  <a:gd name="T10" fmla="*/ 72 w 366"/>
                  <a:gd name="T11" fmla="*/ 228 h 594"/>
                  <a:gd name="T12" fmla="*/ 114 w 366"/>
                  <a:gd name="T13" fmla="*/ 0 h 594"/>
                  <a:gd name="T14" fmla="*/ 168 w 366"/>
                  <a:gd name="T15" fmla="*/ 12 h 594"/>
                  <a:gd name="T16" fmla="*/ 150 w 366"/>
                  <a:gd name="T17" fmla="*/ 90 h 594"/>
                  <a:gd name="T18" fmla="*/ 162 w 366"/>
                  <a:gd name="T19" fmla="*/ 120 h 594"/>
                  <a:gd name="T20" fmla="*/ 156 w 366"/>
                  <a:gd name="T21" fmla="*/ 132 h 594"/>
                  <a:gd name="T22" fmla="*/ 174 w 366"/>
                  <a:gd name="T23" fmla="*/ 150 h 594"/>
                  <a:gd name="T24" fmla="*/ 198 w 366"/>
                  <a:gd name="T25" fmla="*/ 198 h 594"/>
                  <a:gd name="T26" fmla="*/ 222 w 366"/>
                  <a:gd name="T27" fmla="*/ 210 h 594"/>
                  <a:gd name="T28" fmla="*/ 192 w 366"/>
                  <a:gd name="T29" fmla="*/ 288 h 594"/>
                  <a:gd name="T30" fmla="*/ 204 w 366"/>
                  <a:gd name="T31" fmla="*/ 300 h 594"/>
                  <a:gd name="T32" fmla="*/ 222 w 366"/>
                  <a:gd name="T33" fmla="*/ 282 h 594"/>
                  <a:gd name="T34" fmla="*/ 234 w 366"/>
                  <a:gd name="T35" fmla="*/ 294 h 594"/>
                  <a:gd name="T36" fmla="*/ 240 w 366"/>
                  <a:gd name="T37" fmla="*/ 354 h 594"/>
                  <a:gd name="T38" fmla="*/ 258 w 366"/>
                  <a:gd name="T39" fmla="*/ 366 h 594"/>
                  <a:gd name="T40" fmla="*/ 264 w 366"/>
                  <a:gd name="T41" fmla="*/ 396 h 594"/>
                  <a:gd name="T42" fmla="*/ 276 w 366"/>
                  <a:gd name="T43" fmla="*/ 390 h 594"/>
                  <a:gd name="T44" fmla="*/ 294 w 366"/>
                  <a:gd name="T45" fmla="*/ 396 h 594"/>
                  <a:gd name="T46" fmla="*/ 300 w 366"/>
                  <a:gd name="T47" fmla="*/ 384 h 594"/>
                  <a:gd name="T48" fmla="*/ 342 w 366"/>
                  <a:gd name="T49" fmla="*/ 396 h 594"/>
                  <a:gd name="T50" fmla="*/ 354 w 366"/>
                  <a:gd name="T51" fmla="*/ 378 h 594"/>
                  <a:gd name="T52" fmla="*/ 366 w 366"/>
                  <a:gd name="T53" fmla="*/ 402 h 594"/>
                  <a:gd name="T54" fmla="*/ 336 w 366"/>
                  <a:gd name="T55" fmla="*/ 594 h 594"/>
                  <a:gd name="T56" fmla="*/ 222 w 366"/>
                  <a:gd name="T57" fmla="*/ 576 h 594"/>
                  <a:gd name="T58" fmla="*/ 168 w 366"/>
                  <a:gd name="T59" fmla="*/ 564 h 594"/>
                  <a:gd name="T60" fmla="*/ 168 w 366"/>
                  <a:gd name="T61" fmla="*/ 570 h 5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6"/>
                  <a:gd name="T94" fmla="*/ 0 h 594"/>
                  <a:gd name="T95" fmla="*/ 366 w 366"/>
                  <a:gd name="T96" fmla="*/ 594 h 59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6" h="594">
                    <a:moveTo>
                      <a:pt x="168" y="564"/>
                    </a:moveTo>
                    <a:lnTo>
                      <a:pt x="0" y="528"/>
                    </a:lnTo>
                    <a:lnTo>
                      <a:pt x="42" y="366"/>
                    </a:lnTo>
                    <a:lnTo>
                      <a:pt x="30" y="348"/>
                    </a:lnTo>
                    <a:lnTo>
                      <a:pt x="90" y="264"/>
                    </a:lnTo>
                    <a:lnTo>
                      <a:pt x="72" y="228"/>
                    </a:lnTo>
                    <a:lnTo>
                      <a:pt x="114" y="0"/>
                    </a:lnTo>
                    <a:lnTo>
                      <a:pt x="168" y="12"/>
                    </a:lnTo>
                    <a:lnTo>
                      <a:pt x="150" y="90"/>
                    </a:lnTo>
                    <a:lnTo>
                      <a:pt x="162" y="120"/>
                    </a:lnTo>
                    <a:lnTo>
                      <a:pt x="156" y="132"/>
                    </a:lnTo>
                    <a:lnTo>
                      <a:pt x="174" y="150"/>
                    </a:lnTo>
                    <a:lnTo>
                      <a:pt x="198" y="198"/>
                    </a:lnTo>
                    <a:lnTo>
                      <a:pt x="222" y="210"/>
                    </a:lnTo>
                    <a:lnTo>
                      <a:pt x="192" y="288"/>
                    </a:lnTo>
                    <a:lnTo>
                      <a:pt x="204" y="300"/>
                    </a:lnTo>
                    <a:lnTo>
                      <a:pt x="222" y="282"/>
                    </a:lnTo>
                    <a:lnTo>
                      <a:pt x="234" y="294"/>
                    </a:lnTo>
                    <a:lnTo>
                      <a:pt x="240" y="354"/>
                    </a:lnTo>
                    <a:lnTo>
                      <a:pt x="258" y="366"/>
                    </a:lnTo>
                    <a:lnTo>
                      <a:pt x="264" y="396"/>
                    </a:lnTo>
                    <a:lnTo>
                      <a:pt x="276" y="390"/>
                    </a:lnTo>
                    <a:lnTo>
                      <a:pt x="294" y="396"/>
                    </a:lnTo>
                    <a:lnTo>
                      <a:pt x="300" y="384"/>
                    </a:lnTo>
                    <a:lnTo>
                      <a:pt x="342" y="396"/>
                    </a:lnTo>
                    <a:lnTo>
                      <a:pt x="354" y="378"/>
                    </a:lnTo>
                    <a:lnTo>
                      <a:pt x="366" y="402"/>
                    </a:lnTo>
                    <a:lnTo>
                      <a:pt x="336" y="594"/>
                    </a:lnTo>
                    <a:lnTo>
                      <a:pt x="222" y="576"/>
                    </a:lnTo>
                    <a:lnTo>
                      <a:pt x="168" y="564"/>
                    </a:lnTo>
                    <a:lnTo>
                      <a:pt x="168" y="57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4" name="Freeform 421"/>
              <p:cNvSpPr>
                <a:spLocks noChangeAspect="1"/>
              </p:cNvSpPr>
              <p:nvPr/>
            </p:nvSpPr>
            <p:spPr bwMode="auto">
              <a:xfrm>
                <a:off x="3183" y="1818"/>
                <a:ext cx="246" cy="438"/>
              </a:xfrm>
              <a:custGeom>
                <a:avLst/>
                <a:gdLst>
                  <a:gd name="T0" fmla="*/ 150 w 246"/>
                  <a:gd name="T1" fmla="*/ 438 h 438"/>
                  <a:gd name="T2" fmla="*/ 132 w 246"/>
                  <a:gd name="T3" fmla="*/ 414 h 438"/>
                  <a:gd name="T4" fmla="*/ 126 w 246"/>
                  <a:gd name="T5" fmla="*/ 384 h 438"/>
                  <a:gd name="T6" fmla="*/ 72 w 246"/>
                  <a:gd name="T7" fmla="*/ 348 h 438"/>
                  <a:gd name="T8" fmla="*/ 84 w 246"/>
                  <a:gd name="T9" fmla="*/ 294 h 438"/>
                  <a:gd name="T10" fmla="*/ 66 w 246"/>
                  <a:gd name="T11" fmla="*/ 288 h 438"/>
                  <a:gd name="T12" fmla="*/ 54 w 246"/>
                  <a:gd name="T13" fmla="*/ 294 h 438"/>
                  <a:gd name="T14" fmla="*/ 42 w 246"/>
                  <a:gd name="T15" fmla="*/ 264 h 438"/>
                  <a:gd name="T16" fmla="*/ 18 w 246"/>
                  <a:gd name="T17" fmla="*/ 240 h 438"/>
                  <a:gd name="T18" fmla="*/ 0 w 246"/>
                  <a:gd name="T19" fmla="*/ 222 h 438"/>
                  <a:gd name="T20" fmla="*/ 0 w 246"/>
                  <a:gd name="T21" fmla="*/ 168 h 438"/>
                  <a:gd name="T22" fmla="*/ 18 w 246"/>
                  <a:gd name="T23" fmla="*/ 156 h 438"/>
                  <a:gd name="T24" fmla="*/ 24 w 246"/>
                  <a:gd name="T25" fmla="*/ 132 h 438"/>
                  <a:gd name="T26" fmla="*/ 18 w 246"/>
                  <a:gd name="T27" fmla="*/ 96 h 438"/>
                  <a:gd name="T28" fmla="*/ 54 w 246"/>
                  <a:gd name="T29" fmla="*/ 84 h 438"/>
                  <a:gd name="T30" fmla="*/ 66 w 246"/>
                  <a:gd name="T31" fmla="*/ 60 h 438"/>
                  <a:gd name="T32" fmla="*/ 66 w 246"/>
                  <a:gd name="T33" fmla="*/ 42 h 438"/>
                  <a:gd name="T34" fmla="*/ 36 w 246"/>
                  <a:gd name="T35" fmla="*/ 12 h 438"/>
                  <a:gd name="T36" fmla="*/ 48 w 246"/>
                  <a:gd name="T37" fmla="*/ 12 h 438"/>
                  <a:gd name="T38" fmla="*/ 198 w 246"/>
                  <a:gd name="T39" fmla="*/ 0 h 438"/>
                  <a:gd name="T40" fmla="*/ 222 w 246"/>
                  <a:gd name="T41" fmla="*/ 60 h 438"/>
                  <a:gd name="T42" fmla="*/ 240 w 246"/>
                  <a:gd name="T43" fmla="*/ 246 h 438"/>
                  <a:gd name="T44" fmla="*/ 228 w 246"/>
                  <a:gd name="T45" fmla="*/ 264 h 438"/>
                  <a:gd name="T46" fmla="*/ 246 w 246"/>
                  <a:gd name="T47" fmla="*/ 294 h 438"/>
                  <a:gd name="T48" fmla="*/ 216 w 246"/>
                  <a:gd name="T49" fmla="*/ 336 h 438"/>
                  <a:gd name="T50" fmla="*/ 216 w 246"/>
                  <a:gd name="T51" fmla="*/ 366 h 438"/>
                  <a:gd name="T52" fmla="*/ 210 w 246"/>
                  <a:gd name="T53" fmla="*/ 378 h 438"/>
                  <a:gd name="T54" fmla="*/ 216 w 246"/>
                  <a:gd name="T55" fmla="*/ 390 h 438"/>
                  <a:gd name="T56" fmla="*/ 192 w 246"/>
                  <a:gd name="T57" fmla="*/ 402 h 438"/>
                  <a:gd name="T58" fmla="*/ 198 w 246"/>
                  <a:gd name="T59" fmla="*/ 426 h 438"/>
                  <a:gd name="T60" fmla="*/ 162 w 246"/>
                  <a:gd name="T61" fmla="*/ 414 h 438"/>
                  <a:gd name="T62" fmla="*/ 150 w 246"/>
                  <a:gd name="T63" fmla="*/ 432 h 438"/>
                  <a:gd name="T64" fmla="*/ 150 w 246"/>
                  <a:gd name="T65" fmla="*/ 438 h 4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6"/>
                  <a:gd name="T100" fmla="*/ 0 h 438"/>
                  <a:gd name="T101" fmla="*/ 246 w 246"/>
                  <a:gd name="T102" fmla="*/ 438 h 4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6" h="438">
                    <a:moveTo>
                      <a:pt x="150" y="438"/>
                    </a:moveTo>
                    <a:lnTo>
                      <a:pt x="132" y="414"/>
                    </a:lnTo>
                    <a:lnTo>
                      <a:pt x="126" y="384"/>
                    </a:lnTo>
                    <a:lnTo>
                      <a:pt x="72" y="348"/>
                    </a:lnTo>
                    <a:lnTo>
                      <a:pt x="84" y="294"/>
                    </a:lnTo>
                    <a:lnTo>
                      <a:pt x="66" y="288"/>
                    </a:lnTo>
                    <a:lnTo>
                      <a:pt x="54" y="294"/>
                    </a:lnTo>
                    <a:lnTo>
                      <a:pt x="42" y="264"/>
                    </a:lnTo>
                    <a:lnTo>
                      <a:pt x="18" y="240"/>
                    </a:lnTo>
                    <a:lnTo>
                      <a:pt x="0" y="222"/>
                    </a:lnTo>
                    <a:lnTo>
                      <a:pt x="0" y="168"/>
                    </a:lnTo>
                    <a:lnTo>
                      <a:pt x="18" y="156"/>
                    </a:lnTo>
                    <a:lnTo>
                      <a:pt x="24" y="132"/>
                    </a:lnTo>
                    <a:lnTo>
                      <a:pt x="18" y="96"/>
                    </a:lnTo>
                    <a:lnTo>
                      <a:pt x="54" y="84"/>
                    </a:lnTo>
                    <a:lnTo>
                      <a:pt x="66" y="60"/>
                    </a:lnTo>
                    <a:lnTo>
                      <a:pt x="66" y="42"/>
                    </a:lnTo>
                    <a:lnTo>
                      <a:pt x="36" y="12"/>
                    </a:lnTo>
                    <a:lnTo>
                      <a:pt x="48" y="12"/>
                    </a:lnTo>
                    <a:lnTo>
                      <a:pt x="198" y="0"/>
                    </a:lnTo>
                    <a:lnTo>
                      <a:pt x="222" y="60"/>
                    </a:lnTo>
                    <a:lnTo>
                      <a:pt x="240" y="246"/>
                    </a:lnTo>
                    <a:lnTo>
                      <a:pt x="228" y="264"/>
                    </a:lnTo>
                    <a:lnTo>
                      <a:pt x="246" y="294"/>
                    </a:lnTo>
                    <a:lnTo>
                      <a:pt x="216" y="336"/>
                    </a:lnTo>
                    <a:lnTo>
                      <a:pt x="216" y="366"/>
                    </a:lnTo>
                    <a:lnTo>
                      <a:pt x="210" y="378"/>
                    </a:lnTo>
                    <a:lnTo>
                      <a:pt x="216" y="390"/>
                    </a:lnTo>
                    <a:lnTo>
                      <a:pt x="192" y="402"/>
                    </a:lnTo>
                    <a:lnTo>
                      <a:pt x="198" y="426"/>
                    </a:lnTo>
                    <a:lnTo>
                      <a:pt x="162" y="414"/>
                    </a:lnTo>
                    <a:lnTo>
                      <a:pt x="150" y="432"/>
                    </a:lnTo>
                    <a:lnTo>
                      <a:pt x="150" y="438"/>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5" name="Freeform 422"/>
              <p:cNvSpPr>
                <a:spLocks noChangeAspect="1"/>
              </p:cNvSpPr>
              <p:nvPr/>
            </p:nvSpPr>
            <p:spPr bwMode="auto">
              <a:xfrm>
                <a:off x="3183" y="1818"/>
                <a:ext cx="246" cy="444"/>
              </a:xfrm>
              <a:custGeom>
                <a:avLst/>
                <a:gdLst>
                  <a:gd name="T0" fmla="*/ 150 w 246"/>
                  <a:gd name="T1" fmla="*/ 438 h 444"/>
                  <a:gd name="T2" fmla="*/ 132 w 246"/>
                  <a:gd name="T3" fmla="*/ 414 h 444"/>
                  <a:gd name="T4" fmla="*/ 126 w 246"/>
                  <a:gd name="T5" fmla="*/ 384 h 444"/>
                  <a:gd name="T6" fmla="*/ 72 w 246"/>
                  <a:gd name="T7" fmla="*/ 348 h 444"/>
                  <a:gd name="T8" fmla="*/ 84 w 246"/>
                  <a:gd name="T9" fmla="*/ 294 h 444"/>
                  <a:gd name="T10" fmla="*/ 66 w 246"/>
                  <a:gd name="T11" fmla="*/ 288 h 444"/>
                  <a:gd name="T12" fmla="*/ 54 w 246"/>
                  <a:gd name="T13" fmla="*/ 294 h 444"/>
                  <a:gd name="T14" fmla="*/ 42 w 246"/>
                  <a:gd name="T15" fmla="*/ 264 h 444"/>
                  <a:gd name="T16" fmla="*/ 18 w 246"/>
                  <a:gd name="T17" fmla="*/ 240 h 444"/>
                  <a:gd name="T18" fmla="*/ 0 w 246"/>
                  <a:gd name="T19" fmla="*/ 222 h 444"/>
                  <a:gd name="T20" fmla="*/ 0 w 246"/>
                  <a:gd name="T21" fmla="*/ 168 h 444"/>
                  <a:gd name="T22" fmla="*/ 18 w 246"/>
                  <a:gd name="T23" fmla="*/ 156 h 444"/>
                  <a:gd name="T24" fmla="*/ 24 w 246"/>
                  <a:gd name="T25" fmla="*/ 132 h 444"/>
                  <a:gd name="T26" fmla="*/ 18 w 246"/>
                  <a:gd name="T27" fmla="*/ 96 h 444"/>
                  <a:gd name="T28" fmla="*/ 54 w 246"/>
                  <a:gd name="T29" fmla="*/ 84 h 444"/>
                  <a:gd name="T30" fmla="*/ 66 w 246"/>
                  <a:gd name="T31" fmla="*/ 60 h 444"/>
                  <a:gd name="T32" fmla="*/ 66 w 246"/>
                  <a:gd name="T33" fmla="*/ 42 h 444"/>
                  <a:gd name="T34" fmla="*/ 36 w 246"/>
                  <a:gd name="T35" fmla="*/ 12 h 444"/>
                  <a:gd name="T36" fmla="*/ 48 w 246"/>
                  <a:gd name="T37" fmla="*/ 12 h 444"/>
                  <a:gd name="T38" fmla="*/ 198 w 246"/>
                  <a:gd name="T39" fmla="*/ 0 h 444"/>
                  <a:gd name="T40" fmla="*/ 222 w 246"/>
                  <a:gd name="T41" fmla="*/ 60 h 444"/>
                  <a:gd name="T42" fmla="*/ 240 w 246"/>
                  <a:gd name="T43" fmla="*/ 246 h 444"/>
                  <a:gd name="T44" fmla="*/ 228 w 246"/>
                  <a:gd name="T45" fmla="*/ 264 h 444"/>
                  <a:gd name="T46" fmla="*/ 246 w 246"/>
                  <a:gd name="T47" fmla="*/ 294 h 444"/>
                  <a:gd name="T48" fmla="*/ 216 w 246"/>
                  <a:gd name="T49" fmla="*/ 336 h 444"/>
                  <a:gd name="T50" fmla="*/ 216 w 246"/>
                  <a:gd name="T51" fmla="*/ 366 h 444"/>
                  <a:gd name="T52" fmla="*/ 210 w 246"/>
                  <a:gd name="T53" fmla="*/ 378 h 444"/>
                  <a:gd name="T54" fmla="*/ 216 w 246"/>
                  <a:gd name="T55" fmla="*/ 390 h 444"/>
                  <a:gd name="T56" fmla="*/ 192 w 246"/>
                  <a:gd name="T57" fmla="*/ 402 h 444"/>
                  <a:gd name="T58" fmla="*/ 198 w 246"/>
                  <a:gd name="T59" fmla="*/ 426 h 444"/>
                  <a:gd name="T60" fmla="*/ 162 w 246"/>
                  <a:gd name="T61" fmla="*/ 414 h 444"/>
                  <a:gd name="T62" fmla="*/ 150 w 246"/>
                  <a:gd name="T63" fmla="*/ 432 h 444"/>
                  <a:gd name="T64" fmla="*/ 150 w 246"/>
                  <a:gd name="T65" fmla="*/ 438 h 444"/>
                  <a:gd name="T66" fmla="*/ 150 w 246"/>
                  <a:gd name="T67" fmla="*/ 444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6"/>
                  <a:gd name="T103" fmla="*/ 0 h 444"/>
                  <a:gd name="T104" fmla="*/ 246 w 246"/>
                  <a:gd name="T105" fmla="*/ 444 h 44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6" h="444">
                    <a:moveTo>
                      <a:pt x="150" y="438"/>
                    </a:moveTo>
                    <a:lnTo>
                      <a:pt x="132" y="414"/>
                    </a:lnTo>
                    <a:lnTo>
                      <a:pt x="126" y="384"/>
                    </a:lnTo>
                    <a:lnTo>
                      <a:pt x="72" y="348"/>
                    </a:lnTo>
                    <a:lnTo>
                      <a:pt x="84" y="294"/>
                    </a:lnTo>
                    <a:lnTo>
                      <a:pt x="66" y="288"/>
                    </a:lnTo>
                    <a:lnTo>
                      <a:pt x="54" y="294"/>
                    </a:lnTo>
                    <a:lnTo>
                      <a:pt x="42" y="264"/>
                    </a:lnTo>
                    <a:lnTo>
                      <a:pt x="18" y="240"/>
                    </a:lnTo>
                    <a:lnTo>
                      <a:pt x="0" y="222"/>
                    </a:lnTo>
                    <a:lnTo>
                      <a:pt x="0" y="168"/>
                    </a:lnTo>
                    <a:lnTo>
                      <a:pt x="18" y="156"/>
                    </a:lnTo>
                    <a:lnTo>
                      <a:pt x="24" y="132"/>
                    </a:lnTo>
                    <a:lnTo>
                      <a:pt x="18" y="96"/>
                    </a:lnTo>
                    <a:lnTo>
                      <a:pt x="54" y="84"/>
                    </a:lnTo>
                    <a:lnTo>
                      <a:pt x="66" y="60"/>
                    </a:lnTo>
                    <a:lnTo>
                      <a:pt x="66" y="42"/>
                    </a:lnTo>
                    <a:lnTo>
                      <a:pt x="36" y="12"/>
                    </a:lnTo>
                    <a:lnTo>
                      <a:pt x="48" y="12"/>
                    </a:lnTo>
                    <a:lnTo>
                      <a:pt x="198" y="0"/>
                    </a:lnTo>
                    <a:lnTo>
                      <a:pt x="222" y="60"/>
                    </a:lnTo>
                    <a:lnTo>
                      <a:pt x="240" y="246"/>
                    </a:lnTo>
                    <a:lnTo>
                      <a:pt x="228" y="264"/>
                    </a:lnTo>
                    <a:lnTo>
                      <a:pt x="246" y="294"/>
                    </a:lnTo>
                    <a:lnTo>
                      <a:pt x="216" y="336"/>
                    </a:lnTo>
                    <a:lnTo>
                      <a:pt x="216" y="366"/>
                    </a:lnTo>
                    <a:lnTo>
                      <a:pt x="210" y="378"/>
                    </a:lnTo>
                    <a:lnTo>
                      <a:pt x="216" y="390"/>
                    </a:lnTo>
                    <a:lnTo>
                      <a:pt x="192" y="402"/>
                    </a:lnTo>
                    <a:lnTo>
                      <a:pt x="198" y="426"/>
                    </a:lnTo>
                    <a:lnTo>
                      <a:pt x="162" y="414"/>
                    </a:lnTo>
                    <a:lnTo>
                      <a:pt x="150" y="432"/>
                    </a:lnTo>
                    <a:lnTo>
                      <a:pt x="150" y="438"/>
                    </a:lnTo>
                    <a:lnTo>
                      <a:pt x="150" y="44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6" name="Freeform 423"/>
              <p:cNvSpPr>
                <a:spLocks noChangeAspect="1"/>
              </p:cNvSpPr>
              <p:nvPr/>
            </p:nvSpPr>
            <p:spPr bwMode="auto">
              <a:xfrm>
                <a:off x="3399" y="1860"/>
                <a:ext cx="186" cy="324"/>
              </a:xfrm>
              <a:custGeom>
                <a:avLst/>
                <a:gdLst>
                  <a:gd name="T0" fmla="*/ 0 w 186"/>
                  <a:gd name="T1" fmla="*/ 324 h 324"/>
                  <a:gd name="T2" fmla="*/ 0 w 186"/>
                  <a:gd name="T3" fmla="*/ 294 h 324"/>
                  <a:gd name="T4" fmla="*/ 30 w 186"/>
                  <a:gd name="T5" fmla="*/ 252 h 324"/>
                  <a:gd name="T6" fmla="*/ 12 w 186"/>
                  <a:gd name="T7" fmla="*/ 222 h 324"/>
                  <a:gd name="T8" fmla="*/ 24 w 186"/>
                  <a:gd name="T9" fmla="*/ 204 h 324"/>
                  <a:gd name="T10" fmla="*/ 6 w 186"/>
                  <a:gd name="T11" fmla="*/ 18 h 324"/>
                  <a:gd name="T12" fmla="*/ 24 w 186"/>
                  <a:gd name="T13" fmla="*/ 24 h 324"/>
                  <a:gd name="T14" fmla="*/ 48 w 186"/>
                  <a:gd name="T15" fmla="*/ 12 h 324"/>
                  <a:gd name="T16" fmla="*/ 162 w 186"/>
                  <a:gd name="T17" fmla="*/ 0 h 324"/>
                  <a:gd name="T18" fmla="*/ 186 w 186"/>
                  <a:gd name="T19" fmla="*/ 204 h 324"/>
                  <a:gd name="T20" fmla="*/ 186 w 186"/>
                  <a:gd name="T21" fmla="*/ 228 h 324"/>
                  <a:gd name="T22" fmla="*/ 150 w 186"/>
                  <a:gd name="T23" fmla="*/ 240 h 324"/>
                  <a:gd name="T24" fmla="*/ 156 w 186"/>
                  <a:gd name="T25" fmla="*/ 252 h 324"/>
                  <a:gd name="T26" fmla="*/ 126 w 186"/>
                  <a:gd name="T27" fmla="*/ 300 h 324"/>
                  <a:gd name="T28" fmla="*/ 108 w 186"/>
                  <a:gd name="T29" fmla="*/ 300 h 324"/>
                  <a:gd name="T30" fmla="*/ 102 w 186"/>
                  <a:gd name="T31" fmla="*/ 288 h 324"/>
                  <a:gd name="T32" fmla="*/ 84 w 186"/>
                  <a:gd name="T33" fmla="*/ 312 h 324"/>
                  <a:gd name="T34" fmla="*/ 72 w 186"/>
                  <a:gd name="T35" fmla="*/ 306 h 324"/>
                  <a:gd name="T36" fmla="*/ 60 w 186"/>
                  <a:gd name="T37" fmla="*/ 324 h 324"/>
                  <a:gd name="T38" fmla="*/ 24 w 186"/>
                  <a:gd name="T39" fmla="*/ 312 h 324"/>
                  <a:gd name="T40" fmla="*/ 24 w 186"/>
                  <a:gd name="T41" fmla="*/ 324 h 324"/>
                  <a:gd name="T42" fmla="*/ 12 w 186"/>
                  <a:gd name="T43" fmla="*/ 318 h 324"/>
                  <a:gd name="T44" fmla="*/ 6 w 186"/>
                  <a:gd name="T45" fmla="*/ 324 h 324"/>
                  <a:gd name="T46" fmla="*/ 0 w 186"/>
                  <a:gd name="T47" fmla="*/ 324 h 3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6"/>
                  <a:gd name="T73" fmla="*/ 0 h 324"/>
                  <a:gd name="T74" fmla="*/ 186 w 186"/>
                  <a:gd name="T75" fmla="*/ 324 h 3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6" h="324">
                    <a:moveTo>
                      <a:pt x="0" y="324"/>
                    </a:moveTo>
                    <a:lnTo>
                      <a:pt x="0" y="294"/>
                    </a:lnTo>
                    <a:lnTo>
                      <a:pt x="30" y="252"/>
                    </a:lnTo>
                    <a:lnTo>
                      <a:pt x="12" y="222"/>
                    </a:lnTo>
                    <a:lnTo>
                      <a:pt x="24" y="204"/>
                    </a:lnTo>
                    <a:lnTo>
                      <a:pt x="6" y="18"/>
                    </a:lnTo>
                    <a:lnTo>
                      <a:pt x="24" y="24"/>
                    </a:lnTo>
                    <a:lnTo>
                      <a:pt x="48" y="12"/>
                    </a:lnTo>
                    <a:lnTo>
                      <a:pt x="162" y="0"/>
                    </a:lnTo>
                    <a:lnTo>
                      <a:pt x="186" y="204"/>
                    </a:lnTo>
                    <a:lnTo>
                      <a:pt x="186" y="228"/>
                    </a:lnTo>
                    <a:lnTo>
                      <a:pt x="150" y="240"/>
                    </a:lnTo>
                    <a:lnTo>
                      <a:pt x="156" y="252"/>
                    </a:lnTo>
                    <a:lnTo>
                      <a:pt x="126" y="300"/>
                    </a:lnTo>
                    <a:lnTo>
                      <a:pt x="108" y="300"/>
                    </a:lnTo>
                    <a:lnTo>
                      <a:pt x="102" y="288"/>
                    </a:lnTo>
                    <a:lnTo>
                      <a:pt x="84" y="312"/>
                    </a:lnTo>
                    <a:lnTo>
                      <a:pt x="72" y="306"/>
                    </a:lnTo>
                    <a:lnTo>
                      <a:pt x="60" y="324"/>
                    </a:lnTo>
                    <a:lnTo>
                      <a:pt x="24" y="312"/>
                    </a:lnTo>
                    <a:lnTo>
                      <a:pt x="24" y="324"/>
                    </a:lnTo>
                    <a:lnTo>
                      <a:pt x="12" y="318"/>
                    </a:lnTo>
                    <a:lnTo>
                      <a:pt x="6" y="324"/>
                    </a:lnTo>
                    <a:lnTo>
                      <a:pt x="0" y="324"/>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7" name="Freeform 424"/>
              <p:cNvSpPr>
                <a:spLocks noChangeAspect="1"/>
              </p:cNvSpPr>
              <p:nvPr/>
            </p:nvSpPr>
            <p:spPr bwMode="auto">
              <a:xfrm>
                <a:off x="3399" y="1860"/>
                <a:ext cx="186" cy="330"/>
              </a:xfrm>
              <a:custGeom>
                <a:avLst/>
                <a:gdLst>
                  <a:gd name="T0" fmla="*/ 0 w 186"/>
                  <a:gd name="T1" fmla="*/ 324 h 330"/>
                  <a:gd name="T2" fmla="*/ 0 w 186"/>
                  <a:gd name="T3" fmla="*/ 294 h 330"/>
                  <a:gd name="T4" fmla="*/ 30 w 186"/>
                  <a:gd name="T5" fmla="*/ 252 h 330"/>
                  <a:gd name="T6" fmla="*/ 12 w 186"/>
                  <a:gd name="T7" fmla="*/ 222 h 330"/>
                  <a:gd name="T8" fmla="*/ 24 w 186"/>
                  <a:gd name="T9" fmla="*/ 204 h 330"/>
                  <a:gd name="T10" fmla="*/ 6 w 186"/>
                  <a:gd name="T11" fmla="*/ 18 h 330"/>
                  <a:gd name="T12" fmla="*/ 24 w 186"/>
                  <a:gd name="T13" fmla="*/ 24 h 330"/>
                  <a:gd name="T14" fmla="*/ 48 w 186"/>
                  <a:gd name="T15" fmla="*/ 12 h 330"/>
                  <a:gd name="T16" fmla="*/ 162 w 186"/>
                  <a:gd name="T17" fmla="*/ 0 h 330"/>
                  <a:gd name="T18" fmla="*/ 186 w 186"/>
                  <a:gd name="T19" fmla="*/ 204 h 330"/>
                  <a:gd name="T20" fmla="*/ 186 w 186"/>
                  <a:gd name="T21" fmla="*/ 228 h 330"/>
                  <a:gd name="T22" fmla="*/ 150 w 186"/>
                  <a:gd name="T23" fmla="*/ 240 h 330"/>
                  <a:gd name="T24" fmla="*/ 156 w 186"/>
                  <a:gd name="T25" fmla="*/ 252 h 330"/>
                  <a:gd name="T26" fmla="*/ 126 w 186"/>
                  <a:gd name="T27" fmla="*/ 300 h 330"/>
                  <a:gd name="T28" fmla="*/ 108 w 186"/>
                  <a:gd name="T29" fmla="*/ 300 h 330"/>
                  <a:gd name="T30" fmla="*/ 102 w 186"/>
                  <a:gd name="T31" fmla="*/ 288 h 330"/>
                  <a:gd name="T32" fmla="*/ 84 w 186"/>
                  <a:gd name="T33" fmla="*/ 312 h 330"/>
                  <a:gd name="T34" fmla="*/ 72 w 186"/>
                  <a:gd name="T35" fmla="*/ 306 h 330"/>
                  <a:gd name="T36" fmla="*/ 60 w 186"/>
                  <a:gd name="T37" fmla="*/ 324 h 330"/>
                  <a:gd name="T38" fmla="*/ 24 w 186"/>
                  <a:gd name="T39" fmla="*/ 312 h 330"/>
                  <a:gd name="T40" fmla="*/ 24 w 186"/>
                  <a:gd name="T41" fmla="*/ 324 h 330"/>
                  <a:gd name="T42" fmla="*/ 12 w 186"/>
                  <a:gd name="T43" fmla="*/ 318 h 330"/>
                  <a:gd name="T44" fmla="*/ 6 w 186"/>
                  <a:gd name="T45" fmla="*/ 324 h 330"/>
                  <a:gd name="T46" fmla="*/ 0 w 186"/>
                  <a:gd name="T47" fmla="*/ 324 h 330"/>
                  <a:gd name="T48" fmla="*/ 0 w 186"/>
                  <a:gd name="T49" fmla="*/ 330 h 3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6"/>
                  <a:gd name="T76" fmla="*/ 0 h 330"/>
                  <a:gd name="T77" fmla="*/ 186 w 186"/>
                  <a:gd name="T78" fmla="*/ 330 h 3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6" h="330">
                    <a:moveTo>
                      <a:pt x="0" y="324"/>
                    </a:moveTo>
                    <a:lnTo>
                      <a:pt x="0" y="294"/>
                    </a:lnTo>
                    <a:lnTo>
                      <a:pt x="30" y="252"/>
                    </a:lnTo>
                    <a:lnTo>
                      <a:pt x="12" y="222"/>
                    </a:lnTo>
                    <a:lnTo>
                      <a:pt x="24" y="204"/>
                    </a:lnTo>
                    <a:lnTo>
                      <a:pt x="6" y="18"/>
                    </a:lnTo>
                    <a:lnTo>
                      <a:pt x="24" y="24"/>
                    </a:lnTo>
                    <a:lnTo>
                      <a:pt x="48" y="12"/>
                    </a:lnTo>
                    <a:lnTo>
                      <a:pt x="162" y="0"/>
                    </a:lnTo>
                    <a:lnTo>
                      <a:pt x="186" y="204"/>
                    </a:lnTo>
                    <a:lnTo>
                      <a:pt x="186" y="228"/>
                    </a:lnTo>
                    <a:lnTo>
                      <a:pt x="150" y="240"/>
                    </a:lnTo>
                    <a:lnTo>
                      <a:pt x="156" y="252"/>
                    </a:lnTo>
                    <a:lnTo>
                      <a:pt x="126" y="300"/>
                    </a:lnTo>
                    <a:lnTo>
                      <a:pt x="108" y="300"/>
                    </a:lnTo>
                    <a:lnTo>
                      <a:pt x="102" y="288"/>
                    </a:lnTo>
                    <a:lnTo>
                      <a:pt x="84" y="312"/>
                    </a:lnTo>
                    <a:lnTo>
                      <a:pt x="72" y="306"/>
                    </a:lnTo>
                    <a:lnTo>
                      <a:pt x="60" y="324"/>
                    </a:lnTo>
                    <a:lnTo>
                      <a:pt x="24" y="312"/>
                    </a:lnTo>
                    <a:lnTo>
                      <a:pt x="24" y="324"/>
                    </a:lnTo>
                    <a:lnTo>
                      <a:pt x="12" y="318"/>
                    </a:lnTo>
                    <a:lnTo>
                      <a:pt x="6" y="324"/>
                    </a:lnTo>
                    <a:lnTo>
                      <a:pt x="0" y="324"/>
                    </a:lnTo>
                    <a:lnTo>
                      <a:pt x="0" y="33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8" name="Freeform 425"/>
              <p:cNvSpPr>
                <a:spLocks noChangeAspect="1"/>
              </p:cNvSpPr>
              <p:nvPr/>
            </p:nvSpPr>
            <p:spPr bwMode="auto">
              <a:xfrm>
                <a:off x="2877" y="1752"/>
                <a:ext cx="372" cy="246"/>
              </a:xfrm>
              <a:custGeom>
                <a:avLst/>
                <a:gdLst>
                  <a:gd name="T0" fmla="*/ 306 w 372"/>
                  <a:gd name="T1" fmla="*/ 246 h 246"/>
                  <a:gd name="T2" fmla="*/ 288 w 372"/>
                  <a:gd name="T3" fmla="*/ 228 h 246"/>
                  <a:gd name="T4" fmla="*/ 54 w 372"/>
                  <a:gd name="T5" fmla="*/ 234 h 246"/>
                  <a:gd name="T6" fmla="*/ 42 w 372"/>
                  <a:gd name="T7" fmla="*/ 180 h 246"/>
                  <a:gd name="T8" fmla="*/ 12 w 372"/>
                  <a:gd name="T9" fmla="*/ 90 h 246"/>
                  <a:gd name="T10" fmla="*/ 0 w 372"/>
                  <a:gd name="T11" fmla="*/ 66 h 246"/>
                  <a:gd name="T12" fmla="*/ 12 w 372"/>
                  <a:gd name="T13" fmla="*/ 36 h 246"/>
                  <a:gd name="T14" fmla="*/ 6 w 372"/>
                  <a:gd name="T15" fmla="*/ 12 h 246"/>
                  <a:gd name="T16" fmla="*/ 12 w 372"/>
                  <a:gd name="T17" fmla="*/ 6 h 246"/>
                  <a:gd name="T18" fmla="*/ 306 w 372"/>
                  <a:gd name="T19" fmla="*/ 0 h 246"/>
                  <a:gd name="T20" fmla="*/ 318 w 372"/>
                  <a:gd name="T21" fmla="*/ 18 h 246"/>
                  <a:gd name="T22" fmla="*/ 312 w 372"/>
                  <a:gd name="T23" fmla="*/ 36 h 246"/>
                  <a:gd name="T24" fmla="*/ 318 w 372"/>
                  <a:gd name="T25" fmla="*/ 60 h 246"/>
                  <a:gd name="T26" fmla="*/ 342 w 372"/>
                  <a:gd name="T27" fmla="*/ 78 h 246"/>
                  <a:gd name="T28" fmla="*/ 372 w 372"/>
                  <a:gd name="T29" fmla="*/ 108 h 246"/>
                  <a:gd name="T30" fmla="*/ 372 w 372"/>
                  <a:gd name="T31" fmla="*/ 126 h 246"/>
                  <a:gd name="T32" fmla="*/ 360 w 372"/>
                  <a:gd name="T33" fmla="*/ 150 h 246"/>
                  <a:gd name="T34" fmla="*/ 324 w 372"/>
                  <a:gd name="T35" fmla="*/ 162 h 246"/>
                  <a:gd name="T36" fmla="*/ 330 w 372"/>
                  <a:gd name="T37" fmla="*/ 198 h 246"/>
                  <a:gd name="T38" fmla="*/ 324 w 372"/>
                  <a:gd name="T39" fmla="*/ 222 h 246"/>
                  <a:gd name="T40" fmla="*/ 306 w 372"/>
                  <a:gd name="T41" fmla="*/ 234 h 246"/>
                  <a:gd name="T42" fmla="*/ 306 w 372"/>
                  <a:gd name="T43" fmla="*/ 246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2"/>
                  <a:gd name="T67" fmla="*/ 0 h 246"/>
                  <a:gd name="T68" fmla="*/ 372 w 372"/>
                  <a:gd name="T69" fmla="*/ 246 h 2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2" h="246">
                    <a:moveTo>
                      <a:pt x="306" y="246"/>
                    </a:moveTo>
                    <a:lnTo>
                      <a:pt x="288" y="228"/>
                    </a:lnTo>
                    <a:lnTo>
                      <a:pt x="54" y="234"/>
                    </a:lnTo>
                    <a:lnTo>
                      <a:pt x="42" y="180"/>
                    </a:lnTo>
                    <a:lnTo>
                      <a:pt x="12" y="90"/>
                    </a:lnTo>
                    <a:lnTo>
                      <a:pt x="0" y="66"/>
                    </a:lnTo>
                    <a:lnTo>
                      <a:pt x="12" y="36"/>
                    </a:lnTo>
                    <a:lnTo>
                      <a:pt x="6" y="12"/>
                    </a:lnTo>
                    <a:lnTo>
                      <a:pt x="12" y="6"/>
                    </a:lnTo>
                    <a:lnTo>
                      <a:pt x="306" y="0"/>
                    </a:lnTo>
                    <a:lnTo>
                      <a:pt x="318" y="18"/>
                    </a:lnTo>
                    <a:lnTo>
                      <a:pt x="312" y="36"/>
                    </a:lnTo>
                    <a:lnTo>
                      <a:pt x="318" y="60"/>
                    </a:lnTo>
                    <a:lnTo>
                      <a:pt x="342" y="78"/>
                    </a:lnTo>
                    <a:lnTo>
                      <a:pt x="372" y="108"/>
                    </a:lnTo>
                    <a:lnTo>
                      <a:pt x="372" y="126"/>
                    </a:lnTo>
                    <a:lnTo>
                      <a:pt x="360" y="150"/>
                    </a:lnTo>
                    <a:lnTo>
                      <a:pt x="324" y="162"/>
                    </a:lnTo>
                    <a:lnTo>
                      <a:pt x="330" y="198"/>
                    </a:lnTo>
                    <a:lnTo>
                      <a:pt x="324" y="222"/>
                    </a:lnTo>
                    <a:lnTo>
                      <a:pt x="306" y="234"/>
                    </a:lnTo>
                    <a:lnTo>
                      <a:pt x="306" y="246"/>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99" name="Freeform 426"/>
              <p:cNvSpPr>
                <a:spLocks noChangeAspect="1"/>
              </p:cNvSpPr>
              <p:nvPr/>
            </p:nvSpPr>
            <p:spPr bwMode="auto">
              <a:xfrm>
                <a:off x="2877" y="1752"/>
                <a:ext cx="372" cy="252"/>
              </a:xfrm>
              <a:custGeom>
                <a:avLst/>
                <a:gdLst>
                  <a:gd name="T0" fmla="*/ 306 w 372"/>
                  <a:gd name="T1" fmla="*/ 246 h 252"/>
                  <a:gd name="T2" fmla="*/ 288 w 372"/>
                  <a:gd name="T3" fmla="*/ 228 h 252"/>
                  <a:gd name="T4" fmla="*/ 54 w 372"/>
                  <a:gd name="T5" fmla="*/ 234 h 252"/>
                  <a:gd name="T6" fmla="*/ 42 w 372"/>
                  <a:gd name="T7" fmla="*/ 180 h 252"/>
                  <a:gd name="T8" fmla="*/ 12 w 372"/>
                  <a:gd name="T9" fmla="*/ 90 h 252"/>
                  <a:gd name="T10" fmla="*/ 0 w 372"/>
                  <a:gd name="T11" fmla="*/ 66 h 252"/>
                  <a:gd name="T12" fmla="*/ 12 w 372"/>
                  <a:gd name="T13" fmla="*/ 36 h 252"/>
                  <a:gd name="T14" fmla="*/ 6 w 372"/>
                  <a:gd name="T15" fmla="*/ 12 h 252"/>
                  <a:gd name="T16" fmla="*/ 12 w 372"/>
                  <a:gd name="T17" fmla="*/ 6 h 252"/>
                  <a:gd name="T18" fmla="*/ 306 w 372"/>
                  <a:gd name="T19" fmla="*/ 0 h 252"/>
                  <a:gd name="T20" fmla="*/ 318 w 372"/>
                  <a:gd name="T21" fmla="*/ 18 h 252"/>
                  <a:gd name="T22" fmla="*/ 312 w 372"/>
                  <a:gd name="T23" fmla="*/ 36 h 252"/>
                  <a:gd name="T24" fmla="*/ 318 w 372"/>
                  <a:gd name="T25" fmla="*/ 60 h 252"/>
                  <a:gd name="T26" fmla="*/ 342 w 372"/>
                  <a:gd name="T27" fmla="*/ 78 h 252"/>
                  <a:gd name="T28" fmla="*/ 372 w 372"/>
                  <a:gd name="T29" fmla="*/ 108 h 252"/>
                  <a:gd name="T30" fmla="*/ 372 w 372"/>
                  <a:gd name="T31" fmla="*/ 126 h 252"/>
                  <a:gd name="T32" fmla="*/ 360 w 372"/>
                  <a:gd name="T33" fmla="*/ 150 h 252"/>
                  <a:gd name="T34" fmla="*/ 324 w 372"/>
                  <a:gd name="T35" fmla="*/ 162 h 252"/>
                  <a:gd name="T36" fmla="*/ 330 w 372"/>
                  <a:gd name="T37" fmla="*/ 198 h 252"/>
                  <a:gd name="T38" fmla="*/ 324 w 372"/>
                  <a:gd name="T39" fmla="*/ 222 h 252"/>
                  <a:gd name="T40" fmla="*/ 306 w 372"/>
                  <a:gd name="T41" fmla="*/ 234 h 252"/>
                  <a:gd name="T42" fmla="*/ 306 w 372"/>
                  <a:gd name="T43" fmla="*/ 246 h 252"/>
                  <a:gd name="T44" fmla="*/ 306 w 372"/>
                  <a:gd name="T45" fmla="*/ 252 h 25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2"/>
                  <a:gd name="T70" fmla="*/ 0 h 252"/>
                  <a:gd name="T71" fmla="*/ 372 w 372"/>
                  <a:gd name="T72" fmla="*/ 252 h 25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2" h="252">
                    <a:moveTo>
                      <a:pt x="306" y="246"/>
                    </a:moveTo>
                    <a:lnTo>
                      <a:pt x="288" y="228"/>
                    </a:lnTo>
                    <a:lnTo>
                      <a:pt x="54" y="234"/>
                    </a:lnTo>
                    <a:lnTo>
                      <a:pt x="42" y="180"/>
                    </a:lnTo>
                    <a:lnTo>
                      <a:pt x="12" y="90"/>
                    </a:lnTo>
                    <a:lnTo>
                      <a:pt x="0" y="66"/>
                    </a:lnTo>
                    <a:lnTo>
                      <a:pt x="12" y="36"/>
                    </a:lnTo>
                    <a:lnTo>
                      <a:pt x="6" y="12"/>
                    </a:lnTo>
                    <a:lnTo>
                      <a:pt x="12" y="6"/>
                    </a:lnTo>
                    <a:lnTo>
                      <a:pt x="306" y="0"/>
                    </a:lnTo>
                    <a:lnTo>
                      <a:pt x="318" y="18"/>
                    </a:lnTo>
                    <a:lnTo>
                      <a:pt x="312" y="36"/>
                    </a:lnTo>
                    <a:lnTo>
                      <a:pt x="318" y="60"/>
                    </a:lnTo>
                    <a:lnTo>
                      <a:pt x="342" y="78"/>
                    </a:lnTo>
                    <a:lnTo>
                      <a:pt x="372" y="108"/>
                    </a:lnTo>
                    <a:lnTo>
                      <a:pt x="372" y="126"/>
                    </a:lnTo>
                    <a:lnTo>
                      <a:pt x="360" y="150"/>
                    </a:lnTo>
                    <a:lnTo>
                      <a:pt x="324" y="162"/>
                    </a:lnTo>
                    <a:lnTo>
                      <a:pt x="330" y="198"/>
                    </a:lnTo>
                    <a:lnTo>
                      <a:pt x="324" y="222"/>
                    </a:lnTo>
                    <a:lnTo>
                      <a:pt x="306" y="234"/>
                    </a:lnTo>
                    <a:lnTo>
                      <a:pt x="306" y="246"/>
                    </a:lnTo>
                    <a:lnTo>
                      <a:pt x="306" y="25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0" name="Freeform 427"/>
              <p:cNvSpPr>
                <a:spLocks noChangeAspect="1"/>
              </p:cNvSpPr>
              <p:nvPr/>
            </p:nvSpPr>
            <p:spPr bwMode="auto">
              <a:xfrm>
                <a:off x="2541" y="2022"/>
                <a:ext cx="456" cy="246"/>
              </a:xfrm>
              <a:custGeom>
                <a:avLst/>
                <a:gdLst>
                  <a:gd name="T0" fmla="*/ 414 w 456"/>
                  <a:gd name="T1" fmla="*/ 12 h 246"/>
                  <a:gd name="T2" fmla="*/ 438 w 456"/>
                  <a:gd name="T3" fmla="*/ 24 h 246"/>
                  <a:gd name="T4" fmla="*/ 426 w 456"/>
                  <a:gd name="T5" fmla="*/ 48 h 246"/>
                  <a:gd name="T6" fmla="*/ 456 w 456"/>
                  <a:gd name="T7" fmla="*/ 78 h 246"/>
                  <a:gd name="T8" fmla="*/ 456 w 456"/>
                  <a:gd name="T9" fmla="*/ 246 h 246"/>
                  <a:gd name="T10" fmla="*/ 0 w 456"/>
                  <a:gd name="T11" fmla="*/ 234 h 246"/>
                  <a:gd name="T12" fmla="*/ 12 w 456"/>
                  <a:gd name="T13" fmla="*/ 0 h 246"/>
                  <a:gd name="T14" fmla="*/ 414 w 456"/>
                  <a:gd name="T15" fmla="*/ 12 h 246"/>
                  <a:gd name="T16" fmla="*/ 0 60000 65536"/>
                  <a:gd name="T17" fmla="*/ 0 60000 65536"/>
                  <a:gd name="T18" fmla="*/ 0 60000 65536"/>
                  <a:gd name="T19" fmla="*/ 0 60000 65536"/>
                  <a:gd name="T20" fmla="*/ 0 60000 65536"/>
                  <a:gd name="T21" fmla="*/ 0 60000 65536"/>
                  <a:gd name="T22" fmla="*/ 0 60000 65536"/>
                  <a:gd name="T23" fmla="*/ 0 60000 65536"/>
                  <a:gd name="T24" fmla="*/ 0 w 456"/>
                  <a:gd name="T25" fmla="*/ 0 h 246"/>
                  <a:gd name="T26" fmla="*/ 456 w 456"/>
                  <a:gd name="T27" fmla="*/ 246 h 2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6" h="246">
                    <a:moveTo>
                      <a:pt x="414" y="12"/>
                    </a:moveTo>
                    <a:lnTo>
                      <a:pt x="438" y="24"/>
                    </a:lnTo>
                    <a:lnTo>
                      <a:pt x="426" y="48"/>
                    </a:lnTo>
                    <a:lnTo>
                      <a:pt x="456" y="78"/>
                    </a:lnTo>
                    <a:lnTo>
                      <a:pt x="456" y="246"/>
                    </a:lnTo>
                    <a:lnTo>
                      <a:pt x="0" y="234"/>
                    </a:lnTo>
                    <a:lnTo>
                      <a:pt x="12" y="0"/>
                    </a:lnTo>
                    <a:lnTo>
                      <a:pt x="414" y="1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1" name="Freeform 428"/>
              <p:cNvSpPr>
                <a:spLocks noChangeAspect="1"/>
              </p:cNvSpPr>
              <p:nvPr/>
            </p:nvSpPr>
            <p:spPr bwMode="auto">
              <a:xfrm>
                <a:off x="2541" y="2022"/>
                <a:ext cx="456" cy="246"/>
              </a:xfrm>
              <a:custGeom>
                <a:avLst/>
                <a:gdLst>
                  <a:gd name="T0" fmla="*/ 414 w 456"/>
                  <a:gd name="T1" fmla="*/ 12 h 246"/>
                  <a:gd name="T2" fmla="*/ 438 w 456"/>
                  <a:gd name="T3" fmla="*/ 24 h 246"/>
                  <a:gd name="T4" fmla="*/ 426 w 456"/>
                  <a:gd name="T5" fmla="*/ 48 h 246"/>
                  <a:gd name="T6" fmla="*/ 456 w 456"/>
                  <a:gd name="T7" fmla="*/ 78 h 246"/>
                  <a:gd name="T8" fmla="*/ 456 w 456"/>
                  <a:gd name="T9" fmla="*/ 246 h 246"/>
                  <a:gd name="T10" fmla="*/ 0 w 456"/>
                  <a:gd name="T11" fmla="*/ 234 h 246"/>
                  <a:gd name="T12" fmla="*/ 12 w 456"/>
                  <a:gd name="T13" fmla="*/ 0 h 246"/>
                  <a:gd name="T14" fmla="*/ 414 w 456"/>
                  <a:gd name="T15" fmla="*/ 12 h 246"/>
                  <a:gd name="T16" fmla="*/ 414 w 456"/>
                  <a:gd name="T17" fmla="*/ 18 h 2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6"/>
                  <a:gd name="T28" fmla="*/ 0 h 246"/>
                  <a:gd name="T29" fmla="*/ 456 w 456"/>
                  <a:gd name="T30" fmla="*/ 246 h 2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6" h="246">
                    <a:moveTo>
                      <a:pt x="414" y="12"/>
                    </a:moveTo>
                    <a:lnTo>
                      <a:pt x="438" y="24"/>
                    </a:lnTo>
                    <a:lnTo>
                      <a:pt x="426" y="48"/>
                    </a:lnTo>
                    <a:lnTo>
                      <a:pt x="456" y="78"/>
                    </a:lnTo>
                    <a:lnTo>
                      <a:pt x="456" y="246"/>
                    </a:lnTo>
                    <a:lnTo>
                      <a:pt x="0" y="234"/>
                    </a:lnTo>
                    <a:lnTo>
                      <a:pt x="12" y="0"/>
                    </a:lnTo>
                    <a:lnTo>
                      <a:pt x="414" y="12"/>
                    </a:lnTo>
                    <a:lnTo>
                      <a:pt x="414" y="1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2" name="Freeform 429"/>
              <p:cNvSpPr>
                <a:spLocks noChangeAspect="1"/>
              </p:cNvSpPr>
              <p:nvPr/>
            </p:nvSpPr>
            <p:spPr bwMode="auto">
              <a:xfrm>
                <a:off x="3321" y="2064"/>
                <a:ext cx="450" cy="228"/>
              </a:xfrm>
              <a:custGeom>
                <a:avLst/>
                <a:gdLst>
                  <a:gd name="T0" fmla="*/ 360 w 450"/>
                  <a:gd name="T1" fmla="*/ 186 h 228"/>
                  <a:gd name="T2" fmla="*/ 84 w 450"/>
                  <a:gd name="T3" fmla="*/ 210 h 228"/>
                  <a:gd name="T4" fmla="*/ 84 w 450"/>
                  <a:gd name="T5" fmla="*/ 222 h 228"/>
                  <a:gd name="T6" fmla="*/ 0 w 450"/>
                  <a:gd name="T7" fmla="*/ 228 h 228"/>
                  <a:gd name="T8" fmla="*/ 6 w 450"/>
                  <a:gd name="T9" fmla="*/ 222 h 228"/>
                  <a:gd name="T10" fmla="*/ 18 w 450"/>
                  <a:gd name="T11" fmla="*/ 222 h 228"/>
                  <a:gd name="T12" fmla="*/ 12 w 450"/>
                  <a:gd name="T13" fmla="*/ 192 h 228"/>
                  <a:gd name="T14" fmla="*/ 12 w 450"/>
                  <a:gd name="T15" fmla="*/ 186 h 228"/>
                  <a:gd name="T16" fmla="*/ 24 w 450"/>
                  <a:gd name="T17" fmla="*/ 168 h 228"/>
                  <a:gd name="T18" fmla="*/ 60 w 450"/>
                  <a:gd name="T19" fmla="*/ 180 h 228"/>
                  <a:gd name="T20" fmla="*/ 54 w 450"/>
                  <a:gd name="T21" fmla="*/ 156 h 228"/>
                  <a:gd name="T22" fmla="*/ 78 w 450"/>
                  <a:gd name="T23" fmla="*/ 144 h 228"/>
                  <a:gd name="T24" fmla="*/ 72 w 450"/>
                  <a:gd name="T25" fmla="*/ 132 h 228"/>
                  <a:gd name="T26" fmla="*/ 78 w 450"/>
                  <a:gd name="T27" fmla="*/ 120 h 228"/>
                  <a:gd name="T28" fmla="*/ 84 w 450"/>
                  <a:gd name="T29" fmla="*/ 120 h 228"/>
                  <a:gd name="T30" fmla="*/ 90 w 450"/>
                  <a:gd name="T31" fmla="*/ 114 h 228"/>
                  <a:gd name="T32" fmla="*/ 102 w 450"/>
                  <a:gd name="T33" fmla="*/ 120 h 228"/>
                  <a:gd name="T34" fmla="*/ 102 w 450"/>
                  <a:gd name="T35" fmla="*/ 108 h 228"/>
                  <a:gd name="T36" fmla="*/ 138 w 450"/>
                  <a:gd name="T37" fmla="*/ 120 h 228"/>
                  <a:gd name="T38" fmla="*/ 150 w 450"/>
                  <a:gd name="T39" fmla="*/ 102 h 228"/>
                  <a:gd name="T40" fmla="*/ 162 w 450"/>
                  <a:gd name="T41" fmla="*/ 108 h 228"/>
                  <a:gd name="T42" fmla="*/ 180 w 450"/>
                  <a:gd name="T43" fmla="*/ 84 h 228"/>
                  <a:gd name="T44" fmla="*/ 186 w 450"/>
                  <a:gd name="T45" fmla="*/ 96 h 228"/>
                  <a:gd name="T46" fmla="*/ 204 w 450"/>
                  <a:gd name="T47" fmla="*/ 96 h 228"/>
                  <a:gd name="T48" fmla="*/ 234 w 450"/>
                  <a:gd name="T49" fmla="*/ 48 h 228"/>
                  <a:gd name="T50" fmla="*/ 228 w 450"/>
                  <a:gd name="T51" fmla="*/ 36 h 228"/>
                  <a:gd name="T52" fmla="*/ 264 w 450"/>
                  <a:gd name="T53" fmla="*/ 24 h 228"/>
                  <a:gd name="T54" fmla="*/ 264 w 450"/>
                  <a:gd name="T55" fmla="*/ 0 h 228"/>
                  <a:gd name="T56" fmla="*/ 288 w 450"/>
                  <a:gd name="T57" fmla="*/ 0 h 228"/>
                  <a:gd name="T58" fmla="*/ 300 w 450"/>
                  <a:gd name="T59" fmla="*/ 18 h 228"/>
                  <a:gd name="T60" fmla="*/ 336 w 450"/>
                  <a:gd name="T61" fmla="*/ 30 h 228"/>
                  <a:gd name="T62" fmla="*/ 384 w 450"/>
                  <a:gd name="T63" fmla="*/ 12 h 228"/>
                  <a:gd name="T64" fmla="*/ 402 w 450"/>
                  <a:gd name="T65" fmla="*/ 36 h 228"/>
                  <a:gd name="T66" fmla="*/ 402 w 450"/>
                  <a:gd name="T67" fmla="*/ 36 h 228"/>
                  <a:gd name="T68" fmla="*/ 414 w 450"/>
                  <a:gd name="T69" fmla="*/ 72 h 228"/>
                  <a:gd name="T70" fmla="*/ 450 w 450"/>
                  <a:gd name="T71" fmla="*/ 102 h 228"/>
                  <a:gd name="T72" fmla="*/ 390 w 450"/>
                  <a:gd name="T73" fmla="*/ 174 h 228"/>
                  <a:gd name="T74" fmla="*/ 360 w 450"/>
                  <a:gd name="T75" fmla="*/ 186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0"/>
                  <a:gd name="T115" fmla="*/ 0 h 228"/>
                  <a:gd name="T116" fmla="*/ 450 w 450"/>
                  <a:gd name="T117" fmla="*/ 228 h 22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0" h="228">
                    <a:moveTo>
                      <a:pt x="360" y="186"/>
                    </a:moveTo>
                    <a:lnTo>
                      <a:pt x="84" y="210"/>
                    </a:lnTo>
                    <a:lnTo>
                      <a:pt x="84" y="222"/>
                    </a:lnTo>
                    <a:lnTo>
                      <a:pt x="0" y="228"/>
                    </a:lnTo>
                    <a:lnTo>
                      <a:pt x="6" y="222"/>
                    </a:lnTo>
                    <a:lnTo>
                      <a:pt x="18" y="222"/>
                    </a:lnTo>
                    <a:lnTo>
                      <a:pt x="12" y="192"/>
                    </a:lnTo>
                    <a:lnTo>
                      <a:pt x="12" y="186"/>
                    </a:lnTo>
                    <a:lnTo>
                      <a:pt x="24" y="168"/>
                    </a:lnTo>
                    <a:lnTo>
                      <a:pt x="60" y="180"/>
                    </a:lnTo>
                    <a:lnTo>
                      <a:pt x="54" y="156"/>
                    </a:lnTo>
                    <a:lnTo>
                      <a:pt x="78" y="144"/>
                    </a:lnTo>
                    <a:lnTo>
                      <a:pt x="72" y="132"/>
                    </a:lnTo>
                    <a:lnTo>
                      <a:pt x="78" y="120"/>
                    </a:lnTo>
                    <a:lnTo>
                      <a:pt x="84" y="120"/>
                    </a:lnTo>
                    <a:lnTo>
                      <a:pt x="90" y="114"/>
                    </a:lnTo>
                    <a:lnTo>
                      <a:pt x="102" y="120"/>
                    </a:lnTo>
                    <a:lnTo>
                      <a:pt x="102" y="108"/>
                    </a:lnTo>
                    <a:lnTo>
                      <a:pt x="138" y="120"/>
                    </a:lnTo>
                    <a:lnTo>
                      <a:pt x="150" y="102"/>
                    </a:lnTo>
                    <a:lnTo>
                      <a:pt x="162" y="108"/>
                    </a:lnTo>
                    <a:lnTo>
                      <a:pt x="180" y="84"/>
                    </a:lnTo>
                    <a:lnTo>
                      <a:pt x="186" y="96"/>
                    </a:lnTo>
                    <a:lnTo>
                      <a:pt x="204" y="96"/>
                    </a:lnTo>
                    <a:lnTo>
                      <a:pt x="234" y="48"/>
                    </a:lnTo>
                    <a:lnTo>
                      <a:pt x="228" y="36"/>
                    </a:lnTo>
                    <a:lnTo>
                      <a:pt x="264" y="24"/>
                    </a:lnTo>
                    <a:lnTo>
                      <a:pt x="264" y="0"/>
                    </a:lnTo>
                    <a:lnTo>
                      <a:pt x="288" y="0"/>
                    </a:lnTo>
                    <a:lnTo>
                      <a:pt x="300" y="18"/>
                    </a:lnTo>
                    <a:lnTo>
                      <a:pt x="336" y="30"/>
                    </a:lnTo>
                    <a:lnTo>
                      <a:pt x="384" y="12"/>
                    </a:lnTo>
                    <a:lnTo>
                      <a:pt x="402" y="36"/>
                    </a:lnTo>
                    <a:lnTo>
                      <a:pt x="414" y="72"/>
                    </a:lnTo>
                    <a:lnTo>
                      <a:pt x="450" y="102"/>
                    </a:lnTo>
                    <a:lnTo>
                      <a:pt x="390" y="174"/>
                    </a:lnTo>
                    <a:lnTo>
                      <a:pt x="360" y="186"/>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3" name="Freeform 430"/>
              <p:cNvSpPr>
                <a:spLocks noChangeAspect="1"/>
              </p:cNvSpPr>
              <p:nvPr/>
            </p:nvSpPr>
            <p:spPr bwMode="auto">
              <a:xfrm>
                <a:off x="3321" y="2064"/>
                <a:ext cx="450" cy="228"/>
              </a:xfrm>
              <a:custGeom>
                <a:avLst/>
                <a:gdLst>
                  <a:gd name="T0" fmla="*/ 360 w 450"/>
                  <a:gd name="T1" fmla="*/ 186 h 228"/>
                  <a:gd name="T2" fmla="*/ 84 w 450"/>
                  <a:gd name="T3" fmla="*/ 210 h 228"/>
                  <a:gd name="T4" fmla="*/ 84 w 450"/>
                  <a:gd name="T5" fmla="*/ 222 h 228"/>
                  <a:gd name="T6" fmla="*/ 0 w 450"/>
                  <a:gd name="T7" fmla="*/ 228 h 228"/>
                  <a:gd name="T8" fmla="*/ 6 w 450"/>
                  <a:gd name="T9" fmla="*/ 222 h 228"/>
                  <a:gd name="T10" fmla="*/ 18 w 450"/>
                  <a:gd name="T11" fmla="*/ 222 h 228"/>
                  <a:gd name="T12" fmla="*/ 12 w 450"/>
                  <a:gd name="T13" fmla="*/ 192 h 228"/>
                  <a:gd name="T14" fmla="*/ 12 w 450"/>
                  <a:gd name="T15" fmla="*/ 186 h 228"/>
                  <a:gd name="T16" fmla="*/ 24 w 450"/>
                  <a:gd name="T17" fmla="*/ 168 h 228"/>
                  <a:gd name="T18" fmla="*/ 60 w 450"/>
                  <a:gd name="T19" fmla="*/ 180 h 228"/>
                  <a:gd name="T20" fmla="*/ 54 w 450"/>
                  <a:gd name="T21" fmla="*/ 156 h 228"/>
                  <a:gd name="T22" fmla="*/ 78 w 450"/>
                  <a:gd name="T23" fmla="*/ 144 h 228"/>
                  <a:gd name="T24" fmla="*/ 72 w 450"/>
                  <a:gd name="T25" fmla="*/ 132 h 228"/>
                  <a:gd name="T26" fmla="*/ 78 w 450"/>
                  <a:gd name="T27" fmla="*/ 120 h 228"/>
                  <a:gd name="T28" fmla="*/ 84 w 450"/>
                  <a:gd name="T29" fmla="*/ 120 h 228"/>
                  <a:gd name="T30" fmla="*/ 90 w 450"/>
                  <a:gd name="T31" fmla="*/ 114 h 228"/>
                  <a:gd name="T32" fmla="*/ 102 w 450"/>
                  <a:gd name="T33" fmla="*/ 120 h 228"/>
                  <a:gd name="T34" fmla="*/ 102 w 450"/>
                  <a:gd name="T35" fmla="*/ 108 h 228"/>
                  <a:gd name="T36" fmla="*/ 138 w 450"/>
                  <a:gd name="T37" fmla="*/ 120 h 228"/>
                  <a:gd name="T38" fmla="*/ 150 w 450"/>
                  <a:gd name="T39" fmla="*/ 102 h 228"/>
                  <a:gd name="T40" fmla="*/ 162 w 450"/>
                  <a:gd name="T41" fmla="*/ 108 h 228"/>
                  <a:gd name="T42" fmla="*/ 180 w 450"/>
                  <a:gd name="T43" fmla="*/ 84 h 228"/>
                  <a:gd name="T44" fmla="*/ 186 w 450"/>
                  <a:gd name="T45" fmla="*/ 96 h 228"/>
                  <a:gd name="T46" fmla="*/ 204 w 450"/>
                  <a:gd name="T47" fmla="*/ 96 h 228"/>
                  <a:gd name="T48" fmla="*/ 234 w 450"/>
                  <a:gd name="T49" fmla="*/ 48 h 228"/>
                  <a:gd name="T50" fmla="*/ 228 w 450"/>
                  <a:gd name="T51" fmla="*/ 36 h 228"/>
                  <a:gd name="T52" fmla="*/ 264 w 450"/>
                  <a:gd name="T53" fmla="*/ 24 h 228"/>
                  <a:gd name="T54" fmla="*/ 264 w 450"/>
                  <a:gd name="T55" fmla="*/ 0 h 228"/>
                  <a:gd name="T56" fmla="*/ 288 w 450"/>
                  <a:gd name="T57" fmla="*/ 0 h 228"/>
                  <a:gd name="T58" fmla="*/ 300 w 450"/>
                  <a:gd name="T59" fmla="*/ 18 h 228"/>
                  <a:gd name="T60" fmla="*/ 336 w 450"/>
                  <a:gd name="T61" fmla="*/ 30 h 228"/>
                  <a:gd name="T62" fmla="*/ 384 w 450"/>
                  <a:gd name="T63" fmla="*/ 12 h 228"/>
                  <a:gd name="T64" fmla="*/ 402 w 450"/>
                  <a:gd name="T65" fmla="*/ 36 h 228"/>
                  <a:gd name="T66" fmla="*/ 408 w 450"/>
                  <a:gd name="T67" fmla="*/ 36 h 228"/>
                  <a:gd name="T68" fmla="*/ 402 w 450"/>
                  <a:gd name="T69" fmla="*/ 36 h 228"/>
                  <a:gd name="T70" fmla="*/ 414 w 450"/>
                  <a:gd name="T71" fmla="*/ 72 h 228"/>
                  <a:gd name="T72" fmla="*/ 450 w 450"/>
                  <a:gd name="T73" fmla="*/ 102 h 228"/>
                  <a:gd name="T74" fmla="*/ 390 w 450"/>
                  <a:gd name="T75" fmla="*/ 174 h 228"/>
                  <a:gd name="T76" fmla="*/ 360 w 450"/>
                  <a:gd name="T77" fmla="*/ 186 h 228"/>
                  <a:gd name="T78" fmla="*/ 360 w 450"/>
                  <a:gd name="T79" fmla="*/ 192 h 22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50"/>
                  <a:gd name="T121" fmla="*/ 0 h 228"/>
                  <a:gd name="T122" fmla="*/ 450 w 450"/>
                  <a:gd name="T123" fmla="*/ 228 h 22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50" h="228">
                    <a:moveTo>
                      <a:pt x="360" y="186"/>
                    </a:moveTo>
                    <a:lnTo>
                      <a:pt x="84" y="210"/>
                    </a:lnTo>
                    <a:lnTo>
                      <a:pt x="84" y="222"/>
                    </a:lnTo>
                    <a:lnTo>
                      <a:pt x="0" y="228"/>
                    </a:lnTo>
                    <a:lnTo>
                      <a:pt x="6" y="222"/>
                    </a:lnTo>
                    <a:lnTo>
                      <a:pt x="18" y="222"/>
                    </a:lnTo>
                    <a:lnTo>
                      <a:pt x="12" y="192"/>
                    </a:lnTo>
                    <a:lnTo>
                      <a:pt x="12" y="186"/>
                    </a:lnTo>
                    <a:lnTo>
                      <a:pt x="24" y="168"/>
                    </a:lnTo>
                    <a:lnTo>
                      <a:pt x="60" y="180"/>
                    </a:lnTo>
                    <a:lnTo>
                      <a:pt x="54" y="156"/>
                    </a:lnTo>
                    <a:lnTo>
                      <a:pt x="78" y="144"/>
                    </a:lnTo>
                    <a:lnTo>
                      <a:pt x="72" y="132"/>
                    </a:lnTo>
                    <a:lnTo>
                      <a:pt x="78" y="120"/>
                    </a:lnTo>
                    <a:lnTo>
                      <a:pt x="84" y="120"/>
                    </a:lnTo>
                    <a:lnTo>
                      <a:pt x="90" y="114"/>
                    </a:lnTo>
                    <a:lnTo>
                      <a:pt x="102" y="120"/>
                    </a:lnTo>
                    <a:lnTo>
                      <a:pt x="102" y="108"/>
                    </a:lnTo>
                    <a:lnTo>
                      <a:pt x="138" y="120"/>
                    </a:lnTo>
                    <a:lnTo>
                      <a:pt x="150" y="102"/>
                    </a:lnTo>
                    <a:lnTo>
                      <a:pt x="162" y="108"/>
                    </a:lnTo>
                    <a:lnTo>
                      <a:pt x="180" y="84"/>
                    </a:lnTo>
                    <a:lnTo>
                      <a:pt x="186" y="96"/>
                    </a:lnTo>
                    <a:lnTo>
                      <a:pt x="204" y="96"/>
                    </a:lnTo>
                    <a:lnTo>
                      <a:pt x="234" y="48"/>
                    </a:lnTo>
                    <a:lnTo>
                      <a:pt x="228" y="36"/>
                    </a:lnTo>
                    <a:lnTo>
                      <a:pt x="264" y="24"/>
                    </a:lnTo>
                    <a:lnTo>
                      <a:pt x="264" y="0"/>
                    </a:lnTo>
                    <a:lnTo>
                      <a:pt x="288" y="0"/>
                    </a:lnTo>
                    <a:lnTo>
                      <a:pt x="300" y="18"/>
                    </a:lnTo>
                    <a:lnTo>
                      <a:pt x="336" y="30"/>
                    </a:lnTo>
                    <a:lnTo>
                      <a:pt x="384" y="12"/>
                    </a:lnTo>
                    <a:lnTo>
                      <a:pt x="402" y="36"/>
                    </a:lnTo>
                    <a:lnTo>
                      <a:pt x="408" y="36"/>
                    </a:lnTo>
                    <a:lnTo>
                      <a:pt x="402" y="36"/>
                    </a:lnTo>
                    <a:lnTo>
                      <a:pt x="414" y="72"/>
                    </a:lnTo>
                    <a:lnTo>
                      <a:pt x="450" y="102"/>
                    </a:lnTo>
                    <a:lnTo>
                      <a:pt x="390" y="174"/>
                    </a:lnTo>
                    <a:lnTo>
                      <a:pt x="360" y="186"/>
                    </a:lnTo>
                    <a:lnTo>
                      <a:pt x="360" y="19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4" name="Freeform 431"/>
              <p:cNvSpPr>
                <a:spLocks noChangeAspect="1"/>
              </p:cNvSpPr>
              <p:nvPr/>
            </p:nvSpPr>
            <p:spPr bwMode="auto">
              <a:xfrm>
                <a:off x="3039" y="2574"/>
                <a:ext cx="348" cy="306"/>
              </a:xfrm>
              <a:custGeom>
                <a:avLst/>
                <a:gdLst>
                  <a:gd name="T0" fmla="*/ 306 w 348"/>
                  <a:gd name="T1" fmla="*/ 210 h 306"/>
                  <a:gd name="T2" fmla="*/ 264 w 348"/>
                  <a:gd name="T3" fmla="*/ 198 h 306"/>
                  <a:gd name="T4" fmla="*/ 246 w 348"/>
                  <a:gd name="T5" fmla="*/ 216 h 306"/>
                  <a:gd name="T6" fmla="*/ 270 w 348"/>
                  <a:gd name="T7" fmla="*/ 228 h 306"/>
                  <a:gd name="T8" fmla="*/ 300 w 348"/>
                  <a:gd name="T9" fmla="*/ 216 h 306"/>
                  <a:gd name="T10" fmla="*/ 288 w 348"/>
                  <a:gd name="T11" fmla="*/ 228 h 306"/>
                  <a:gd name="T12" fmla="*/ 306 w 348"/>
                  <a:gd name="T13" fmla="*/ 234 h 306"/>
                  <a:gd name="T14" fmla="*/ 312 w 348"/>
                  <a:gd name="T15" fmla="*/ 222 h 306"/>
                  <a:gd name="T16" fmla="*/ 330 w 348"/>
                  <a:gd name="T17" fmla="*/ 210 h 306"/>
                  <a:gd name="T18" fmla="*/ 336 w 348"/>
                  <a:gd name="T19" fmla="*/ 234 h 306"/>
                  <a:gd name="T20" fmla="*/ 306 w 348"/>
                  <a:gd name="T21" fmla="*/ 258 h 306"/>
                  <a:gd name="T22" fmla="*/ 312 w 348"/>
                  <a:gd name="T23" fmla="*/ 270 h 306"/>
                  <a:gd name="T24" fmla="*/ 348 w 348"/>
                  <a:gd name="T25" fmla="*/ 288 h 306"/>
                  <a:gd name="T26" fmla="*/ 342 w 348"/>
                  <a:gd name="T27" fmla="*/ 300 h 306"/>
                  <a:gd name="T28" fmla="*/ 336 w 348"/>
                  <a:gd name="T29" fmla="*/ 294 h 306"/>
                  <a:gd name="T30" fmla="*/ 324 w 348"/>
                  <a:gd name="T31" fmla="*/ 306 h 306"/>
                  <a:gd name="T32" fmla="*/ 318 w 348"/>
                  <a:gd name="T33" fmla="*/ 282 h 306"/>
                  <a:gd name="T34" fmla="*/ 276 w 348"/>
                  <a:gd name="T35" fmla="*/ 270 h 306"/>
                  <a:gd name="T36" fmla="*/ 282 w 348"/>
                  <a:gd name="T37" fmla="*/ 288 h 306"/>
                  <a:gd name="T38" fmla="*/ 270 w 348"/>
                  <a:gd name="T39" fmla="*/ 300 h 306"/>
                  <a:gd name="T40" fmla="*/ 258 w 348"/>
                  <a:gd name="T41" fmla="*/ 282 h 306"/>
                  <a:gd name="T42" fmla="*/ 252 w 348"/>
                  <a:gd name="T43" fmla="*/ 294 h 306"/>
                  <a:gd name="T44" fmla="*/ 240 w 348"/>
                  <a:gd name="T45" fmla="*/ 282 h 306"/>
                  <a:gd name="T46" fmla="*/ 234 w 348"/>
                  <a:gd name="T47" fmla="*/ 300 h 306"/>
                  <a:gd name="T48" fmla="*/ 222 w 348"/>
                  <a:gd name="T49" fmla="*/ 300 h 306"/>
                  <a:gd name="T50" fmla="*/ 204 w 348"/>
                  <a:gd name="T51" fmla="*/ 294 h 306"/>
                  <a:gd name="T52" fmla="*/ 192 w 348"/>
                  <a:gd name="T53" fmla="*/ 270 h 306"/>
                  <a:gd name="T54" fmla="*/ 174 w 348"/>
                  <a:gd name="T55" fmla="*/ 270 h 306"/>
                  <a:gd name="T56" fmla="*/ 174 w 348"/>
                  <a:gd name="T57" fmla="*/ 252 h 306"/>
                  <a:gd name="T58" fmla="*/ 156 w 348"/>
                  <a:gd name="T59" fmla="*/ 258 h 306"/>
                  <a:gd name="T60" fmla="*/ 156 w 348"/>
                  <a:gd name="T61" fmla="*/ 246 h 306"/>
                  <a:gd name="T62" fmla="*/ 132 w 348"/>
                  <a:gd name="T63" fmla="*/ 252 h 306"/>
                  <a:gd name="T64" fmla="*/ 144 w 348"/>
                  <a:gd name="T65" fmla="*/ 264 h 306"/>
                  <a:gd name="T66" fmla="*/ 126 w 348"/>
                  <a:gd name="T67" fmla="*/ 270 h 306"/>
                  <a:gd name="T68" fmla="*/ 66 w 348"/>
                  <a:gd name="T69" fmla="*/ 252 h 306"/>
                  <a:gd name="T70" fmla="*/ 18 w 348"/>
                  <a:gd name="T71" fmla="*/ 258 h 306"/>
                  <a:gd name="T72" fmla="*/ 12 w 348"/>
                  <a:gd name="T73" fmla="*/ 252 h 306"/>
                  <a:gd name="T74" fmla="*/ 30 w 348"/>
                  <a:gd name="T75" fmla="*/ 234 h 306"/>
                  <a:gd name="T76" fmla="*/ 24 w 348"/>
                  <a:gd name="T77" fmla="*/ 192 h 306"/>
                  <a:gd name="T78" fmla="*/ 36 w 348"/>
                  <a:gd name="T79" fmla="*/ 156 h 306"/>
                  <a:gd name="T80" fmla="*/ 0 w 348"/>
                  <a:gd name="T81" fmla="*/ 84 h 306"/>
                  <a:gd name="T82" fmla="*/ 0 w 348"/>
                  <a:gd name="T83" fmla="*/ 6 h 306"/>
                  <a:gd name="T84" fmla="*/ 186 w 348"/>
                  <a:gd name="T85" fmla="*/ 0 h 306"/>
                  <a:gd name="T86" fmla="*/ 192 w 348"/>
                  <a:gd name="T87" fmla="*/ 6 h 306"/>
                  <a:gd name="T88" fmla="*/ 192 w 348"/>
                  <a:gd name="T89" fmla="*/ 30 h 306"/>
                  <a:gd name="T90" fmla="*/ 198 w 348"/>
                  <a:gd name="T91" fmla="*/ 30 h 306"/>
                  <a:gd name="T92" fmla="*/ 192 w 348"/>
                  <a:gd name="T93" fmla="*/ 36 h 306"/>
                  <a:gd name="T94" fmla="*/ 210 w 348"/>
                  <a:gd name="T95" fmla="*/ 54 h 306"/>
                  <a:gd name="T96" fmla="*/ 192 w 348"/>
                  <a:gd name="T97" fmla="*/ 60 h 306"/>
                  <a:gd name="T98" fmla="*/ 204 w 348"/>
                  <a:gd name="T99" fmla="*/ 66 h 306"/>
                  <a:gd name="T100" fmla="*/ 174 w 348"/>
                  <a:gd name="T101" fmla="*/ 108 h 306"/>
                  <a:gd name="T102" fmla="*/ 168 w 348"/>
                  <a:gd name="T103" fmla="*/ 156 h 306"/>
                  <a:gd name="T104" fmla="*/ 288 w 348"/>
                  <a:gd name="T105" fmla="*/ 150 h 306"/>
                  <a:gd name="T106" fmla="*/ 288 w 348"/>
                  <a:gd name="T107" fmla="*/ 174 h 306"/>
                  <a:gd name="T108" fmla="*/ 306 w 348"/>
                  <a:gd name="T109" fmla="*/ 210 h 30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48"/>
                  <a:gd name="T166" fmla="*/ 0 h 306"/>
                  <a:gd name="T167" fmla="*/ 348 w 348"/>
                  <a:gd name="T168" fmla="*/ 306 h 30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48" h="306">
                    <a:moveTo>
                      <a:pt x="306" y="210"/>
                    </a:moveTo>
                    <a:lnTo>
                      <a:pt x="264" y="198"/>
                    </a:lnTo>
                    <a:lnTo>
                      <a:pt x="246" y="216"/>
                    </a:lnTo>
                    <a:lnTo>
                      <a:pt x="270" y="228"/>
                    </a:lnTo>
                    <a:lnTo>
                      <a:pt x="300" y="216"/>
                    </a:lnTo>
                    <a:lnTo>
                      <a:pt x="288" y="228"/>
                    </a:lnTo>
                    <a:lnTo>
                      <a:pt x="306" y="234"/>
                    </a:lnTo>
                    <a:lnTo>
                      <a:pt x="312" y="222"/>
                    </a:lnTo>
                    <a:lnTo>
                      <a:pt x="330" y="210"/>
                    </a:lnTo>
                    <a:lnTo>
                      <a:pt x="336" y="234"/>
                    </a:lnTo>
                    <a:lnTo>
                      <a:pt x="306" y="258"/>
                    </a:lnTo>
                    <a:lnTo>
                      <a:pt x="312" y="270"/>
                    </a:lnTo>
                    <a:lnTo>
                      <a:pt x="348" y="288"/>
                    </a:lnTo>
                    <a:lnTo>
                      <a:pt x="342" y="300"/>
                    </a:lnTo>
                    <a:lnTo>
                      <a:pt x="336" y="294"/>
                    </a:lnTo>
                    <a:lnTo>
                      <a:pt x="324" y="306"/>
                    </a:lnTo>
                    <a:lnTo>
                      <a:pt x="318" y="282"/>
                    </a:lnTo>
                    <a:lnTo>
                      <a:pt x="276" y="270"/>
                    </a:lnTo>
                    <a:lnTo>
                      <a:pt x="282" y="288"/>
                    </a:lnTo>
                    <a:lnTo>
                      <a:pt x="270" y="300"/>
                    </a:lnTo>
                    <a:lnTo>
                      <a:pt x="258" y="282"/>
                    </a:lnTo>
                    <a:lnTo>
                      <a:pt x="252" y="294"/>
                    </a:lnTo>
                    <a:lnTo>
                      <a:pt x="240" y="282"/>
                    </a:lnTo>
                    <a:lnTo>
                      <a:pt x="234" y="300"/>
                    </a:lnTo>
                    <a:lnTo>
                      <a:pt x="222" y="300"/>
                    </a:lnTo>
                    <a:lnTo>
                      <a:pt x="204" y="294"/>
                    </a:lnTo>
                    <a:lnTo>
                      <a:pt x="192" y="270"/>
                    </a:lnTo>
                    <a:lnTo>
                      <a:pt x="174" y="270"/>
                    </a:lnTo>
                    <a:lnTo>
                      <a:pt x="174" y="252"/>
                    </a:lnTo>
                    <a:lnTo>
                      <a:pt x="156" y="258"/>
                    </a:lnTo>
                    <a:lnTo>
                      <a:pt x="156" y="246"/>
                    </a:lnTo>
                    <a:lnTo>
                      <a:pt x="132" y="252"/>
                    </a:lnTo>
                    <a:lnTo>
                      <a:pt x="144" y="264"/>
                    </a:lnTo>
                    <a:lnTo>
                      <a:pt x="126" y="270"/>
                    </a:lnTo>
                    <a:lnTo>
                      <a:pt x="66" y="252"/>
                    </a:lnTo>
                    <a:lnTo>
                      <a:pt x="18" y="258"/>
                    </a:lnTo>
                    <a:lnTo>
                      <a:pt x="12" y="252"/>
                    </a:lnTo>
                    <a:lnTo>
                      <a:pt x="30" y="234"/>
                    </a:lnTo>
                    <a:lnTo>
                      <a:pt x="24" y="192"/>
                    </a:lnTo>
                    <a:lnTo>
                      <a:pt x="36" y="156"/>
                    </a:lnTo>
                    <a:lnTo>
                      <a:pt x="0" y="84"/>
                    </a:lnTo>
                    <a:lnTo>
                      <a:pt x="0" y="6"/>
                    </a:lnTo>
                    <a:lnTo>
                      <a:pt x="186" y="0"/>
                    </a:lnTo>
                    <a:lnTo>
                      <a:pt x="192" y="6"/>
                    </a:lnTo>
                    <a:lnTo>
                      <a:pt x="192" y="30"/>
                    </a:lnTo>
                    <a:lnTo>
                      <a:pt x="198" y="30"/>
                    </a:lnTo>
                    <a:lnTo>
                      <a:pt x="192" y="36"/>
                    </a:lnTo>
                    <a:lnTo>
                      <a:pt x="210" y="54"/>
                    </a:lnTo>
                    <a:lnTo>
                      <a:pt x="192" y="60"/>
                    </a:lnTo>
                    <a:lnTo>
                      <a:pt x="204" y="66"/>
                    </a:lnTo>
                    <a:lnTo>
                      <a:pt x="174" y="108"/>
                    </a:lnTo>
                    <a:lnTo>
                      <a:pt x="168" y="156"/>
                    </a:lnTo>
                    <a:lnTo>
                      <a:pt x="288" y="150"/>
                    </a:lnTo>
                    <a:lnTo>
                      <a:pt x="288" y="174"/>
                    </a:lnTo>
                    <a:lnTo>
                      <a:pt x="306" y="21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5" name="Freeform 432"/>
              <p:cNvSpPr>
                <a:spLocks noChangeAspect="1"/>
              </p:cNvSpPr>
              <p:nvPr/>
            </p:nvSpPr>
            <p:spPr bwMode="auto">
              <a:xfrm>
                <a:off x="3039" y="2574"/>
                <a:ext cx="348" cy="306"/>
              </a:xfrm>
              <a:custGeom>
                <a:avLst/>
                <a:gdLst>
                  <a:gd name="T0" fmla="*/ 306 w 348"/>
                  <a:gd name="T1" fmla="*/ 210 h 306"/>
                  <a:gd name="T2" fmla="*/ 264 w 348"/>
                  <a:gd name="T3" fmla="*/ 198 h 306"/>
                  <a:gd name="T4" fmla="*/ 246 w 348"/>
                  <a:gd name="T5" fmla="*/ 216 h 306"/>
                  <a:gd name="T6" fmla="*/ 270 w 348"/>
                  <a:gd name="T7" fmla="*/ 228 h 306"/>
                  <a:gd name="T8" fmla="*/ 300 w 348"/>
                  <a:gd name="T9" fmla="*/ 216 h 306"/>
                  <a:gd name="T10" fmla="*/ 288 w 348"/>
                  <a:gd name="T11" fmla="*/ 228 h 306"/>
                  <a:gd name="T12" fmla="*/ 306 w 348"/>
                  <a:gd name="T13" fmla="*/ 234 h 306"/>
                  <a:gd name="T14" fmla="*/ 312 w 348"/>
                  <a:gd name="T15" fmla="*/ 222 h 306"/>
                  <a:gd name="T16" fmla="*/ 330 w 348"/>
                  <a:gd name="T17" fmla="*/ 210 h 306"/>
                  <a:gd name="T18" fmla="*/ 336 w 348"/>
                  <a:gd name="T19" fmla="*/ 234 h 306"/>
                  <a:gd name="T20" fmla="*/ 306 w 348"/>
                  <a:gd name="T21" fmla="*/ 258 h 306"/>
                  <a:gd name="T22" fmla="*/ 312 w 348"/>
                  <a:gd name="T23" fmla="*/ 270 h 306"/>
                  <a:gd name="T24" fmla="*/ 348 w 348"/>
                  <a:gd name="T25" fmla="*/ 288 h 306"/>
                  <a:gd name="T26" fmla="*/ 342 w 348"/>
                  <a:gd name="T27" fmla="*/ 300 h 306"/>
                  <a:gd name="T28" fmla="*/ 336 w 348"/>
                  <a:gd name="T29" fmla="*/ 294 h 306"/>
                  <a:gd name="T30" fmla="*/ 324 w 348"/>
                  <a:gd name="T31" fmla="*/ 306 h 306"/>
                  <a:gd name="T32" fmla="*/ 318 w 348"/>
                  <a:gd name="T33" fmla="*/ 282 h 306"/>
                  <a:gd name="T34" fmla="*/ 276 w 348"/>
                  <a:gd name="T35" fmla="*/ 270 h 306"/>
                  <a:gd name="T36" fmla="*/ 282 w 348"/>
                  <a:gd name="T37" fmla="*/ 288 h 306"/>
                  <a:gd name="T38" fmla="*/ 270 w 348"/>
                  <a:gd name="T39" fmla="*/ 300 h 306"/>
                  <a:gd name="T40" fmla="*/ 258 w 348"/>
                  <a:gd name="T41" fmla="*/ 282 h 306"/>
                  <a:gd name="T42" fmla="*/ 252 w 348"/>
                  <a:gd name="T43" fmla="*/ 294 h 306"/>
                  <a:gd name="T44" fmla="*/ 240 w 348"/>
                  <a:gd name="T45" fmla="*/ 282 h 306"/>
                  <a:gd name="T46" fmla="*/ 234 w 348"/>
                  <a:gd name="T47" fmla="*/ 300 h 306"/>
                  <a:gd name="T48" fmla="*/ 222 w 348"/>
                  <a:gd name="T49" fmla="*/ 300 h 306"/>
                  <a:gd name="T50" fmla="*/ 204 w 348"/>
                  <a:gd name="T51" fmla="*/ 294 h 306"/>
                  <a:gd name="T52" fmla="*/ 192 w 348"/>
                  <a:gd name="T53" fmla="*/ 270 h 306"/>
                  <a:gd name="T54" fmla="*/ 174 w 348"/>
                  <a:gd name="T55" fmla="*/ 270 h 306"/>
                  <a:gd name="T56" fmla="*/ 174 w 348"/>
                  <a:gd name="T57" fmla="*/ 252 h 306"/>
                  <a:gd name="T58" fmla="*/ 156 w 348"/>
                  <a:gd name="T59" fmla="*/ 258 h 306"/>
                  <a:gd name="T60" fmla="*/ 156 w 348"/>
                  <a:gd name="T61" fmla="*/ 246 h 306"/>
                  <a:gd name="T62" fmla="*/ 132 w 348"/>
                  <a:gd name="T63" fmla="*/ 252 h 306"/>
                  <a:gd name="T64" fmla="*/ 144 w 348"/>
                  <a:gd name="T65" fmla="*/ 264 h 306"/>
                  <a:gd name="T66" fmla="*/ 126 w 348"/>
                  <a:gd name="T67" fmla="*/ 270 h 306"/>
                  <a:gd name="T68" fmla="*/ 66 w 348"/>
                  <a:gd name="T69" fmla="*/ 252 h 306"/>
                  <a:gd name="T70" fmla="*/ 18 w 348"/>
                  <a:gd name="T71" fmla="*/ 258 h 306"/>
                  <a:gd name="T72" fmla="*/ 12 w 348"/>
                  <a:gd name="T73" fmla="*/ 252 h 306"/>
                  <a:gd name="T74" fmla="*/ 30 w 348"/>
                  <a:gd name="T75" fmla="*/ 234 h 306"/>
                  <a:gd name="T76" fmla="*/ 24 w 348"/>
                  <a:gd name="T77" fmla="*/ 192 h 306"/>
                  <a:gd name="T78" fmla="*/ 36 w 348"/>
                  <a:gd name="T79" fmla="*/ 156 h 306"/>
                  <a:gd name="T80" fmla="*/ 0 w 348"/>
                  <a:gd name="T81" fmla="*/ 84 h 306"/>
                  <a:gd name="T82" fmla="*/ 0 w 348"/>
                  <a:gd name="T83" fmla="*/ 6 h 306"/>
                  <a:gd name="T84" fmla="*/ 186 w 348"/>
                  <a:gd name="T85" fmla="*/ 0 h 306"/>
                  <a:gd name="T86" fmla="*/ 192 w 348"/>
                  <a:gd name="T87" fmla="*/ 6 h 306"/>
                  <a:gd name="T88" fmla="*/ 192 w 348"/>
                  <a:gd name="T89" fmla="*/ 30 h 306"/>
                  <a:gd name="T90" fmla="*/ 198 w 348"/>
                  <a:gd name="T91" fmla="*/ 30 h 306"/>
                  <a:gd name="T92" fmla="*/ 192 w 348"/>
                  <a:gd name="T93" fmla="*/ 36 h 306"/>
                  <a:gd name="T94" fmla="*/ 210 w 348"/>
                  <a:gd name="T95" fmla="*/ 54 h 306"/>
                  <a:gd name="T96" fmla="*/ 192 w 348"/>
                  <a:gd name="T97" fmla="*/ 60 h 306"/>
                  <a:gd name="T98" fmla="*/ 204 w 348"/>
                  <a:gd name="T99" fmla="*/ 66 h 306"/>
                  <a:gd name="T100" fmla="*/ 174 w 348"/>
                  <a:gd name="T101" fmla="*/ 108 h 306"/>
                  <a:gd name="T102" fmla="*/ 168 w 348"/>
                  <a:gd name="T103" fmla="*/ 156 h 306"/>
                  <a:gd name="T104" fmla="*/ 288 w 348"/>
                  <a:gd name="T105" fmla="*/ 150 h 306"/>
                  <a:gd name="T106" fmla="*/ 288 w 348"/>
                  <a:gd name="T107" fmla="*/ 174 h 306"/>
                  <a:gd name="T108" fmla="*/ 306 w 348"/>
                  <a:gd name="T109" fmla="*/ 210 h 306"/>
                  <a:gd name="T110" fmla="*/ 306 w 348"/>
                  <a:gd name="T111" fmla="*/ 216 h 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48"/>
                  <a:gd name="T169" fmla="*/ 0 h 306"/>
                  <a:gd name="T170" fmla="*/ 348 w 348"/>
                  <a:gd name="T171" fmla="*/ 306 h 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48" h="306">
                    <a:moveTo>
                      <a:pt x="306" y="210"/>
                    </a:moveTo>
                    <a:lnTo>
                      <a:pt x="264" y="198"/>
                    </a:lnTo>
                    <a:lnTo>
                      <a:pt x="246" y="216"/>
                    </a:lnTo>
                    <a:lnTo>
                      <a:pt x="270" y="228"/>
                    </a:lnTo>
                    <a:lnTo>
                      <a:pt x="300" y="216"/>
                    </a:lnTo>
                    <a:lnTo>
                      <a:pt x="288" y="228"/>
                    </a:lnTo>
                    <a:lnTo>
                      <a:pt x="306" y="234"/>
                    </a:lnTo>
                    <a:lnTo>
                      <a:pt x="312" y="222"/>
                    </a:lnTo>
                    <a:lnTo>
                      <a:pt x="330" y="210"/>
                    </a:lnTo>
                    <a:lnTo>
                      <a:pt x="336" y="234"/>
                    </a:lnTo>
                    <a:lnTo>
                      <a:pt x="306" y="258"/>
                    </a:lnTo>
                    <a:lnTo>
                      <a:pt x="312" y="270"/>
                    </a:lnTo>
                    <a:lnTo>
                      <a:pt x="348" y="288"/>
                    </a:lnTo>
                    <a:lnTo>
                      <a:pt x="342" y="300"/>
                    </a:lnTo>
                    <a:lnTo>
                      <a:pt x="336" y="294"/>
                    </a:lnTo>
                    <a:lnTo>
                      <a:pt x="324" y="306"/>
                    </a:lnTo>
                    <a:lnTo>
                      <a:pt x="318" y="282"/>
                    </a:lnTo>
                    <a:lnTo>
                      <a:pt x="276" y="270"/>
                    </a:lnTo>
                    <a:lnTo>
                      <a:pt x="282" y="288"/>
                    </a:lnTo>
                    <a:lnTo>
                      <a:pt x="270" y="300"/>
                    </a:lnTo>
                    <a:lnTo>
                      <a:pt x="258" y="282"/>
                    </a:lnTo>
                    <a:lnTo>
                      <a:pt x="252" y="294"/>
                    </a:lnTo>
                    <a:lnTo>
                      <a:pt x="240" y="282"/>
                    </a:lnTo>
                    <a:lnTo>
                      <a:pt x="234" y="300"/>
                    </a:lnTo>
                    <a:lnTo>
                      <a:pt x="222" y="300"/>
                    </a:lnTo>
                    <a:lnTo>
                      <a:pt x="204" y="294"/>
                    </a:lnTo>
                    <a:lnTo>
                      <a:pt x="192" y="270"/>
                    </a:lnTo>
                    <a:lnTo>
                      <a:pt x="174" y="270"/>
                    </a:lnTo>
                    <a:lnTo>
                      <a:pt x="174" y="252"/>
                    </a:lnTo>
                    <a:lnTo>
                      <a:pt x="156" y="258"/>
                    </a:lnTo>
                    <a:lnTo>
                      <a:pt x="156" y="246"/>
                    </a:lnTo>
                    <a:lnTo>
                      <a:pt x="132" y="252"/>
                    </a:lnTo>
                    <a:lnTo>
                      <a:pt x="144" y="264"/>
                    </a:lnTo>
                    <a:lnTo>
                      <a:pt x="126" y="270"/>
                    </a:lnTo>
                    <a:lnTo>
                      <a:pt x="66" y="252"/>
                    </a:lnTo>
                    <a:lnTo>
                      <a:pt x="18" y="258"/>
                    </a:lnTo>
                    <a:lnTo>
                      <a:pt x="12" y="252"/>
                    </a:lnTo>
                    <a:lnTo>
                      <a:pt x="30" y="234"/>
                    </a:lnTo>
                    <a:lnTo>
                      <a:pt x="24" y="192"/>
                    </a:lnTo>
                    <a:lnTo>
                      <a:pt x="36" y="156"/>
                    </a:lnTo>
                    <a:lnTo>
                      <a:pt x="0" y="84"/>
                    </a:lnTo>
                    <a:lnTo>
                      <a:pt x="0" y="6"/>
                    </a:lnTo>
                    <a:lnTo>
                      <a:pt x="186" y="0"/>
                    </a:lnTo>
                    <a:lnTo>
                      <a:pt x="192" y="6"/>
                    </a:lnTo>
                    <a:lnTo>
                      <a:pt x="192" y="30"/>
                    </a:lnTo>
                    <a:lnTo>
                      <a:pt x="198" y="30"/>
                    </a:lnTo>
                    <a:lnTo>
                      <a:pt x="192" y="36"/>
                    </a:lnTo>
                    <a:lnTo>
                      <a:pt x="210" y="54"/>
                    </a:lnTo>
                    <a:lnTo>
                      <a:pt x="192" y="60"/>
                    </a:lnTo>
                    <a:lnTo>
                      <a:pt x="204" y="66"/>
                    </a:lnTo>
                    <a:lnTo>
                      <a:pt x="174" y="108"/>
                    </a:lnTo>
                    <a:lnTo>
                      <a:pt x="168" y="156"/>
                    </a:lnTo>
                    <a:lnTo>
                      <a:pt x="288" y="150"/>
                    </a:lnTo>
                    <a:lnTo>
                      <a:pt x="288" y="174"/>
                    </a:lnTo>
                    <a:lnTo>
                      <a:pt x="306" y="210"/>
                    </a:lnTo>
                    <a:lnTo>
                      <a:pt x="306" y="21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6" name="Freeform 433"/>
              <p:cNvSpPr>
                <a:spLocks noChangeAspect="1"/>
              </p:cNvSpPr>
              <p:nvPr/>
            </p:nvSpPr>
            <p:spPr bwMode="auto">
              <a:xfrm>
                <a:off x="4269" y="1248"/>
                <a:ext cx="228" cy="360"/>
              </a:xfrm>
              <a:custGeom>
                <a:avLst/>
                <a:gdLst>
                  <a:gd name="T0" fmla="*/ 66 w 228"/>
                  <a:gd name="T1" fmla="*/ 360 h 360"/>
                  <a:gd name="T2" fmla="*/ 60 w 228"/>
                  <a:gd name="T3" fmla="*/ 360 h 360"/>
                  <a:gd name="T4" fmla="*/ 42 w 228"/>
                  <a:gd name="T5" fmla="*/ 336 h 360"/>
                  <a:gd name="T6" fmla="*/ 0 w 228"/>
                  <a:gd name="T7" fmla="*/ 198 h 360"/>
                  <a:gd name="T8" fmla="*/ 18 w 228"/>
                  <a:gd name="T9" fmla="*/ 198 h 360"/>
                  <a:gd name="T10" fmla="*/ 12 w 228"/>
                  <a:gd name="T11" fmla="*/ 180 h 360"/>
                  <a:gd name="T12" fmla="*/ 24 w 228"/>
                  <a:gd name="T13" fmla="*/ 180 h 360"/>
                  <a:gd name="T14" fmla="*/ 18 w 228"/>
                  <a:gd name="T15" fmla="*/ 174 h 360"/>
                  <a:gd name="T16" fmla="*/ 30 w 228"/>
                  <a:gd name="T17" fmla="*/ 138 h 360"/>
                  <a:gd name="T18" fmla="*/ 30 w 228"/>
                  <a:gd name="T19" fmla="*/ 78 h 360"/>
                  <a:gd name="T20" fmla="*/ 54 w 228"/>
                  <a:gd name="T21" fmla="*/ 12 h 360"/>
                  <a:gd name="T22" fmla="*/ 66 w 228"/>
                  <a:gd name="T23" fmla="*/ 6 h 360"/>
                  <a:gd name="T24" fmla="*/ 78 w 228"/>
                  <a:gd name="T25" fmla="*/ 24 h 360"/>
                  <a:gd name="T26" fmla="*/ 108 w 228"/>
                  <a:gd name="T27" fmla="*/ 0 h 360"/>
                  <a:gd name="T28" fmla="*/ 138 w 228"/>
                  <a:gd name="T29" fmla="*/ 18 h 360"/>
                  <a:gd name="T30" fmla="*/ 168 w 228"/>
                  <a:gd name="T31" fmla="*/ 120 h 360"/>
                  <a:gd name="T32" fmla="*/ 186 w 228"/>
                  <a:gd name="T33" fmla="*/ 120 h 360"/>
                  <a:gd name="T34" fmla="*/ 192 w 228"/>
                  <a:gd name="T35" fmla="*/ 144 h 360"/>
                  <a:gd name="T36" fmla="*/ 216 w 228"/>
                  <a:gd name="T37" fmla="*/ 150 h 360"/>
                  <a:gd name="T38" fmla="*/ 216 w 228"/>
                  <a:gd name="T39" fmla="*/ 168 h 360"/>
                  <a:gd name="T40" fmla="*/ 228 w 228"/>
                  <a:gd name="T41" fmla="*/ 168 h 360"/>
                  <a:gd name="T42" fmla="*/ 222 w 228"/>
                  <a:gd name="T43" fmla="*/ 186 h 360"/>
                  <a:gd name="T44" fmla="*/ 192 w 228"/>
                  <a:gd name="T45" fmla="*/ 204 h 360"/>
                  <a:gd name="T46" fmla="*/ 180 w 228"/>
                  <a:gd name="T47" fmla="*/ 222 h 360"/>
                  <a:gd name="T48" fmla="*/ 174 w 228"/>
                  <a:gd name="T49" fmla="*/ 210 h 360"/>
                  <a:gd name="T50" fmla="*/ 162 w 228"/>
                  <a:gd name="T51" fmla="*/ 222 h 360"/>
                  <a:gd name="T52" fmla="*/ 156 w 228"/>
                  <a:gd name="T53" fmla="*/ 216 h 360"/>
                  <a:gd name="T54" fmla="*/ 156 w 228"/>
                  <a:gd name="T55" fmla="*/ 234 h 360"/>
                  <a:gd name="T56" fmla="*/ 144 w 228"/>
                  <a:gd name="T57" fmla="*/ 234 h 360"/>
                  <a:gd name="T58" fmla="*/ 150 w 228"/>
                  <a:gd name="T59" fmla="*/ 228 h 360"/>
                  <a:gd name="T60" fmla="*/ 138 w 228"/>
                  <a:gd name="T61" fmla="*/ 216 h 360"/>
                  <a:gd name="T62" fmla="*/ 126 w 228"/>
                  <a:gd name="T63" fmla="*/ 270 h 360"/>
                  <a:gd name="T64" fmla="*/ 120 w 228"/>
                  <a:gd name="T65" fmla="*/ 264 h 360"/>
                  <a:gd name="T66" fmla="*/ 114 w 228"/>
                  <a:gd name="T67" fmla="*/ 282 h 360"/>
                  <a:gd name="T68" fmla="*/ 102 w 228"/>
                  <a:gd name="T69" fmla="*/ 282 h 360"/>
                  <a:gd name="T70" fmla="*/ 102 w 228"/>
                  <a:gd name="T71" fmla="*/ 300 h 360"/>
                  <a:gd name="T72" fmla="*/ 96 w 228"/>
                  <a:gd name="T73" fmla="*/ 288 h 360"/>
                  <a:gd name="T74" fmla="*/ 84 w 228"/>
                  <a:gd name="T75" fmla="*/ 294 h 360"/>
                  <a:gd name="T76" fmla="*/ 66 w 228"/>
                  <a:gd name="T77" fmla="*/ 360 h 36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28"/>
                  <a:gd name="T118" fmla="*/ 0 h 360"/>
                  <a:gd name="T119" fmla="*/ 228 w 228"/>
                  <a:gd name="T120" fmla="*/ 360 h 36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28" h="360">
                    <a:moveTo>
                      <a:pt x="66" y="360"/>
                    </a:moveTo>
                    <a:lnTo>
                      <a:pt x="60" y="360"/>
                    </a:lnTo>
                    <a:lnTo>
                      <a:pt x="42" y="336"/>
                    </a:lnTo>
                    <a:lnTo>
                      <a:pt x="0" y="198"/>
                    </a:lnTo>
                    <a:lnTo>
                      <a:pt x="18" y="198"/>
                    </a:lnTo>
                    <a:lnTo>
                      <a:pt x="12" y="180"/>
                    </a:lnTo>
                    <a:lnTo>
                      <a:pt x="24" y="180"/>
                    </a:lnTo>
                    <a:lnTo>
                      <a:pt x="18" y="174"/>
                    </a:lnTo>
                    <a:lnTo>
                      <a:pt x="30" y="138"/>
                    </a:lnTo>
                    <a:lnTo>
                      <a:pt x="30" y="78"/>
                    </a:lnTo>
                    <a:lnTo>
                      <a:pt x="54" y="12"/>
                    </a:lnTo>
                    <a:lnTo>
                      <a:pt x="66" y="6"/>
                    </a:lnTo>
                    <a:lnTo>
                      <a:pt x="78" y="24"/>
                    </a:lnTo>
                    <a:lnTo>
                      <a:pt x="108" y="0"/>
                    </a:lnTo>
                    <a:lnTo>
                      <a:pt x="138" y="18"/>
                    </a:lnTo>
                    <a:lnTo>
                      <a:pt x="168" y="120"/>
                    </a:lnTo>
                    <a:lnTo>
                      <a:pt x="186" y="120"/>
                    </a:lnTo>
                    <a:lnTo>
                      <a:pt x="192" y="144"/>
                    </a:lnTo>
                    <a:lnTo>
                      <a:pt x="216" y="150"/>
                    </a:lnTo>
                    <a:lnTo>
                      <a:pt x="216" y="168"/>
                    </a:lnTo>
                    <a:lnTo>
                      <a:pt x="228" y="168"/>
                    </a:lnTo>
                    <a:lnTo>
                      <a:pt x="222" y="186"/>
                    </a:lnTo>
                    <a:lnTo>
                      <a:pt x="192" y="204"/>
                    </a:lnTo>
                    <a:lnTo>
                      <a:pt x="180" y="222"/>
                    </a:lnTo>
                    <a:lnTo>
                      <a:pt x="174" y="210"/>
                    </a:lnTo>
                    <a:lnTo>
                      <a:pt x="162" y="222"/>
                    </a:lnTo>
                    <a:lnTo>
                      <a:pt x="156" y="216"/>
                    </a:lnTo>
                    <a:lnTo>
                      <a:pt x="156" y="234"/>
                    </a:lnTo>
                    <a:lnTo>
                      <a:pt x="144" y="234"/>
                    </a:lnTo>
                    <a:lnTo>
                      <a:pt x="150" y="228"/>
                    </a:lnTo>
                    <a:lnTo>
                      <a:pt x="138" y="216"/>
                    </a:lnTo>
                    <a:lnTo>
                      <a:pt x="126" y="270"/>
                    </a:lnTo>
                    <a:lnTo>
                      <a:pt x="120" y="264"/>
                    </a:lnTo>
                    <a:lnTo>
                      <a:pt x="114" y="282"/>
                    </a:lnTo>
                    <a:lnTo>
                      <a:pt x="102" y="282"/>
                    </a:lnTo>
                    <a:lnTo>
                      <a:pt x="102" y="300"/>
                    </a:lnTo>
                    <a:lnTo>
                      <a:pt x="96" y="288"/>
                    </a:lnTo>
                    <a:lnTo>
                      <a:pt x="84" y="294"/>
                    </a:lnTo>
                    <a:lnTo>
                      <a:pt x="66" y="36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7" name="Freeform 434"/>
              <p:cNvSpPr>
                <a:spLocks noChangeAspect="1"/>
              </p:cNvSpPr>
              <p:nvPr/>
            </p:nvSpPr>
            <p:spPr bwMode="auto">
              <a:xfrm>
                <a:off x="4269" y="1248"/>
                <a:ext cx="228" cy="366"/>
              </a:xfrm>
              <a:custGeom>
                <a:avLst/>
                <a:gdLst>
                  <a:gd name="T0" fmla="*/ 66 w 228"/>
                  <a:gd name="T1" fmla="*/ 360 h 366"/>
                  <a:gd name="T2" fmla="*/ 60 w 228"/>
                  <a:gd name="T3" fmla="*/ 360 h 366"/>
                  <a:gd name="T4" fmla="*/ 42 w 228"/>
                  <a:gd name="T5" fmla="*/ 336 h 366"/>
                  <a:gd name="T6" fmla="*/ 0 w 228"/>
                  <a:gd name="T7" fmla="*/ 198 h 366"/>
                  <a:gd name="T8" fmla="*/ 18 w 228"/>
                  <a:gd name="T9" fmla="*/ 198 h 366"/>
                  <a:gd name="T10" fmla="*/ 12 w 228"/>
                  <a:gd name="T11" fmla="*/ 180 h 366"/>
                  <a:gd name="T12" fmla="*/ 24 w 228"/>
                  <a:gd name="T13" fmla="*/ 180 h 366"/>
                  <a:gd name="T14" fmla="*/ 18 w 228"/>
                  <a:gd name="T15" fmla="*/ 174 h 366"/>
                  <a:gd name="T16" fmla="*/ 30 w 228"/>
                  <a:gd name="T17" fmla="*/ 138 h 366"/>
                  <a:gd name="T18" fmla="*/ 30 w 228"/>
                  <a:gd name="T19" fmla="*/ 78 h 366"/>
                  <a:gd name="T20" fmla="*/ 54 w 228"/>
                  <a:gd name="T21" fmla="*/ 12 h 366"/>
                  <a:gd name="T22" fmla="*/ 66 w 228"/>
                  <a:gd name="T23" fmla="*/ 6 h 366"/>
                  <a:gd name="T24" fmla="*/ 78 w 228"/>
                  <a:gd name="T25" fmla="*/ 24 h 366"/>
                  <a:gd name="T26" fmla="*/ 108 w 228"/>
                  <a:gd name="T27" fmla="*/ 0 h 366"/>
                  <a:gd name="T28" fmla="*/ 138 w 228"/>
                  <a:gd name="T29" fmla="*/ 18 h 366"/>
                  <a:gd name="T30" fmla="*/ 168 w 228"/>
                  <a:gd name="T31" fmla="*/ 120 h 366"/>
                  <a:gd name="T32" fmla="*/ 186 w 228"/>
                  <a:gd name="T33" fmla="*/ 120 h 366"/>
                  <a:gd name="T34" fmla="*/ 192 w 228"/>
                  <a:gd name="T35" fmla="*/ 144 h 366"/>
                  <a:gd name="T36" fmla="*/ 216 w 228"/>
                  <a:gd name="T37" fmla="*/ 150 h 366"/>
                  <a:gd name="T38" fmla="*/ 216 w 228"/>
                  <a:gd name="T39" fmla="*/ 168 h 366"/>
                  <a:gd name="T40" fmla="*/ 228 w 228"/>
                  <a:gd name="T41" fmla="*/ 168 h 366"/>
                  <a:gd name="T42" fmla="*/ 222 w 228"/>
                  <a:gd name="T43" fmla="*/ 186 h 366"/>
                  <a:gd name="T44" fmla="*/ 192 w 228"/>
                  <a:gd name="T45" fmla="*/ 204 h 366"/>
                  <a:gd name="T46" fmla="*/ 180 w 228"/>
                  <a:gd name="T47" fmla="*/ 222 h 366"/>
                  <a:gd name="T48" fmla="*/ 174 w 228"/>
                  <a:gd name="T49" fmla="*/ 210 h 366"/>
                  <a:gd name="T50" fmla="*/ 162 w 228"/>
                  <a:gd name="T51" fmla="*/ 222 h 366"/>
                  <a:gd name="T52" fmla="*/ 156 w 228"/>
                  <a:gd name="T53" fmla="*/ 216 h 366"/>
                  <a:gd name="T54" fmla="*/ 156 w 228"/>
                  <a:gd name="T55" fmla="*/ 234 h 366"/>
                  <a:gd name="T56" fmla="*/ 144 w 228"/>
                  <a:gd name="T57" fmla="*/ 234 h 366"/>
                  <a:gd name="T58" fmla="*/ 150 w 228"/>
                  <a:gd name="T59" fmla="*/ 228 h 366"/>
                  <a:gd name="T60" fmla="*/ 138 w 228"/>
                  <a:gd name="T61" fmla="*/ 216 h 366"/>
                  <a:gd name="T62" fmla="*/ 126 w 228"/>
                  <a:gd name="T63" fmla="*/ 270 h 366"/>
                  <a:gd name="T64" fmla="*/ 120 w 228"/>
                  <a:gd name="T65" fmla="*/ 264 h 366"/>
                  <a:gd name="T66" fmla="*/ 114 w 228"/>
                  <a:gd name="T67" fmla="*/ 282 h 366"/>
                  <a:gd name="T68" fmla="*/ 102 w 228"/>
                  <a:gd name="T69" fmla="*/ 282 h 366"/>
                  <a:gd name="T70" fmla="*/ 102 w 228"/>
                  <a:gd name="T71" fmla="*/ 300 h 366"/>
                  <a:gd name="T72" fmla="*/ 96 w 228"/>
                  <a:gd name="T73" fmla="*/ 288 h 366"/>
                  <a:gd name="T74" fmla="*/ 84 w 228"/>
                  <a:gd name="T75" fmla="*/ 294 h 366"/>
                  <a:gd name="T76" fmla="*/ 66 w 228"/>
                  <a:gd name="T77" fmla="*/ 360 h 366"/>
                  <a:gd name="T78" fmla="*/ 66 w 228"/>
                  <a:gd name="T79" fmla="*/ 366 h 36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8"/>
                  <a:gd name="T121" fmla="*/ 0 h 366"/>
                  <a:gd name="T122" fmla="*/ 228 w 228"/>
                  <a:gd name="T123" fmla="*/ 366 h 36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8" h="366">
                    <a:moveTo>
                      <a:pt x="66" y="360"/>
                    </a:moveTo>
                    <a:lnTo>
                      <a:pt x="60" y="360"/>
                    </a:lnTo>
                    <a:lnTo>
                      <a:pt x="42" y="336"/>
                    </a:lnTo>
                    <a:lnTo>
                      <a:pt x="0" y="198"/>
                    </a:lnTo>
                    <a:lnTo>
                      <a:pt x="18" y="198"/>
                    </a:lnTo>
                    <a:lnTo>
                      <a:pt x="12" y="180"/>
                    </a:lnTo>
                    <a:lnTo>
                      <a:pt x="24" y="180"/>
                    </a:lnTo>
                    <a:lnTo>
                      <a:pt x="18" y="174"/>
                    </a:lnTo>
                    <a:lnTo>
                      <a:pt x="30" y="138"/>
                    </a:lnTo>
                    <a:lnTo>
                      <a:pt x="30" y="78"/>
                    </a:lnTo>
                    <a:lnTo>
                      <a:pt x="54" y="12"/>
                    </a:lnTo>
                    <a:lnTo>
                      <a:pt x="66" y="6"/>
                    </a:lnTo>
                    <a:lnTo>
                      <a:pt x="78" y="24"/>
                    </a:lnTo>
                    <a:lnTo>
                      <a:pt x="108" y="0"/>
                    </a:lnTo>
                    <a:lnTo>
                      <a:pt x="138" y="18"/>
                    </a:lnTo>
                    <a:lnTo>
                      <a:pt x="168" y="120"/>
                    </a:lnTo>
                    <a:lnTo>
                      <a:pt x="186" y="120"/>
                    </a:lnTo>
                    <a:lnTo>
                      <a:pt x="192" y="144"/>
                    </a:lnTo>
                    <a:lnTo>
                      <a:pt x="216" y="150"/>
                    </a:lnTo>
                    <a:lnTo>
                      <a:pt x="216" y="168"/>
                    </a:lnTo>
                    <a:lnTo>
                      <a:pt x="228" y="168"/>
                    </a:lnTo>
                    <a:lnTo>
                      <a:pt x="222" y="186"/>
                    </a:lnTo>
                    <a:lnTo>
                      <a:pt x="192" y="204"/>
                    </a:lnTo>
                    <a:lnTo>
                      <a:pt x="180" y="222"/>
                    </a:lnTo>
                    <a:lnTo>
                      <a:pt x="174" y="210"/>
                    </a:lnTo>
                    <a:lnTo>
                      <a:pt x="162" y="222"/>
                    </a:lnTo>
                    <a:lnTo>
                      <a:pt x="156" y="216"/>
                    </a:lnTo>
                    <a:lnTo>
                      <a:pt x="156" y="234"/>
                    </a:lnTo>
                    <a:lnTo>
                      <a:pt x="144" y="234"/>
                    </a:lnTo>
                    <a:lnTo>
                      <a:pt x="150" y="228"/>
                    </a:lnTo>
                    <a:lnTo>
                      <a:pt x="138" y="216"/>
                    </a:lnTo>
                    <a:lnTo>
                      <a:pt x="126" y="270"/>
                    </a:lnTo>
                    <a:lnTo>
                      <a:pt x="120" y="264"/>
                    </a:lnTo>
                    <a:lnTo>
                      <a:pt x="114" y="282"/>
                    </a:lnTo>
                    <a:lnTo>
                      <a:pt x="102" y="282"/>
                    </a:lnTo>
                    <a:lnTo>
                      <a:pt x="102" y="300"/>
                    </a:lnTo>
                    <a:lnTo>
                      <a:pt x="96" y="288"/>
                    </a:lnTo>
                    <a:lnTo>
                      <a:pt x="84" y="294"/>
                    </a:lnTo>
                    <a:lnTo>
                      <a:pt x="66" y="360"/>
                    </a:lnTo>
                    <a:lnTo>
                      <a:pt x="66" y="3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8" name="Freeform 435"/>
              <p:cNvSpPr>
                <a:spLocks noChangeAspect="1"/>
              </p:cNvSpPr>
              <p:nvPr/>
            </p:nvSpPr>
            <p:spPr bwMode="auto">
              <a:xfrm>
                <a:off x="3891" y="1932"/>
                <a:ext cx="282" cy="138"/>
              </a:xfrm>
              <a:custGeom>
                <a:avLst/>
                <a:gdLst>
                  <a:gd name="T0" fmla="*/ 216 w 282"/>
                  <a:gd name="T1" fmla="*/ 0 h 138"/>
                  <a:gd name="T2" fmla="*/ 246 w 282"/>
                  <a:gd name="T3" fmla="*/ 96 h 138"/>
                  <a:gd name="T4" fmla="*/ 282 w 282"/>
                  <a:gd name="T5" fmla="*/ 84 h 138"/>
                  <a:gd name="T6" fmla="*/ 282 w 282"/>
                  <a:gd name="T7" fmla="*/ 120 h 138"/>
                  <a:gd name="T8" fmla="*/ 276 w 282"/>
                  <a:gd name="T9" fmla="*/ 120 h 138"/>
                  <a:gd name="T10" fmla="*/ 276 w 282"/>
                  <a:gd name="T11" fmla="*/ 102 h 138"/>
                  <a:gd name="T12" fmla="*/ 270 w 282"/>
                  <a:gd name="T13" fmla="*/ 120 h 138"/>
                  <a:gd name="T14" fmla="*/ 258 w 282"/>
                  <a:gd name="T15" fmla="*/ 126 h 138"/>
                  <a:gd name="T16" fmla="*/ 258 w 282"/>
                  <a:gd name="T17" fmla="*/ 132 h 138"/>
                  <a:gd name="T18" fmla="*/ 246 w 282"/>
                  <a:gd name="T19" fmla="*/ 138 h 138"/>
                  <a:gd name="T20" fmla="*/ 234 w 282"/>
                  <a:gd name="T21" fmla="*/ 108 h 138"/>
                  <a:gd name="T22" fmla="*/ 228 w 282"/>
                  <a:gd name="T23" fmla="*/ 114 h 138"/>
                  <a:gd name="T24" fmla="*/ 210 w 282"/>
                  <a:gd name="T25" fmla="*/ 102 h 138"/>
                  <a:gd name="T26" fmla="*/ 216 w 282"/>
                  <a:gd name="T27" fmla="*/ 96 h 138"/>
                  <a:gd name="T28" fmla="*/ 210 w 282"/>
                  <a:gd name="T29" fmla="*/ 90 h 138"/>
                  <a:gd name="T30" fmla="*/ 222 w 282"/>
                  <a:gd name="T31" fmla="*/ 90 h 138"/>
                  <a:gd name="T32" fmla="*/ 216 w 282"/>
                  <a:gd name="T33" fmla="*/ 78 h 138"/>
                  <a:gd name="T34" fmla="*/ 204 w 282"/>
                  <a:gd name="T35" fmla="*/ 78 h 138"/>
                  <a:gd name="T36" fmla="*/ 210 w 282"/>
                  <a:gd name="T37" fmla="*/ 72 h 138"/>
                  <a:gd name="T38" fmla="*/ 210 w 282"/>
                  <a:gd name="T39" fmla="*/ 48 h 138"/>
                  <a:gd name="T40" fmla="*/ 198 w 282"/>
                  <a:gd name="T41" fmla="*/ 48 h 138"/>
                  <a:gd name="T42" fmla="*/ 216 w 282"/>
                  <a:gd name="T43" fmla="*/ 18 h 138"/>
                  <a:gd name="T44" fmla="*/ 210 w 282"/>
                  <a:gd name="T45" fmla="*/ 12 h 138"/>
                  <a:gd name="T46" fmla="*/ 186 w 282"/>
                  <a:gd name="T47" fmla="*/ 48 h 138"/>
                  <a:gd name="T48" fmla="*/ 180 w 282"/>
                  <a:gd name="T49" fmla="*/ 42 h 138"/>
                  <a:gd name="T50" fmla="*/ 192 w 282"/>
                  <a:gd name="T51" fmla="*/ 54 h 138"/>
                  <a:gd name="T52" fmla="*/ 186 w 282"/>
                  <a:gd name="T53" fmla="*/ 84 h 138"/>
                  <a:gd name="T54" fmla="*/ 204 w 282"/>
                  <a:gd name="T55" fmla="*/ 108 h 138"/>
                  <a:gd name="T56" fmla="*/ 186 w 282"/>
                  <a:gd name="T57" fmla="*/ 108 h 138"/>
                  <a:gd name="T58" fmla="*/ 204 w 282"/>
                  <a:gd name="T59" fmla="*/ 114 h 138"/>
                  <a:gd name="T60" fmla="*/ 216 w 282"/>
                  <a:gd name="T61" fmla="*/ 132 h 138"/>
                  <a:gd name="T62" fmla="*/ 162 w 282"/>
                  <a:gd name="T63" fmla="*/ 114 h 138"/>
                  <a:gd name="T64" fmla="*/ 156 w 282"/>
                  <a:gd name="T65" fmla="*/ 126 h 138"/>
                  <a:gd name="T66" fmla="*/ 150 w 282"/>
                  <a:gd name="T67" fmla="*/ 114 h 138"/>
                  <a:gd name="T68" fmla="*/ 162 w 282"/>
                  <a:gd name="T69" fmla="*/ 84 h 138"/>
                  <a:gd name="T70" fmla="*/ 162 w 282"/>
                  <a:gd name="T71" fmla="*/ 78 h 138"/>
                  <a:gd name="T72" fmla="*/ 150 w 282"/>
                  <a:gd name="T73" fmla="*/ 72 h 138"/>
                  <a:gd name="T74" fmla="*/ 114 w 282"/>
                  <a:gd name="T75" fmla="*/ 54 h 138"/>
                  <a:gd name="T76" fmla="*/ 102 w 282"/>
                  <a:gd name="T77" fmla="*/ 30 h 138"/>
                  <a:gd name="T78" fmla="*/ 78 w 282"/>
                  <a:gd name="T79" fmla="*/ 30 h 138"/>
                  <a:gd name="T80" fmla="*/ 66 w 282"/>
                  <a:gd name="T81" fmla="*/ 48 h 138"/>
                  <a:gd name="T82" fmla="*/ 48 w 282"/>
                  <a:gd name="T83" fmla="*/ 42 h 138"/>
                  <a:gd name="T84" fmla="*/ 12 w 282"/>
                  <a:gd name="T85" fmla="*/ 78 h 138"/>
                  <a:gd name="T86" fmla="*/ 0 w 282"/>
                  <a:gd name="T87" fmla="*/ 42 h 138"/>
                  <a:gd name="T88" fmla="*/ 198 w 282"/>
                  <a:gd name="T89" fmla="*/ 0 h 138"/>
                  <a:gd name="T90" fmla="*/ 216 w 282"/>
                  <a:gd name="T91" fmla="*/ 0 h 1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2"/>
                  <a:gd name="T139" fmla="*/ 0 h 138"/>
                  <a:gd name="T140" fmla="*/ 282 w 282"/>
                  <a:gd name="T141" fmla="*/ 138 h 13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2" h="138">
                    <a:moveTo>
                      <a:pt x="216" y="0"/>
                    </a:moveTo>
                    <a:lnTo>
                      <a:pt x="246" y="96"/>
                    </a:lnTo>
                    <a:lnTo>
                      <a:pt x="282" y="84"/>
                    </a:lnTo>
                    <a:lnTo>
                      <a:pt x="282" y="120"/>
                    </a:lnTo>
                    <a:lnTo>
                      <a:pt x="276" y="120"/>
                    </a:lnTo>
                    <a:lnTo>
                      <a:pt x="276" y="102"/>
                    </a:lnTo>
                    <a:lnTo>
                      <a:pt x="270" y="120"/>
                    </a:lnTo>
                    <a:lnTo>
                      <a:pt x="258" y="126"/>
                    </a:lnTo>
                    <a:lnTo>
                      <a:pt x="258" y="132"/>
                    </a:lnTo>
                    <a:lnTo>
                      <a:pt x="246" y="138"/>
                    </a:lnTo>
                    <a:lnTo>
                      <a:pt x="234" y="108"/>
                    </a:lnTo>
                    <a:lnTo>
                      <a:pt x="228" y="114"/>
                    </a:lnTo>
                    <a:lnTo>
                      <a:pt x="210" y="102"/>
                    </a:lnTo>
                    <a:lnTo>
                      <a:pt x="216" y="96"/>
                    </a:lnTo>
                    <a:lnTo>
                      <a:pt x="210" y="90"/>
                    </a:lnTo>
                    <a:lnTo>
                      <a:pt x="222" y="90"/>
                    </a:lnTo>
                    <a:lnTo>
                      <a:pt x="216" y="78"/>
                    </a:lnTo>
                    <a:lnTo>
                      <a:pt x="204" y="78"/>
                    </a:lnTo>
                    <a:lnTo>
                      <a:pt x="210" y="72"/>
                    </a:lnTo>
                    <a:lnTo>
                      <a:pt x="210" y="48"/>
                    </a:lnTo>
                    <a:lnTo>
                      <a:pt x="198" y="48"/>
                    </a:lnTo>
                    <a:lnTo>
                      <a:pt x="216" y="18"/>
                    </a:lnTo>
                    <a:lnTo>
                      <a:pt x="210" y="12"/>
                    </a:lnTo>
                    <a:lnTo>
                      <a:pt x="186" y="48"/>
                    </a:lnTo>
                    <a:lnTo>
                      <a:pt x="180" y="42"/>
                    </a:lnTo>
                    <a:lnTo>
                      <a:pt x="192" y="54"/>
                    </a:lnTo>
                    <a:lnTo>
                      <a:pt x="186" y="84"/>
                    </a:lnTo>
                    <a:lnTo>
                      <a:pt x="204" y="108"/>
                    </a:lnTo>
                    <a:lnTo>
                      <a:pt x="186" y="108"/>
                    </a:lnTo>
                    <a:lnTo>
                      <a:pt x="204" y="114"/>
                    </a:lnTo>
                    <a:lnTo>
                      <a:pt x="216" y="132"/>
                    </a:lnTo>
                    <a:lnTo>
                      <a:pt x="162" y="114"/>
                    </a:lnTo>
                    <a:lnTo>
                      <a:pt x="156" y="126"/>
                    </a:lnTo>
                    <a:lnTo>
                      <a:pt x="150" y="114"/>
                    </a:lnTo>
                    <a:lnTo>
                      <a:pt x="162" y="84"/>
                    </a:lnTo>
                    <a:lnTo>
                      <a:pt x="162" y="78"/>
                    </a:lnTo>
                    <a:lnTo>
                      <a:pt x="150" y="72"/>
                    </a:lnTo>
                    <a:lnTo>
                      <a:pt x="114" y="54"/>
                    </a:lnTo>
                    <a:lnTo>
                      <a:pt x="102" y="30"/>
                    </a:lnTo>
                    <a:lnTo>
                      <a:pt x="78" y="30"/>
                    </a:lnTo>
                    <a:lnTo>
                      <a:pt x="66" y="48"/>
                    </a:lnTo>
                    <a:lnTo>
                      <a:pt x="48" y="42"/>
                    </a:lnTo>
                    <a:lnTo>
                      <a:pt x="12" y="78"/>
                    </a:lnTo>
                    <a:lnTo>
                      <a:pt x="0" y="42"/>
                    </a:lnTo>
                    <a:lnTo>
                      <a:pt x="198" y="0"/>
                    </a:lnTo>
                    <a:lnTo>
                      <a:pt x="216"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09" name="Freeform 436"/>
              <p:cNvSpPr>
                <a:spLocks noChangeAspect="1"/>
              </p:cNvSpPr>
              <p:nvPr/>
            </p:nvSpPr>
            <p:spPr bwMode="auto">
              <a:xfrm>
                <a:off x="3891" y="1932"/>
                <a:ext cx="282" cy="138"/>
              </a:xfrm>
              <a:custGeom>
                <a:avLst/>
                <a:gdLst>
                  <a:gd name="T0" fmla="*/ 216 w 282"/>
                  <a:gd name="T1" fmla="*/ 0 h 138"/>
                  <a:gd name="T2" fmla="*/ 246 w 282"/>
                  <a:gd name="T3" fmla="*/ 96 h 138"/>
                  <a:gd name="T4" fmla="*/ 282 w 282"/>
                  <a:gd name="T5" fmla="*/ 84 h 138"/>
                  <a:gd name="T6" fmla="*/ 282 w 282"/>
                  <a:gd name="T7" fmla="*/ 120 h 138"/>
                  <a:gd name="T8" fmla="*/ 276 w 282"/>
                  <a:gd name="T9" fmla="*/ 120 h 138"/>
                  <a:gd name="T10" fmla="*/ 276 w 282"/>
                  <a:gd name="T11" fmla="*/ 102 h 138"/>
                  <a:gd name="T12" fmla="*/ 270 w 282"/>
                  <a:gd name="T13" fmla="*/ 120 h 138"/>
                  <a:gd name="T14" fmla="*/ 258 w 282"/>
                  <a:gd name="T15" fmla="*/ 126 h 138"/>
                  <a:gd name="T16" fmla="*/ 258 w 282"/>
                  <a:gd name="T17" fmla="*/ 132 h 138"/>
                  <a:gd name="T18" fmla="*/ 246 w 282"/>
                  <a:gd name="T19" fmla="*/ 138 h 138"/>
                  <a:gd name="T20" fmla="*/ 234 w 282"/>
                  <a:gd name="T21" fmla="*/ 108 h 138"/>
                  <a:gd name="T22" fmla="*/ 228 w 282"/>
                  <a:gd name="T23" fmla="*/ 114 h 138"/>
                  <a:gd name="T24" fmla="*/ 210 w 282"/>
                  <a:gd name="T25" fmla="*/ 102 h 138"/>
                  <a:gd name="T26" fmla="*/ 216 w 282"/>
                  <a:gd name="T27" fmla="*/ 96 h 138"/>
                  <a:gd name="T28" fmla="*/ 210 w 282"/>
                  <a:gd name="T29" fmla="*/ 90 h 138"/>
                  <a:gd name="T30" fmla="*/ 222 w 282"/>
                  <a:gd name="T31" fmla="*/ 90 h 138"/>
                  <a:gd name="T32" fmla="*/ 216 w 282"/>
                  <a:gd name="T33" fmla="*/ 78 h 138"/>
                  <a:gd name="T34" fmla="*/ 204 w 282"/>
                  <a:gd name="T35" fmla="*/ 78 h 138"/>
                  <a:gd name="T36" fmla="*/ 210 w 282"/>
                  <a:gd name="T37" fmla="*/ 72 h 138"/>
                  <a:gd name="T38" fmla="*/ 210 w 282"/>
                  <a:gd name="T39" fmla="*/ 48 h 138"/>
                  <a:gd name="T40" fmla="*/ 198 w 282"/>
                  <a:gd name="T41" fmla="*/ 48 h 138"/>
                  <a:gd name="T42" fmla="*/ 216 w 282"/>
                  <a:gd name="T43" fmla="*/ 18 h 138"/>
                  <a:gd name="T44" fmla="*/ 210 w 282"/>
                  <a:gd name="T45" fmla="*/ 12 h 138"/>
                  <a:gd name="T46" fmla="*/ 186 w 282"/>
                  <a:gd name="T47" fmla="*/ 48 h 138"/>
                  <a:gd name="T48" fmla="*/ 180 w 282"/>
                  <a:gd name="T49" fmla="*/ 42 h 138"/>
                  <a:gd name="T50" fmla="*/ 192 w 282"/>
                  <a:gd name="T51" fmla="*/ 54 h 138"/>
                  <a:gd name="T52" fmla="*/ 186 w 282"/>
                  <a:gd name="T53" fmla="*/ 84 h 138"/>
                  <a:gd name="T54" fmla="*/ 204 w 282"/>
                  <a:gd name="T55" fmla="*/ 108 h 138"/>
                  <a:gd name="T56" fmla="*/ 186 w 282"/>
                  <a:gd name="T57" fmla="*/ 108 h 138"/>
                  <a:gd name="T58" fmla="*/ 204 w 282"/>
                  <a:gd name="T59" fmla="*/ 114 h 138"/>
                  <a:gd name="T60" fmla="*/ 216 w 282"/>
                  <a:gd name="T61" fmla="*/ 132 h 138"/>
                  <a:gd name="T62" fmla="*/ 162 w 282"/>
                  <a:gd name="T63" fmla="*/ 114 h 138"/>
                  <a:gd name="T64" fmla="*/ 156 w 282"/>
                  <a:gd name="T65" fmla="*/ 126 h 138"/>
                  <a:gd name="T66" fmla="*/ 150 w 282"/>
                  <a:gd name="T67" fmla="*/ 114 h 138"/>
                  <a:gd name="T68" fmla="*/ 162 w 282"/>
                  <a:gd name="T69" fmla="*/ 84 h 138"/>
                  <a:gd name="T70" fmla="*/ 162 w 282"/>
                  <a:gd name="T71" fmla="*/ 78 h 138"/>
                  <a:gd name="T72" fmla="*/ 150 w 282"/>
                  <a:gd name="T73" fmla="*/ 72 h 138"/>
                  <a:gd name="T74" fmla="*/ 114 w 282"/>
                  <a:gd name="T75" fmla="*/ 54 h 138"/>
                  <a:gd name="T76" fmla="*/ 102 w 282"/>
                  <a:gd name="T77" fmla="*/ 30 h 138"/>
                  <a:gd name="T78" fmla="*/ 78 w 282"/>
                  <a:gd name="T79" fmla="*/ 30 h 138"/>
                  <a:gd name="T80" fmla="*/ 66 w 282"/>
                  <a:gd name="T81" fmla="*/ 48 h 138"/>
                  <a:gd name="T82" fmla="*/ 48 w 282"/>
                  <a:gd name="T83" fmla="*/ 42 h 138"/>
                  <a:gd name="T84" fmla="*/ 12 w 282"/>
                  <a:gd name="T85" fmla="*/ 78 h 138"/>
                  <a:gd name="T86" fmla="*/ 0 w 282"/>
                  <a:gd name="T87" fmla="*/ 42 h 138"/>
                  <a:gd name="T88" fmla="*/ 198 w 282"/>
                  <a:gd name="T89" fmla="*/ 0 h 138"/>
                  <a:gd name="T90" fmla="*/ 216 w 282"/>
                  <a:gd name="T91" fmla="*/ 0 h 138"/>
                  <a:gd name="T92" fmla="*/ 216 w 282"/>
                  <a:gd name="T93" fmla="*/ 6 h 1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2"/>
                  <a:gd name="T142" fmla="*/ 0 h 138"/>
                  <a:gd name="T143" fmla="*/ 282 w 282"/>
                  <a:gd name="T144" fmla="*/ 138 h 13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2" h="138">
                    <a:moveTo>
                      <a:pt x="216" y="0"/>
                    </a:moveTo>
                    <a:lnTo>
                      <a:pt x="246" y="96"/>
                    </a:lnTo>
                    <a:lnTo>
                      <a:pt x="282" y="84"/>
                    </a:lnTo>
                    <a:lnTo>
                      <a:pt x="282" y="120"/>
                    </a:lnTo>
                    <a:lnTo>
                      <a:pt x="276" y="120"/>
                    </a:lnTo>
                    <a:lnTo>
                      <a:pt x="276" y="102"/>
                    </a:lnTo>
                    <a:lnTo>
                      <a:pt x="270" y="120"/>
                    </a:lnTo>
                    <a:lnTo>
                      <a:pt x="258" y="126"/>
                    </a:lnTo>
                    <a:lnTo>
                      <a:pt x="258" y="132"/>
                    </a:lnTo>
                    <a:lnTo>
                      <a:pt x="246" y="138"/>
                    </a:lnTo>
                    <a:lnTo>
                      <a:pt x="234" y="108"/>
                    </a:lnTo>
                    <a:lnTo>
                      <a:pt x="228" y="114"/>
                    </a:lnTo>
                    <a:lnTo>
                      <a:pt x="210" y="102"/>
                    </a:lnTo>
                    <a:lnTo>
                      <a:pt x="216" y="96"/>
                    </a:lnTo>
                    <a:lnTo>
                      <a:pt x="210" y="90"/>
                    </a:lnTo>
                    <a:lnTo>
                      <a:pt x="222" y="90"/>
                    </a:lnTo>
                    <a:lnTo>
                      <a:pt x="216" y="78"/>
                    </a:lnTo>
                    <a:lnTo>
                      <a:pt x="204" y="78"/>
                    </a:lnTo>
                    <a:lnTo>
                      <a:pt x="210" y="72"/>
                    </a:lnTo>
                    <a:lnTo>
                      <a:pt x="210" y="48"/>
                    </a:lnTo>
                    <a:lnTo>
                      <a:pt x="198" y="48"/>
                    </a:lnTo>
                    <a:lnTo>
                      <a:pt x="216" y="18"/>
                    </a:lnTo>
                    <a:lnTo>
                      <a:pt x="210" y="12"/>
                    </a:lnTo>
                    <a:lnTo>
                      <a:pt x="186" y="48"/>
                    </a:lnTo>
                    <a:lnTo>
                      <a:pt x="180" y="42"/>
                    </a:lnTo>
                    <a:lnTo>
                      <a:pt x="192" y="54"/>
                    </a:lnTo>
                    <a:lnTo>
                      <a:pt x="186" y="84"/>
                    </a:lnTo>
                    <a:lnTo>
                      <a:pt x="204" y="108"/>
                    </a:lnTo>
                    <a:lnTo>
                      <a:pt x="186" y="108"/>
                    </a:lnTo>
                    <a:lnTo>
                      <a:pt x="204" y="114"/>
                    </a:lnTo>
                    <a:lnTo>
                      <a:pt x="216" y="132"/>
                    </a:lnTo>
                    <a:lnTo>
                      <a:pt x="162" y="114"/>
                    </a:lnTo>
                    <a:lnTo>
                      <a:pt x="156" y="126"/>
                    </a:lnTo>
                    <a:lnTo>
                      <a:pt x="150" y="114"/>
                    </a:lnTo>
                    <a:lnTo>
                      <a:pt x="162" y="84"/>
                    </a:lnTo>
                    <a:lnTo>
                      <a:pt x="162" y="78"/>
                    </a:lnTo>
                    <a:lnTo>
                      <a:pt x="150" y="72"/>
                    </a:lnTo>
                    <a:lnTo>
                      <a:pt x="114" y="54"/>
                    </a:lnTo>
                    <a:lnTo>
                      <a:pt x="102" y="30"/>
                    </a:lnTo>
                    <a:lnTo>
                      <a:pt x="78" y="30"/>
                    </a:lnTo>
                    <a:lnTo>
                      <a:pt x="66" y="48"/>
                    </a:lnTo>
                    <a:lnTo>
                      <a:pt x="48" y="42"/>
                    </a:lnTo>
                    <a:lnTo>
                      <a:pt x="12" y="78"/>
                    </a:lnTo>
                    <a:lnTo>
                      <a:pt x="0" y="42"/>
                    </a:lnTo>
                    <a:lnTo>
                      <a:pt x="198" y="0"/>
                    </a:lnTo>
                    <a:lnTo>
                      <a:pt x="216" y="0"/>
                    </a:lnTo>
                    <a:lnTo>
                      <a:pt x="21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0" name="Freeform 437"/>
              <p:cNvSpPr>
                <a:spLocks noChangeAspect="1"/>
              </p:cNvSpPr>
              <p:nvPr/>
            </p:nvSpPr>
            <p:spPr bwMode="auto">
              <a:xfrm>
                <a:off x="4203" y="1626"/>
                <a:ext cx="204" cy="102"/>
              </a:xfrm>
              <a:custGeom>
                <a:avLst/>
                <a:gdLst>
                  <a:gd name="T0" fmla="*/ 42 w 204"/>
                  <a:gd name="T1" fmla="*/ 30 h 102"/>
                  <a:gd name="T2" fmla="*/ 108 w 204"/>
                  <a:gd name="T3" fmla="*/ 18 h 102"/>
                  <a:gd name="T4" fmla="*/ 132 w 204"/>
                  <a:gd name="T5" fmla="*/ 0 h 102"/>
                  <a:gd name="T6" fmla="*/ 144 w 204"/>
                  <a:gd name="T7" fmla="*/ 18 h 102"/>
                  <a:gd name="T8" fmla="*/ 132 w 204"/>
                  <a:gd name="T9" fmla="*/ 42 h 102"/>
                  <a:gd name="T10" fmla="*/ 150 w 204"/>
                  <a:gd name="T11" fmla="*/ 48 h 102"/>
                  <a:gd name="T12" fmla="*/ 174 w 204"/>
                  <a:gd name="T13" fmla="*/ 78 h 102"/>
                  <a:gd name="T14" fmla="*/ 198 w 204"/>
                  <a:gd name="T15" fmla="*/ 66 h 102"/>
                  <a:gd name="T16" fmla="*/ 180 w 204"/>
                  <a:gd name="T17" fmla="*/ 48 h 102"/>
                  <a:gd name="T18" fmla="*/ 186 w 204"/>
                  <a:gd name="T19" fmla="*/ 48 h 102"/>
                  <a:gd name="T20" fmla="*/ 204 w 204"/>
                  <a:gd name="T21" fmla="*/ 78 h 102"/>
                  <a:gd name="T22" fmla="*/ 168 w 204"/>
                  <a:gd name="T23" fmla="*/ 96 h 102"/>
                  <a:gd name="T24" fmla="*/ 162 w 204"/>
                  <a:gd name="T25" fmla="*/ 78 h 102"/>
                  <a:gd name="T26" fmla="*/ 144 w 204"/>
                  <a:gd name="T27" fmla="*/ 102 h 102"/>
                  <a:gd name="T28" fmla="*/ 138 w 204"/>
                  <a:gd name="T29" fmla="*/ 96 h 102"/>
                  <a:gd name="T30" fmla="*/ 114 w 204"/>
                  <a:gd name="T31" fmla="*/ 72 h 102"/>
                  <a:gd name="T32" fmla="*/ 96 w 204"/>
                  <a:gd name="T33" fmla="*/ 78 h 102"/>
                  <a:gd name="T34" fmla="*/ 90 w 204"/>
                  <a:gd name="T35" fmla="*/ 72 h 102"/>
                  <a:gd name="T36" fmla="*/ 0 w 204"/>
                  <a:gd name="T37" fmla="*/ 96 h 102"/>
                  <a:gd name="T38" fmla="*/ 0 w 204"/>
                  <a:gd name="T39" fmla="*/ 42 h 102"/>
                  <a:gd name="T40" fmla="*/ 18 w 204"/>
                  <a:gd name="T41" fmla="*/ 36 h 102"/>
                  <a:gd name="T42" fmla="*/ 42 w 204"/>
                  <a:gd name="T43" fmla="*/ 30 h 1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4"/>
                  <a:gd name="T67" fmla="*/ 0 h 102"/>
                  <a:gd name="T68" fmla="*/ 204 w 204"/>
                  <a:gd name="T69" fmla="*/ 102 h 1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4" h="102">
                    <a:moveTo>
                      <a:pt x="42" y="30"/>
                    </a:moveTo>
                    <a:lnTo>
                      <a:pt x="108" y="18"/>
                    </a:lnTo>
                    <a:lnTo>
                      <a:pt x="132" y="0"/>
                    </a:lnTo>
                    <a:lnTo>
                      <a:pt x="144" y="18"/>
                    </a:lnTo>
                    <a:lnTo>
                      <a:pt x="132" y="42"/>
                    </a:lnTo>
                    <a:lnTo>
                      <a:pt x="150" y="48"/>
                    </a:lnTo>
                    <a:lnTo>
                      <a:pt x="174" y="78"/>
                    </a:lnTo>
                    <a:lnTo>
                      <a:pt x="198" y="66"/>
                    </a:lnTo>
                    <a:lnTo>
                      <a:pt x="180" y="48"/>
                    </a:lnTo>
                    <a:lnTo>
                      <a:pt x="186" y="48"/>
                    </a:lnTo>
                    <a:lnTo>
                      <a:pt x="204" y="78"/>
                    </a:lnTo>
                    <a:lnTo>
                      <a:pt x="168" y="96"/>
                    </a:lnTo>
                    <a:lnTo>
                      <a:pt x="162" y="78"/>
                    </a:lnTo>
                    <a:lnTo>
                      <a:pt x="144" y="102"/>
                    </a:lnTo>
                    <a:lnTo>
                      <a:pt x="138" y="96"/>
                    </a:lnTo>
                    <a:lnTo>
                      <a:pt x="114" y="72"/>
                    </a:lnTo>
                    <a:lnTo>
                      <a:pt x="96" y="78"/>
                    </a:lnTo>
                    <a:lnTo>
                      <a:pt x="90" y="72"/>
                    </a:lnTo>
                    <a:lnTo>
                      <a:pt x="0" y="96"/>
                    </a:lnTo>
                    <a:lnTo>
                      <a:pt x="0" y="42"/>
                    </a:lnTo>
                    <a:lnTo>
                      <a:pt x="18" y="36"/>
                    </a:lnTo>
                    <a:lnTo>
                      <a:pt x="42" y="3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1" name="Freeform 438"/>
              <p:cNvSpPr>
                <a:spLocks noChangeAspect="1"/>
              </p:cNvSpPr>
              <p:nvPr/>
            </p:nvSpPr>
            <p:spPr bwMode="auto">
              <a:xfrm>
                <a:off x="4203" y="1626"/>
                <a:ext cx="204" cy="102"/>
              </a:xfrm>
              <a:custGeom>
                <a:avLst/>
                <a:gdLst>
                  <a:gd name="T0" fmla="*/ 42 w 204"/>
                  <a:gd name="T1" fmla="*/ 30 h 102"/>
                  <a:gd name="T2" fmla="*/ 108 w 204"/>
                  <a:gd name="T3" fmla="*/ 18 h 102"/>
                  <a:gd name="T4" fmla="*/ 132 w 204"/>
                  <a:gd name="T5" fmla="*/ 0 h 102"/>
                  <a:gd name="T6" fmla="*/ 144 w 204"/>
                  <a:gd name="T7" fmla="*/ 18 h 102"/>
                  <a:gd name="T8" fmla="*/ 132 w 204"/>
                  <a:gd name="T9" fmla="*/ 42 h 102"/>
                  <a:gd name="T10" fmla="*/ 150 w 204"/>
                  <a:gd name="T11" fmla="*/ 48 h 102"/>
                  <a:gd name="T12" fmla="*/ 174 w 204"/>
                  <a:gd name="T13" fmla="*/ 78 h 102"/>
                  <a:gd name="T14" fmla="*/ 198 w 204"/>
                  <a:gd name="T15" fmla="*/ 66 h 102"/>
                  <a:gd name="T16" fmla="*/ 180 w 204"/>
                  <a:gd name="T17" fmla="*/ 48 h 102"/>
                  <a:gd name="T18" fmla="*/ 186 w 204"/>
                  <a:gd name="T19" fmla="*/ 48 h 102"/>
                  <a:gd name="T20" fmla="*/ 204 w 204"/>
                  <a:gd name="T21" fmla="*/ 78 h 102"/>
                  <a:gd name="T22" fmla="*/ 168 w 204"/>
                  <a:gd name="T23" fmla="*/ 96 h 102"/>
                  <a:gd name="T24" fmla="*/ 162 w 204"/>
                  <a:gd name="T25" fmla="*/ 78 h 102"/>
                  <a:gd name="T26" fmla="*/ 144 w 204"/>
                  <a:gd name="T27" fmla="*/ 102 h 102"/>
                  <a:gd name="T28" fmla="*/ 138 w 204"/>
                  <a:gd name="T29" fmla="*/ 96 h 102"/>
                  <a:gd name="T30" fmla="*/ 114 w 204"/>
                  <a:gd name="T31" fmla="*/ 72 h 102"/>
                  <a:gd name="T32" fmla="*/ 96 w 204"/>
                  <a:gd name="T33" fmla="*/ 78 h 102"/>
                  <a:gd name="T34" fmla="*/ 90 w 204"/>
                  <a:gd name="T35" fmla="*/ 72 h 102"/>
                  <a:gd name="T36" fmla="*/ 0 w 204"/>
                  <a:gd name="T37" fmla="*/ 96 h 102"/>
                  <a:gd name="T38" fmla="*/ 0 w 204"/>
                  <a:gd name="T39" fmla="*/ 42 h 102"/>
                  <a:gd name="T40" fmla="*/ 18 w 204"/>
                  <a:gd name="T41" fmla="*/ 36 h 102"/>
                  <a:gd name="T42" fmla="*/ 42 w 204"/>
                  <a:gd name="T43" fmla="*/ 30 h 102"/>
                  <a:gd name="T44" fmla="*/ 42 w 204"/>
                  <a:gd name="T45" fmla="*/ 36 h 1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4"/>
                  <a:gd name="T70" fmla="*/ 0 h 102"/>
                  <a:gd name="T71" fmla="*/ 204 w 204"/>
                  <a:gd name="T72" fmla="*/ 102 h 1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4" h="102">
                    <a:moveTo>
                      <a:pt x="42" y="30"/>
                    </a:moveTo>
                    <a:lnTo>
                      <a:pt x="108" y="18"/>
                    </a:lnTo>
                    <a:lnTo>
                      <a:pt x="132" y="0"/>
                    </a:lnTo>
                    <a:lnTo>
                      <a:pt x="144" y="18"/>
                    </a:lnTo>
                    <a:lnTo>
                      <a:pt x="132" y="42"/>
                    </a:lnTo>
                    <a:lnTo>
                      <a:pt x="150" y="48"/>
                    </a:lnTo>
                    <a:lnTo>
                      <a:pt x="174" y="78"/>
                    </a:lnTo>
                    <a:lnTo>
                      <a:pt x="198" y="66"/>
                    </a:lnTo>
                    <a:lnTo>
                      <a:pt x="180" y="48"/>
                    </a:lnTo>
                    <a:lnTo>
                      <a:pt x="186" y="48"/>
                    </a:lnTo>
                    <a:lnTo>
                      <a:pt x="204" y="78"/>
                    </a:lnTo>
                    <a:lnTo>
                      <a:pt x="168" y="96"/>
                    </a:lnTo>
                    <a:lnTo>
                      <a:pt x="162" y="78"/>
                    </a:lnTo>
                    <a:lnTo>
                      <a:pt x="144" y="102"/>
                    </a:lnTo>
                    <a:lnTo>
                      <a:pt x="138" y="96"/>
                    </a:lnTo>
                    <a:lnTo>
                      <a:pt x="114" y="72"/>
                    </a:lnTo>
                    <a:lnTo>
                      <a:pt x="96" y="78"/>
                    </a:lnTo>
                    <a:lnTo>
                      <a:pt x="90" y="72"/>
                    </a:lnTo>
                    <a:lnTo>
                      <a:pt x="0" y="96"/>
                    </a:lnTo>
                    <a:lnTo>
                      <a:pt x="0" y="42"/>
                    </a:lnTo>
                    <a:lnTo>
                      <a:pt x="18" y="36"/>
                    </a:lnTo>
                    <a:lnTo>
                      <a:pt x="42" y="30"/>
                    </a:lnTo>
                    <a:lnTo>
                      <a:pt x="42" y="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2" name="Freeform 439"/>
              <p:cNvSpPr>
                <a:spLocks noChangeAspect="1"/>
              </p:cNvSpPr>
              <p:nvPr/>
            </p:nvSpPr>
            <p:spPr bwMode="auto">
              <a:xfrm>
                <a:off x="3447" y="1548"/>
                <a:ext cx="234" cy="324"/>
              </a:xfrm>
              <a:custGeom>
                <a:avLst/>
                <a:gdLst>
                  <a:gd name="T0" fmla="*/ 114 w 234"/>
                  <a:gd name="T1" fmla="*/ 312 h 324"/>
                  <a:gd name="T2" fmla="*/ 0 w 234"/>
                  <a:gd name="T3" fmla="*/ 324 h 324"/>
                  <a:gd name="T4" fmla="*/ 30 w 234"/>
                  <a:gd name="T5" fmla="*/ 252 h 324"/>
                  <a:gd name="T6" fmla="*/ 0 w 234"/>
                  <a:gd name="T7" fmla="*/ 174 h 324"/>
                  <a:gd name="T8" fmla="*/ 6 w 234"/>
                  <a:gd name="T9" fmla="*/ 96 h 324"/>
                  <a:gd name="T10" fmla="*/ 42 w 234"/>
                  <a:gd name="T11" fmla="*/ 48 h 324"/>
                  <a:gd name="T12" fmla="*/ 42 w 234"/>
                  <a:gd name="T13" fmla="*/ 78 h 324"/>
                  <a:gd name="T14" fmla="*/ 48 w 234"/>
                  <a:gd name="T15" fmla="*/ 66 h 324"/>
                  <a:gd name="T16" fmla="*/ 48 w 234"/>
                  <a:gd name="T17" fmla="*/ 84 h 324"/>
                  <a:gd name="T18" fmla="*/ 54 w 234"/>
                  <a:gd name="T19" fmla="*/ 42 h 324"/>
                  <a:gd name="T20" fmla="*/ 72 w 234"/>
                  <a:gd name="T21" fmla="*/ 30 h 324"/>
                  <a:gd name="T22" fmla="*/ 66 w 234"/>
                  <a:gd name="T23" fmla="*/ 18 h 324"/>
                  <a:gd name="T24" fmla="*/ 84 w 234"/>
                  <a:gd name="T25" fmla="*/ 0 h 324"/>
                  <a:gd name="T26" fmla="*/ 156 w 234"/>
                  <a:gd name="T27" fmla="*/ 24 h 324"/>
                  <a:gd name="T28" fmla="*/ 168 w 234"/>
                  <a:gd name="T29" fmla="*/ 48 h 324"/>
                  <a:gd name="T30" fmla="*/ 156 w 234"/>
                  <a:gd name="T31" fmla="*/ 48 h 324"/>
                  <a:gd name="T32" fmla="*/ 174 w 234"/>
                  <a:gd name="T33" fmla="*/ 72 h 324"/>
                  <a:gd name="T34" fmla="*/ 174 w 234"/>
                  <a:gd name="T35" fmla="*/ 102 h 324"/>
                  <a:gd name="T36" fmla="*/ 144 w 234"/>
                  <a:gd name="T37" fmla="*/ 132 h 324"/>
                  <a:gd name="T38" fmla="*/ 144 w 234"/>
                  <a:gd name="T39" fmla="*/ 156 h 324"/>
                  <a:gd name="T40" fmla="*/ 162 w 234"/>
                  <a:gd name="T41" fmla="*/ 162 h 324"/>
                  <a:gd name="T42" fmla="*/ 192 w 234"/>
                  <a:gd name="T43" fmla="*/ 120 h 324"/>
                  <a:gd name="T44" fmla="*/ 216 w 234"/>
                  <a:gd name="T45" fmla="*/ 138 h 324"/>
                  <a:gd name="T46" fmla="*/ 234 w 234"/>
                  <a:gd name="T47" fmla="*/ 198 h 324"/>
                  <a:gd name="T48" fmla="*/ 234 w 234"/>
                  <a:gd name="T49" fmla="*/ 222 h 324"/>
                  <a:gd name="T50" fmla="*/ 228 w 234"/>
                  <a:gd name="T51" fmla="*/ 234 h 324"/>
                  <a:gd name="T52" fmla="*/ 228 w 234"/>
                  <a:gd name="T53" fmla="*/ 222 h 324"/>
                  <a:gd name="T54" fmla="*/ 222 w 234"/>
                  <a:gd name="T55" fmla="*/ 228 h 324"/>
                  <a:gd name="T56" fmla="*/ 192 w 234"/>
                  <a:gd name="T57" fmla="*/ 300 h 324"/>
                  <a:gd name="T58" fmla="*/ 138 w 234"/>
                  <a:gd name="T59" fmla="*/ 312 h 324"/>
                  <a:gd name="T60" fmla="*/ 114 w 234"/>
                  <a:gd name="T61" fmla="*/ 312 h 3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4"/>
                  <a:gd name="T94" fmla="*/ 0 h 324"/>
                  <a:gd name="T95" fmla="*/ 234 w 234"/>
                  <a:gd name="T96" fmla="*/ 324 h 32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4" h="324">
                    <a:moveTo>
                      <a:pt x="114" y="312"/>
                    </a:moveTo>
                    <a:lnTo>
                      <a:pt x="0" y="324"/>
                    </a:lnTo>
                    <a:lnTo>
                      <a:pt x="30" y="252"/>
                    </a:lnTo>
                    <a:lnTo>
                      <a:pt x="0" y="174"/>
                    </a:lnTo>
                    <a:lnTo>
                      <a:pt x="6" y="96"/>
                    </a:lnTo>
                    <a:lnTo>
                      <a:pt x="42" y="48"/>
                    </a:lnTo>
                    <a:lnTo>
                      <a:pt x="42" y="78"/>
                    </a:lnTo>
                    <a:lnTo>
                      <a:pt x="48" y="66"/>
                    </a:lnTo>
                    <a:lnTo>
                      <a:pt x="48" y="84"/>
                    </a:lnTo>
                    <a:lnTo>
                      <a:pt x="54" y="42"/>
                    </a:lnTo>
                    <a:lnTo>
                      <a:pt x="72" y="30"/>
                    </a:lnTo>
                    <a:lnTo>
                      <a:pt x="66" y="18"/>
                    </a:lnTo>
                    <a:lnTo>
                      <a:pt x="84" y="0"/>
                    </a:lnTo>
                    <a:lnTo>
                      <a:pt x="156" y="24"/>
                    </a:lnTo>
                    <a:lnTo>
                      <a:pt x="168" y="48"/>
                    </a:lnTo>
                    <a:lnTo>
                      <a:pt x="156" y="48"/>
                    </a:lnTo>
                    <a:lnTo>
                      <a:pt x="174" y="72"/>
                    </a:lnTo>
                    <a:lnTo>
                      <a:pt x="174" y="102"/>
                    </a:lnTo>
                    <a:lnTo>
                      <a:pt x="144" y="132"/>
                    </a:lnTo>
                    <a:lnTo>
                      <a:pt x="144" y="156"/>
                    </a:lnTo>
                    <a:lnTo>
                      <a:pt x="162" y="162"/>
                    </a:lnTo>
                    <a:lnTo>
                      <a:pt x="192" y="120"/>
                    </a:lnTo>
                    <a:lnTo>
                      <a:pt x="216" y="138"/>
                    </a:lnTo>
                    <a:lnTo>
                      <a:pt x="234" y="198"/>
                    </a:lnTo>
                    <a:lnTo>
                      <a:pt x="234" y="222"/>
                    </a:lnTo>
                    <a:lnTo>
                      <a:pt x="228" y="234"/>
                    </a:lnTo>
                    <a:lnTo>
                      <a:pt x="228" y="222"/>
                    </a:lnTo>
                    <a:lnTo>
                      <a:pt x="222" y="228"/>
                    </a:lnTo>
                    <a:lnTo>
                      <a:pt x="192" y="300"/>
                    </a:lnTo>
                    <a:lnTo>
                      <a:pt x="138" y="312"/>
                    </a:lnTo>
                    <a:lnTo>
                      <a:pt x="114" y="31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3" name="Freeform 440"/>
              <p:cNvSpPr>
                <a:spLocks noChangeAspect="1"/>
              </p:cNvSpPr>
              <p:nvPr/>
            </p:nvSpPr>
            <p:spPr bwMode="auto">
              <a:xfrm>
                <a:off x="3447" y="1548"/>
                <a:ext cx="234" cy="324"/>
              </a:xfrm>
              <a:custGeom>
                <a:avLst/>
                <a:gdLst>
                  <a:gd name="T0" fmla="*/ 114 w 234"/>
                  <a:gd name="T1" fmla="*/ 312 h 324"/>
                  <a:gd name="T2" fmla="*/ 0 w 234"/>
                  <a:gd name="T3" fmla="*/ 324 h 324"/>
                  <a:gd name="T4" fmla="*/ 30 w 234"/>
                  <a:gd name="T5" fmla="*/ 252 h 324"/>
                  <a:gd name="T6" fmla="*/ 0 w 234"/>
                  <a:gd name="T7" fmla="*/ 174 h 324"/>
                  <a:gd name="T8" fmla="*/ 6 w 234"/>
                  <a:gd name="T9" fmla="*/ 96 h 324"/>
                  <a:gd name="T10" fmla="*/ 42 w 234"/>
                  <a:gd name="T11" fmla="*/ 48 h 324"/>
                  <a:gd name="T12" fmla="*/ 42 w 234"/>
                  <a:gd name="T13" fmla="*/ 78 h 324"/>
                  <a:gd name="T14" fmla="*/ 48 w 234"/>
                  <a:gd name="T15" fmla="*/ 66 h 324"/>
                  <a:gd name="T16" fmla="*/ 48 w 234"/>
                  <a:gd name="T17" fmla="*/ 84 h 324"/>
                  <a:gd name="T18" fmla="*/ 54 w 234"/>
                  <a:gd name="T19" fmla="*/ 42 h 324"/>
                  <a:gd name="T20" fmla="*/ 72 w 234"/>
                  <a:gd name="T21" fmla="*/ 30 h 324"/>
                  <a:gd name="T22" fmla="*/ 66 w 234"/>
                  <a:gd name="T23" fmla="*/ 18 h 324"/>
                  <a:gd name="T24" fmla="*/ 84 w 234"/>
                  <a:gd name="T25" fmla="*/ 0 h 324"/>
                  <a:gd name="T26" fmla="*/ 156 w 234"/>
                  <a:gd name="T27" fmla="*/ 24 h 324"/>
                  <a:gd name="T28" fmla="*/ 168 w 234"/>
                  <a:gd name="T29" fmla="*/ 48 h 324"/>
                  <a:gd name="T30" fmla="*/ 156 w 234"/>
                  <a:gd name="T31" fmla="*/ 48 h 324"/>
                  <a:gd name="T32" fmla="*/ 174 w 234"/>
                  <a:gd name="T33" fmla="*/ 72 h 324"/>
                  <a:gd name="T34" fmla="*/ 174 w 234"/>
                  <a:gd name="T35" fmla="*/ 102 h 324"/>
                  <a:gd name="T36" fmla="*/ 144 w 234"/>
                  <a:gd name="T37" fmla="*/ 132 h 324"/>
                  <a:gd name="T38" fmla="*/ 144 w 234"/>
                  <a:gd name="T39" fmla="*/ 156 h 324"/>
                  <a:gd name="T40" fmla="*/ 162 w 234"/>
                  <a:gd name="T41" fmla="*/ 162 h 324"/>
                  <a:gd name="T42" fmla="*/ 192 w 234"/>
                  <a:gd name="T43" fmla="*/ 120 h 324"/>
                  <a:gd name="T44" fmla="*/ 216 w 234"/>
                  <a:gd name="T45" fmla="*/ 138 h 324"/>
                  <a:gd name="T46" fmla="*/ 234 w 234"/>
                  <a:gd name="T47" fmla="*/ 198 h 324"/>
                  <a:gd name="T48" fmla="*/ 234 w 234"/>
                  <a:gd name="T49" fmla="*/ 222 h 324"/>
                  <a:gd name="T50" fmla="*/ 228 w 234"/>
                  <a:gd name="T51" fmla="*/ 234 h 324"/>
                  <a:gd name="T52" fmla="*/ 228 w 234"/>
                  <a:gd name="T53" fmla="*/ 222 h 324"/>
                  <a:gd name="T54" fmla="*/ 222 w 234"/>
                  <a:gd name="T55" fmla="*/ 228 h 324"/>
                  <a:gd name="T56" fmla="*/ 192 w 234"/>
                  <a:gd name="T57" fmla="*/ 300 h 324"/>
                  <a:gd name="T58" fmla="*/ 138 w 234"/>
                  <a:gd name="T59" fmla="*/ 312 h 324"/>
                  <a:gd name="T60" fmla="*/ 114 w 234"/>
                  <a:gd name="T61" fmla="*/ 312 h 324"/>
                  <a:gd name="T62" fmla="*/ 114 w 234"/>
                  <a:gd name="T63" fmla="*/ 318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34"/>
                  <a:gd name="T97" fmla="*/ 0 h 324"/>
                  <a:gd name="T98" fmla="*/ 234 w 234"/>
                  <a:gd name="T99" fmla="*/ 324 h 3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34" h="324">
                    <a:moveTo>
                      <a:pt x="114" y="312"/>
                    </a:moveTo>
                    <a:lnTo>
                      <a:pt x="0" y="324"/>
                    </a:lnTo>
                    <a:lnTo>
                      <a:pt x="30" y="252"/>
                    </a:lnTo>
                    <a:lnTo>
                      <a:pt x="0" y="174"/>
                    </a:lnTo>
                    <a:lnTo>
                      <a:pt x="6" y="96"/>
                    </a:lnTo>
                    <a:lnTo>
                      <a:pt x="42" y="48"/>
                    </a:lnTo>
                    <a:lnTo>
                      <a:pt x="42" y="78"/>
                    </a:lnTo>
                    <a:lnTo>
                      <a:pt x="48" y="66"/>
                    </a:lnTo>
                    <a:lnTo>
                      <a:pt x="48" y="84"/>
                    </a:lnTo>
                    <a:lnTo>
                      <a:pt x="54" y="42"/>
                    </a:lnTo>
                    <a:lnTo>
                      <a:pt x="72" y="30"/>
                    </a:lnTo>
                    <a:lnTo>
                      <a:pt x="66" y="18"/>
                    </a:lnTo>
                    <a:lnTo>
                      <a:pt x="84" y="0"/>
                    </a:lnTo>
                    <a:lnTo>
                      <a:pt x="156" y="24"/>
                    </a:lnTo>
                    <a:lnTo>
                      <a:pt x="168" y="48"/>
                    </a:lnTo>
                    <a:lnTo>
                      <a:pt x="156" y="48"/>
                    </a:lnTo>
                    <a:lnTo>
                      <a:pt x="174" y="72"/>
                    </a:lnTo>
                    <a:lnTo>
                      <a:pt x="174" y="102"/>
                    </a:lnTo>
                    <a:lnTo>
                      <a:pt x="144" y="132"/>
                    </a:lnTo>
                    <a:lnTo>
                      <a:pt x="144" y="156"/>
                    </a:lnTo>
                    <a:lnTo>
                      <a:pt x="162" y="162"/>
                    </a:lnTo>
                    <a:lnTo>
                      <a:pt x="192" y="120"/>
                    </a:lnTo>
                    <a:lnTo>
                      <a:pt x="216" y="138"/>
                    </a:lnTo>
                    <a:lnTo>
                      <a:pt x="234" y="198"/>
                    </a:lnTo>
                    <a:lnTo>
                      <a:pt x="234" y="222"/>
                    </a:lnTo>
                    <a:lnTo>
                      <a:pt x="228" y="234"/>
                    </a:lnTo>
                    <a:lnTo>
                      <a:pt x="228" y="222"/>
                    </a:lnTo>
                    <a:lnTo>
                      <a:pt x="222" y="228"/>
                    </a:lnTo>
                    <a:lnTo>
                      <a:pt x="192" y="300"/>
                    </a:lnTo>
                    <a:lnTo>
                      <a:pt x="138" y="312"/>
                    </a:lnTo>
                    <a:lnTo>
                      <a:pt x="114" y="312"/>
                    </a:lnTo>
                    <a:lnTo>
                      <a:pt x="114" y="31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4" name="Freeform 441"/>
              <p:cNvSpPr>
                <a:spLocks noChangeAspect="1"/>
              </p:cNvSpPr>
              <p:nvPr/>
            </p:nvSpPr>
            <p:spPr bwMode="auto">
              <a:xfrm>
                <a:off x="3219" y="1434"/>
                <a:ext cx="354" cy="180"/>
              </a:xfrm>
              <a:custGeom>
                <a:avLst/>
                <a:gdLst>
                  <a:gd name="T0" fmla="*/ 354 w 354"/>
                  <a:gd name="T1" fmla="*/ 96 h 180"/>
                  <a:gd name="T2" fmla="*/ 312 w 354"/>
                  <a:gd name="T3" fmla="*/ 96 h 180"/>
                  <a:gd name="T4" fmla="*/ 306 w 354"/>
                  <a:gd name="T5" fmla="*/ 108 h 180"/>
                  <a:gd name="T6" fmla="*/ 264 w 354"/>
                  <a:gd name="T7" fmla="*/ 96 h 180"/>
                  <a:gd name="T8" fmla="*/ 228 w 354"/>
                  <a:gd name="T9" fmla="*/ 108 h 180"/>
                  <a:gd name="T10" fmla="*/ 210 w 354"/>
                  <a:gd name="T11" fmla="*/ 138 h 180"/>
                  <a:gd name="T12" fmla="*/ 210 w 354"/>
                  <a:gd name="T13" fmla="*/ 114 h 180"/>
                  <a:gd name="T14" fmla="*/ 186 w 354"/>
                  <a:gd name="T15" fmla="*/ 132 h 180"/>
                  <a:gd name="T16" fmla="*/ 186 w 354"/>
                  <a:gd name="T17" fmla="*/ 114 h 180"/>
                  <a:gd name="T18" fmla="*/ 162 w 354"/>
                  <a:gd name="T19" fmla="*/ 180 h 180"/>
                  <a:gd name="T20" fmla="*/ 150 w 354"/>
                  <a:gd name="T21" fmla="*/ 180 h 180"/>
                  <a:gd name="T22" fmla="*/ 150 w 354"/>
                  <a:gd name="T23" fmla="*/ 162 h 180"/>
                  <a:gd name="T24" fmla="*/ 138 w 354"/>
                  <a:gd name="T25" fmla="*/ 162 h 180"/>
                  <a:gd name="T26" fmla="*/ 144 w 354"/>
                  <a:gd name="T27" fmla="*/ 138 h 180"/>
                  <a:gd name="T28" fmla="*/ 126 w 354"/>
                  <a:gd name="T29" fmla="*/ 120 h 180"/>
                  <a:gd name="T30" fmla="*/ 12 w 354"/>
                  <a:gd name="T31" fmla="*/ 96 h 180"/>
                  <a:gd name="T32" fmla="*/ 0 w 354"/>
                  <a:gd name="T33" fmla="*/ 84 h 180"/>
                  <a:gd name="T34" fmla="*/ 132 w 354"/>
                  <a:gd name="T35" fmla="*/ 0 h 180"/>
                  <a:gd name="T36" fmla="*/ 138 w 354"/>
                  <a:gd name="T37" fmla="*/ 6 h 180"/>
                  <a:gd name="T38" fmla="*/ 102 w 354"/>
                  <a:gd name="T39" fmla="*/ 42 h 180"/>
                  <a:gd name="T40" fmla="*/ 102 w 354"/>
                  <a:gd name="T41" fmla="*/ 60 h 180"/>
                  <a:gd name="T42" fmla="*/ 120 w 354"/>
                  <a:gd name="T43" fmla="*/ 42 h 180"/>
                  <a:gd name="T44" fmla="*/ 114 w 354"/>
                  <a:gd name="T45" fmla="*/ 54 h 180"/>
                  <a:gd name="T46" fmla="*/ 138 w 354"/>
                  <a:gd name="T47" fmla="*/ 48 h 180"/>
                  <a:gd name="T48" fmla="*/ 162 w 354"/>
                  <a:gd name="T49" fmla="*/ 72 h 180"/>
                  <a:gd name="T50" fmla="*/ 198 w 354"/>
                  <a:gd name="T51" fmla="*/ 78 h 180"/>
                  <a:gd name="T52" fmla="*/ 228 w 354"/>
                  <a:gd name="T53" fmla="*/ 54 h 180"/>
                  <a:gd name="T54" fmla="*/ 288 w 354"/>
                  <a:gd name="T55" fmla="*/ 42 h 180"/>
                  <a:gd name="T56" fmla="*/ 288 w 354"/>
                  <a:gd name="T57" fmla="*/ 66 h 180"/>
                  <a:gd name="T58" fmla="*/ 330 w 354"/>
                  <a:gd name="T59" fmla="*/ 60 h 180"/>
                  <a:gd name="T60" fmla="*/ 330 w 354"/>
                  <a:gd name="T61" fmla="*/ 78 h 180"/>
                  <a:gd name="T62" fmla="*/ 354 w 354"/>
                  <a:gd name="T63" fmla="*/ 96 h 1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4"/>
                  <a:gd name="T97" fmla="*/ 0 h 180"/>
                  <a:gd name="T98" fmla="*/ 354 w 354"/>
                  <a:gd name="T99" fmla="*/ 180 h 1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4" h="180">
                    <a:moveTo>
                      <a:pt x="354" y="96"/>
                    </a:moveTo>
                    <a:lnTo>
                      <a:pt x="312" y="96"/>
                    </a:lnTo>
                    <a:lnTo>
                      <a:pt x="306" y="108"/>
                    </a:lnTo>
                    <a:lnTo>
                      <a:pt x="264" y="96"/>
                    </a:lnTo>
                    <a:lnTo>
                      <a:pt x="228" y="108"/>
                    </a:lnTo>
                    <a:lnTo>
                      <a:pt x="210" y="138"/>
                    </a:lnTo>
                    <a:lnTo>
                      <a:pt x="210" y="114"/>
                    </a:lnTo>
                    <a:lnTo>
                      <a:pt x="186" y="132"/>
                    </a:lnTo>
                    <a:lnTo>
                      <a:pt x="186" y="114"/>
                    </a:lnTo>
                    <a:lnTo>
                      <a:pt x="162" y="180"/>
                    </a:lnTo>
                    <a:lnTo>
                      <a:pt x="150" y="180"/>
                    </a:lnTo>
                    <a:lnTo>
                      <a:pt x="150" y="162"/>
                    </a:lnTo>
                    <a:lnTo>
                      <a:pt x="138" y="162"/>
                    </a:lnTo>
                    <a:lnTo>
                      <a:pt x="144" y="138"/>
                    </a:lnTo>
                    <a:lnTo>
                      <a:pt x="126" y="120"/>
                    </a:lnTo>
                    <a:lnTo>
                      <a:pt x="12" y="96"/>
                    </a:lnTo>
                    <a:lnTo>
                      <a:pt x="0" y="84"/>
                    </a:lnTo>
                    <a:lnTo>
                      <a:pt x="132" y="0"/>
                    </a:lnTo>
                    <a:lnTo>
                      <a:pt x="138" y="6"/>
                    </a:lnTo>
                    <a:lnTo>
                      <a:pt x="102" y="42"/>
                    </a:lnTo>
                    <a:lnTo>
                      <a:pt x="102" y="60"/>
                    </a:lnTo>
                    <a:lnTo>
                      <a:pt x="120" y="42"/>
                    </a:lnTo>
                    <a:lnTo>
                      <a:pt x="114" y="54"/>
                    </a:lnTo>
                    <a:lnTo>
                      <a:pt x="138" y="48"/>
                    </a:lnTo>
                    <a:lnTo>
                      <a:pt x="162" y="72"/>
                    </a:lnTo>
                    <a:lnTo>
                      <a:pt x="198" y="78"/>
                    </a:lnTo>
                    <a:lnTo>
                      <a:pt x="228" y="54"/>
                    </a:lnTo>
                    <a:lnTo>
                      <a:pt x="288" y="42"/>
                    </a:lnTo>
                    <a:lnTo>
                      <a:pt x="288" y="66"/>
                    </a:lnTo>
                    <a:lnTo>
                      <a:pt x="330" y="60"/>
                    </a:lnTo>
                    <a:lnTo>
                      <a:pt x="330" y="78"/>
                    </a:lnTo>
                    <a:lnTo>
                      <a:pt x="354" y="96"/>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5" name="Freeform 442"/>
              <p:cNvSpPr>
                <a:spLocks noChangeAspect="1"/>
              </p:cNvSpPr>
              <p:nvPr/>
            </p:nvSpPr>
            <p:spPr bwMode="auto">
              <a:xfrm>
                <a:off x="3219" y="1434"/>
                <a:ext cx="354" cy="180"/>
              </a:xfrm>
              <a:custGeom>
                <a:avLst/>
                <a:gdLst>
                  <a:gd name="T0" fmla="*/ 354 w 354"/>
                  <a:gd name="T1" fmla="*/ 96 h 180"/>
                  <a:gd name="T2" fmla="*/ 312 w 354"/>
                  <a:gd name="T3" fmla="*/ 96 h 180"/>
                  <a:gd name="T4" fmla="*/ 306 w 354"/>
                  <a:gd name="T5" fmla="*/ 108 h 180"/>
                  <a:gd name="T6" fmla="*/ 264 w 354"/>
                  <a:gd name="T7" fmla="*/ 96 h 180"/>
                  <a:gd name="T8" fmla="*/ 228 w 354"/>
                  <a:gd name="T9" fmla="*/ 108 h 180"/>
                  <a:gd name="T10" fmla="*/ 210 w 354"/>
                  <a:gd name="T11" fmla="*/ 138 h 180"/>
                  <a:gd name="T12" fmla="*/ 210 w 354"/>
                  <a:gd name="T13" fmla="*/ 114 h 180"/>
                  <a:gd name="T14" fmla="*/ 186 w 354"/>
                  <a:gd name="T15" fmla="*/ 132 h 180"/>
                  <a:gd name="T16" fmla="*/ 186 w 354"/>
                  <a:gd name="T17" fmla="*/ 114 h 180"/>
                  <a:gd name="T18" fmla="*/ 162 w 354"/>
                  <a:gd name="T19" fmla="*/ 180 h 180"/>
                  <a:gd name="T20" fmla="*/ 150 w 354"/>
                  <a:gd name="T21" fmla="*/ 180 h 180"/>
                  <a:gd name="T22" fmla="*/ 150 w 354"/>
                  <a:gd name="T23" fmla="*/ 162 h 180"/>
                  <a:gd name="T24" fmla="*/ 138 w 354"/>
                  <a:gd name="T25" fmla="*/ 162 h 180"/>
                  <a:gd name="T26" fmla="*/ 144 w 354"/>
                  <a:gd name="T27" fmla="*/ 138 h 180"/>
                  <a:gd name="T28" fmla="*/ 126 w 354"/>
                  <a:gd name="T29" fmla="*/ 120 h 180"/>
                  <a:gd name="T30" fmla="*/ 12 w 354"/>
                  <a:gd name="T31" fmla="*/ 96 h 180"/>
                  <a:gd name="T32" fmla="*/ 0 w 354"/>
                  <a:gd name="T33" fmla="*/ 84 h 180"/>
                  <a:gd name="T34" fmla="*/ 132 w 354"/>
                  <a:gd name="T35" fmla="*/ 0 h 180"/>
                  <a:gd name="T36" fmla="*/ 138 w 354"/>
                  <a:gd name="T37" fmla="*/ 6 h 180"/>
                  <a:gd name="T38" fmla="*/ 102 w 354"/>
                  <a:gd name="T39" fmla="*/ 42 h 180"/>
                  <a:gd name="T40" fmla="*/ 102 w 354"/>
                  <a:gd name="T41" fmla="*/ 60 h 180"/>
                  <a:gd name="T42" fmla="*/ 120 w 354"/>
                  <a:gd name="T43" fmla="*/ 42 h 180"/>
                  <a:gd name="T44" fmla="*/ 114 w 354"/>
                  <a:gd name="T45" fmla="*/ 54 h 180"/>
                  <a:gd name="T46" fmla="*/ 138 w 354"/>
                  <a:gd name="T47" fmla="*/ 48 h 180"/>
                  <a:gd name="T48" fmla="*/ 162 w 354"/>
                  <a:gd name="T49" fmla="*/ 72 h 180"/>
                  <a:gd name="T50" fmla="*/ 198 w 354"/>
                  <a:gd name="T51" fmla="*/ 78 h 180"/>
                  <a:gd name="T52" fmla="*/ 228 w 354"/>
                  <a:gd name="T53" fmla="*/ 54 h 180"/>
                  <a:gd name="T54" fmla="*/ 288 w 354"/>
                  <a:gd name="T55" fmla="*/ 42 h 180"/>
                  <a:gd name="T56" fmla="*/ 288 w 354"/>
                  <a:gd name="T57" fmla="*/ 66 h 180"/>
                  <a:gd name="T58" fmla="*/ 330 w 354"/>
                  <a:gd name="T59" fmla="*/ 60 h 180"/>
                  <a:gd name="T60" fmla="*/ 330 w 354"/>
                  <a:gd name="T61" fmla="*/ 78 h 180"/>
                  <a:gd name="T62" fmla="*/ 354 w 354"/>
                  <a:gd name="T63" fmla="*/ 96 h 180"/>
                  <a:gd name="T64" fmla="*/ 354 w 354"/>
                  <a:gd name="T65" fmla="*/ 102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4"/>
                  <a:gd name="T100" fmla="*/ 0 h 180"/>
                  <a:gd name="T101" fmla="*/ 354 w 354"/>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4" h="180">
                    <a:moveTo>
                      <a:pt x="354" y="96"/>
                    </a:moveTo>
                    <a:lnTo>
                      <a:pt x="312" y="96"/>
                    </a:lnTo>
                    <a:lnTo>
                      <a:pt x="306" y="108"/>
                    </a:lnTo>
                    <a:lnTo>
                      <a:pt x="264" y="96"/>
                    </a:lnTo>
                    <a:lnTo>
                      <a:pt x="228" y="108"/>
                    </a:lnTo>
                    <a:lnTo>
                      <a:pt x="210" y="138"/>
                    </a:lnTo>
                    <a:lnTo>
                      <a:pt x="210" y="114"/>
                    </a:lnTo>
                    <a:lnTo>
                      <a:pt x="186" y="132"/>
                    </a:lnTo>
                    <a:lnTo>
                      <a:pt x="186" y="114"/>
                    </a:lnTo>
                    <a:lnTo>
                      <a:pt x="162" y="180"/>
                    </a:lnTo>
                    <a:lnTo>
                      <a:pt x="150" y="180"/>
                    </a:lnTo>
                    <a:lnTo>
                      <a:pt x="150" y="162"/>
                    </a:lnTo>
                    <a:lnTo>
                      <a:pt x="138" y="162"/>
                    </a:lnTo>
                    <a:lnTo>
                      <a:pt x="144" y="138"/>
                    </a:lnTo>
                    <a:lnTo>
                      <a:pt x="126" y="120"/>
                    </a:lnTo>
                    <a:lnTo>
                      <a:pt x="12" y="96"/>
                    </a:lnTo>
                    <a:lnTo>
                      <a:pt x="0" y="84"/>
                    </a:lnTo>
                    <a:lnTo>
                      <a:pt x="132" y="0"/>
                    </a:lnTo>
                    <a:lnTo>
                      <a:pt x="138" y="6"/>
                    </a:lnTo>
                    <a:lnTo>
                      <a:pt x="102" y="42"/>
                    </a:lnTo>
                    <a:lnTo>
                      <a:pt x="102" y="60"/>
                    </a:lnTo>
                    <a:lnTo>
                      <a:pt x="120" y="42"/>
                    </a:lnTo>
                    <a:lnTo>
                      <a:pt x="114" y="54"/>
                    </a:lnTo>
                    <a:lnTo>
                      <a:pt x="138" y="48"/>
                    </a:lnTo>
                    <a:lnTo>
                      <a:pt x="162" y="72"/>
                    </a:lnTo>
                    <a:lnTo>
                      <a:pt x="198" y="78"/>
                    </a:lnTo>
                    <a:lnTo>
                      <a:pt x="228" y="54"/>
                    </a:lnTo>
                    <a:lnTo>
                      <a:pt x="288" y="42"/>
                    </a:lnTo>
                    <a:lnTo>
                      <a:pt x="288" y="66"/>
                    </a:lnTo>
                    <a:lnTo>
                      <a:pt x="330" y="60"/>
                    </a:lnTo>
                    <a:lnTo>
                      <a:pt x="330" y="78"/>
                    </a:lnTo>
                    <a:lnTo>
                      <a:pt x="354" y="96"/>
                    </a:lnTo>
                    <a:lnTo>
                      <a:pt x="354" y="10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6" name="Freeform 443"/>
              <p:cNvSpPr>
                <a:spLocks noChangeAspect="1"/>
              </p:cNvSpPr>
              <p:nvPr/>
            </p:nvSpPr>
            <p:spPr bwMode="auto">
              <a:xfrm>
                <a:off x="2853" y="1308"/>
                <a:ext cx="408" cy="450"/>
              </a:xfrm>
              <a:custGeom>
                <a:avLst/>
                <a:gdLst>
                  <a:gd name="T0" fmla="*/ 330 w 408"/>
                  <a:gd name="T1" fmla="*/ 444 h 450"/>
                  <a:gd name="T2" fmla="*/ 36 w 408"/>
                  <a:gd name="T3" fmla="*/ 450 h 450"/>
                  <a:gd name="T4" fmla="*/ 36 w 408"/>
                  <a:gd name="T5" fmla="*/ 312 h 450"/>
                  <a:gd name="T6" fmla="*/ 18 w 408"/>
                  <a:gd name="T7" fmla="*/ 288 h 450"/>
                  <a:gd name="T8" fmla="*/ 30 w 408"/>
                  <a:gd name="T9" fmla="*/ 264 h 450"/>
                  <a:gd name="T10" fmla="*/ 30 w 408"/>
                  <a:gd name="T11" fmla="*/ 258 h 450"/>
                  <a:gd name="T12" fmla="*/ 0 w 408"/>
                  <a:gd name="T13" fmla="*/ 30 h 450"/>
                  <a:gd name="T14" fmla="*/ 108 w 408"/>
                  <a:gd name="T15" fmla="*/ 30 h 450"/>
                  <a:gd name="T16" fmla="*/ 108 w 408"/>
                  <a:gd name="T17" fmla="*/ 0 h 450"/>
                  <a:gd name="T18" fmla="*/ 120 w 408"/>
                  <a:gd name="T19" fmla="*/ 0 h 450"/>
                  <a:gd name="T20" fmla="*/ 132 w 408"/>
                  <a:gd name="T21" fmla="*/ 48 h 450"/>
                  <a:gd name="T22" fmla="*/ 174 w 408"/>
                  <a:gd name="T23" fmla="*/ 54 h 450"/>
                  <a:gd name="T24" fmla="*/ 180 w 408"/>
                  <a:gd name="T25" fmla="*/ 66 h 450"/>
                  <a:gd name="T26" fmla="*/ 222 w 408"/>
                  <a:gd name="T27" fmla="*/ 54 h 450"/>
                  <a:gd name="T28" fmla="*/ 240 w 408"/>
                  <a:gd name="T29" fmla="*/ 60 h 450"/>
                  <a:gd name="T30" fmla="*/ 234 w 408"/>
                  <a:gd name="T31" fmla="*/ 66 h 450"/>
                  <a:gd name="T32" fmla="*/ 246 w 408"/>
                  <a:gd name="T33" fmla="*/ 66 h 450"/>
                  <a:gd name="T34" fmla="*/ 252 w 408"/>
                  <a:gd name="T35" fmla="*/ 84 h 450"/>
                  <a:gd name="T36" fmla="*/ 270 w 408"/>
                  <a:gd name="T37" fmla="*/ 72 h 450"/>
                  <a:gd name="T38" fmla="*/ 294 w 408"/>
                  <a:gd name="T39" fmla="*/ 96 h 450"/>
                  <a:gd name="T40" fmla="*/ 330 w 408"/>
                  <a:gd name="T41" fmla="*/ 78 h 450"/>
                  <a:gd name="T42" fmla="*/ 342 w 408"/>
                  <a:gd name="T43" fmla="*/ 90 h 450"/>
                  <a:gd name="T44" fmla="*/ 408 w 408"/>
                  <a:gd name="T45" fmla="*/ 90 h 450"/>
                  <a:gd name="T46" fmla="*/ 342 w 408"/>
                  <a:gd name="T47" fmla="*/ 132 h 450"/>
                  <a:gd name="T48" fmla="*/ 270 w 408"/>
                  <a:gd name="T49" fmla="*/ 198 h 450"/>
                  <a:gd name="T50" fmla="*/ 264 w 408"/>
                  <a:gd name="T51" fmla="*/ 204 h 450"/>
                  <a:gd name="T52" fmla="*/ 264 w 408"/>
                  <a:gd name="T53" fmla="*/ 252 h 450"/>
                  <a:gd name="T54" fmla="*/ 240 w 408"/>
                  <a:gd name="T55" fmla="*/ 264 h 450"/>
                  <a:gd name="T56" fmla="*/ 228 w 408"/>
                  <a:gd name="T57" fmla="*/ 288 h 450"/>
                  <a:gd name="T58" fmla="*/ 246 w 408"/>
                  <a:gd name="T59" fmla="*/ 300 h 450"/>
                  <a:gd name="T60" fmla="*/ 240 w 408"/>
                  <a:gd name="T61" fmla="*/ 354 h 450"/>
                  <a:gd name="T62" fmla="*/ 318 w 408"/>
                  <a:gd name="T63" fmla="*/ 408 h 450"/>
                  <a:gd name="T64" fmla="*/ 330 w 408"/>
                  <a:gd name="T65" fmla="*/ 444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8"/>
                  <a:gd name="T100" fmla="*/ 0 h 450"/>
                  <a:gd name="T101" fmla="*/ 408 w 408"/>
                  <a:gd name="T102" fmla="*/ 450 h 4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8" h="450">
                    <a:moveTo>
                      <a:pt x="330" y="444"/>
                    </a:moveTo>
                    <a:lnTo>
                      <a:pt x="36" y="450"/>
                    </a:lnTo>
                    <a:lnTo>
                      <a:pt x="36" y="312"/>
                    </a:lnTo>
                    <a:lnTo>
                      <a:pt x="18" y="288"/>
                    </a:lnTo>
                    <a:lnTo>
                      <a:pt x="30" y="264"/>
                    </a:lnTo>
                    <a:lnTo>
                      <a:pt x="30" y="258"/>
                    </a:lnTo>
                    <a:lnTo>
                      <a:pt x="0" y="30"/>
                    </a:lnTo>
                    <a:lnTo>
                      <a:pt x="108" y="30"/>
                    </a:lnTo>
                    <a:lnTo>
                      <a:pt x="108" y="0"/>
                    </a:lnTo>
                    <a:lnTo>
                      <a:pt x="120" y="0"/>
                    </a:lnTo>
                    <a:lnTo>
                      <a:pt x="132" y="48"/>
                    </a:lnTo>
                    <a:lnTo>
                      <a:pt x="174" y="54"/>
                    </a:lnTo>
                    <a:lnTo>
                      <a:pt x="180" y="66"/>
                    </a:lnTo>
                    <a:lnTo>
                      <a:pt x="222" y="54"/>
                    </a:lnTo>
                    <a:lnTo>
                      <a:pt x="240" y="60"/>
                    </a:lnTo>
                    <a:lnTo>
                      <a:pt x="234" y="66"/>
                    </a:lnTo>
                    <a:lnTo>
                      <a:pt x="246" y="66"/>
                    </a:lnTo>
                    <a:lnTo>
                      <a:pt x="252" y="84"/>
                    </a:lnTo>
                    <a:lnTo>
                      <a:pt x="270" y="72"/>
                    </a:lnTo>
                    <a:lnTo>
                      <a:pt x="294" y="96"/>
                    </a:lnTo>
                    <a:lnTo>
                      <a:pt x="330" y="78"/>
                    </a:lnTo>
                    <a:lnTo>
                      <a:pt x="342" y="90"/>
                    </a:lnTo>
                    <a:lnTo>
                      <a:pt x="408" y="90"/>
                    </a:lnTo>
                    <a:lnTo>
                      <a:pt x="342" y="132"/>
                    </a:lnTo>
                    <a:lnTo>
                      <a:pt x="270" y="198"/>
                    </a:lnTo>
                    <a:lnTo>
                      <a:pt x="264" y="204"/>
                    </a:lnTo>
                    <a:lnTo>
                      <a:pt x="264" y="252"/>
                    </a:lnTo>
                    <a:lnTo>
                      <a:pt x="240" y="264"/>
                    </a:lnTo>
                    <a:lnTo>
                      <a:pt x="228" y="288"/>
                    </a:lnTo>
                    <a:lnTo>
                      <a:pt x="246" y="300"/>
                    </a:lnTo>
                    <a:lnTo>
                      <a:pt x="240" y="354"/>
                    </a:lnTo>
                    <a:lnTo>
                      <a:pt x="318" y="408"/>
                    </a:lnTo>
                    <a:lnTo>
                      <a:pt x="330" y="44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7" name="Freeform 444"/>
              <p:cNvSpPr>
                <a:spLocks noChangeAspect="1"/>
              </p:cNvSpPr>
              <p:nvPr/>
            </p:nvSpPr>
            <p:spPr bwMode="auto">
              <a:xfrm>
                <a:off x="2853" y="1308"/>
                <a:ext cx="408" cy="450"/>
              </a:xfrm>
              <a:custGeom>
                <a:avLst/>
                <a:gdLst>
                  <a:gd name="T0" fmla="*/ 330 w 408"/>
                  <a:gd name="T1" fmla="*/ 444 h 450"/>
                  <a:gd name="T2" fmla="*/ 36 w 408"/>
                  <a:gd name="T3" fmla="*/ 450 h 450"/>
                  <a:gd name="T4" fmla="*/ 36 w 408"/>
                  <a:gd name="T5" fmla="*/ 312 h 450"/>
                  <a:gd name="T6" fmla="*/ 18 w 408"/>
                  <a:gd name="T7" fmla="*/ 288 h 450"/>
                  <a:gd name="T8" fmla="*/ 30 w 408"/>
                  <a:gd name="T9" fmla="*/ 264 h 450"/>
                  <a:gd name="T10" fmla="*/ 30 w 408"/>
                  <a:gd name="T11" fmla="*/ 258 h 450"/>
                  <a:gd name="T12" fmla="*/ 0 w 408"/>
                  <a:gd name="T13" fmla="*/ 30 h 450"/>
                  <a:gd name="T14" fmla="*/ 108 w 408"/>
                  <a:gd name="T15" fmla="*/ 30 h 450"/>
                  <a:gd name="T16" fmla="*/ 108 w 408"/>
                  <a:gd name="T17" fmla="*/ 0 h 450"/>
                  <a:gd name="T18" fmla="*/ 120 w 408"/>
                  <a:gd name="T19" fmla="*/ 0 h 450"/>
                  <a:gd name="T20" fmla="*/ 132 w 408"/>
                  <a:gd name="T21" fmla="*/ 48 h 450"/>
                  <a:gd name="T22" fmla="*/ 174 w 408"/>
                  <a:gd name="T23" fmla="*/ 54 h 450"/>
                  <a:gd name="T24" fmla="*/ 180 w 408"/>
                  <a:gd name="T25" fmla="*/ 66 h 450"/>
                  <a:gd name="T26" fmla="*/ 222 w 408"/>
                  <a:gd name="T27" fmla="*/ 54 h 450"/>
                  <a:gd name="T28" fmla="*/ 240 w 408"/>
                  <a:gd name="T29" fmla="*/ 60 h 450"/>
                  <a:gd name="T30" fmla="*/ 234 w 408"/>
                  <a:gd name="T31" fmla="*/ 66 h 450"/>
                  <a:gd name="T32" fmla="*/ 246 w 408"/>
                  <a:gd name="T33" fmla="*/ 66 h 450"/>
                  <a:gd name="T34" fmla="*/ 252 w 408"/>
                  <a:gd name="T35" fmla="*/ 84 h 450"/>
                  <a:gd name="T36" fmla="*/ 270 w 408"/>
                  <a:gd name="T37" fmla="*/ 72 h 450"/>
                  <a:gd name="T38" fmla="*/ 294 w 408"/>
                  <a:gd name="T39" fmla="*/ 96 h 450"/>
                  <a:gd name="T40" fmla="*/ 330 w 408"/>
                  <a:gd name="T41" fmla="*/ 78 h 450"/>
                  <a:gd name="T42" fmla="*/ 342 w 408"/>
                  <a:gd name="T43" fmla="*/ 90 h 450"/>
                  <a:gd name="T44" fmla="*/ 408 w 408"/>
                  <a:gd name="T45" fmla="*/ 90 h 450"/>
                  <a:gd name="T46" fmla="*/ 342 w 408"/>
                  <a:gd name="T47" fmla="*/ 132 h 450"/>
                  <a:gd name="T48" fmla="*/ 270 w 408"/>
                  <a:gd name="T49" fmla="*/ 198 h 450"/>
                  <a:gd name="T50" fmla="*/ 264 w 408"/>
                  <a:gd name="T51" fmla="*/ 204 h 450"/>
                  <a:gd name="T52" fmla="*/ 264 w 408"/>
                  <a:gd name="T53" fmla="*/ 252 h 450"/>
                  <a:gd name="T54" fmla="*/ 240 w 408"/>
                  <a:gd name="T55" fmla="*/ 264 h 450"/>
                  <a:gd name="T56" fmla="*/ 228 w 408"/>
                  <a:gd name="T57" fmla="*/ 288 h 450"/>
                  <a:gd name="T58" fmla="*/ 246 w 408"/>
                  <a:gd name="T59" fmla="*/ 300 h 450"/>
                  <a:gd name="T60" fmla="*/ 240 w 408"/>
                  <a:gd name="T61" fmla="*/ 354 h 450"/>
                  <a:gd name="T62" fmla="*/ 318 w 408"/>
                  <a:gd name="T63" fmla="*/ 408 h 450"/>
                  <a:gd name="T64" fmla="*/ 330 w 408"/>
                  <a:gd name="T65" fmla="*/ 444 h 450"/>
                  <a:gd name="T66" fmla="*/ 330 w 408"/>
                  <a:gd name="T67" fmla="*/ 450 h 4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8"/>
                  <a:gd name="T103" fmla="*/ 0 h 450"/>
                  <a:gd name="T104" fmla="*/ 408 w 408"/>
                  <a:gd name="T105" fmla="*/ 450 h 4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8" h="450">
                    <a:moveTo>
                      <a:pt x="330" y="444"/>
                    </a:moveTo>
                    <a:lnTo>
                      <a:pt x="36" y="450"/>
                    </a:lnTo>
                    <a:lnTo>
                      <a:pt x="36" y="312"/>
                    </a:lnTo>
                    <a:lnTo>
                      <a:pt x="18" y="288"/>
                    </a:lnTo>
                    <a:lnTo>
                      <a:pt x="30" y="264"/>
                    </a:lnTo>
                    <a:lnTo>
                      <a:pt x="30" y="258"/>
                    </a:lnTo>
                    <a:lnTo>
                      <a:pt x="0" y="30"/>
                    </a:lnTo>
                    <a:lnTo>
                      <a:pt x="108" y="30"/>
                    </a:lnTo>
                    <a:lnTo>
                      <a:pt x="108" y="0"/>
                    </a:lnTo>
                    <a:lnTo>
                      <a:pt x="120" y="0"/>
                    </a:lnTo>
                    <a:lnTo>
                      <a:pt x="132" y="48"/>
                    </a:lnTo>
                    <a:lnTo>
                      <a:pt x="174" y="54"/>
                    </a:lnTo>
                    <a:lnTo>
                      <a:pt x="180" y="66"/>
                    </a:lnTo>
                    <a:lnTo>
                      <a:pt x="222" y="54"/>
                    </a:lnTo>
                    <a:lnTo>
                      <a:pt x="240" y="60"/>
                    </a:lnTo>
                    <a:lnTo>
                      <a:pt x="234" y="66"/>
                    </a:lnTo>
                    <a:lnTo>
                      <a:pt x="246" y="66"/>
                    </a:lnTo>
                    <a:lnTo>
                      <a:pt x="252" y="84"/>
                    </a:lnTo>
                    <a:lnTo>
                      <a:pt x="270" y="72"/>
                    </a:lnTo>
                    <a:lnTo>
                      <a:pt x="294" y="96"/>
                    </a:lnTo>
                    <a:lnTo>
                      <a:pt x="330" y="78"/>
                    </a:lnTo>
                    <a:lnTo>
                      <a:pt x="342" y="90"/>
                    </a:lnTo>
                    <a:lnTo>
                      <a:pt x="408" y="90"/>
                    </a:lnTo>
                    <a:lnTo>
                      <a:pt x="342" y="132"/>
                    </a:lnTo>
                    <a:lnTo>
                      <a:pt x="270" y="198"/>
                    </a:lnTo>
                    <a:lnTo>
                      <a:pt x="264" y="204"/>
                    </a:lnTo>
                    <a:lnTo>
                      <a:pt x="264" y="252"/>
                    </a:lnTo>
                    <a:lnTo>
                      <a:pt x="240" y="264"/>
                    </a:lnTo>
                    <a:lnTo>
                      <a:pt x="228" y="288"/>
                    </a:lnTo>
                    <a:lnTo>
                      <a:pt x="246" y="300"/>
                    </a:lnTo>
                    <a:lnTo>
                      <a:pt x="240" y="354"/>
                    </a:lnTo>
                    <a:lnTo>
                      <a:pt x="318" y="408"/>
                    </a:lnTo>
                    <a:lnTo>
                      <a:pt x="330" y="444"/>
                    </a:lnTo>
                    <a:lnTo>
                      <a:pt x="330" y="45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8" name="Freeform 445"/>
              <p:cNvSpPr>
                <a:spLocks noChangeAspect="1"/>
              </p:cNvSpPr>
              <p:nvPr/>
            </p:nvSpPr>
            <p:spPr bwMode="auto">
              <a:xfrm>
                <a:off x="3207" y="2406"/>
                <a:ext cx="216" cy="378"/>
              </a:xfrm>
              <a:custGeom>
                <a:avLst/>
                <a:gdLst>
                  <a:gd name="T0" fmla="*/ 216 w 216"/>
                  <a:gd name="T1" fmla="*/ 360 h 378"/>
                  <a:gd name="T2" fmla="*/ 156 w 216"/>
                  <a:gd name="T3" fmla="*/ 366 h 378"/>
                  <a:gd name="T4" fmla="*/ 138 w 216"/>
                  <a:gd name="T5" fmla="*/ 378 h 378"/>
                  <a:gd name="T6" fmla="*/ 120 w 216"/>
                  <a:gd name="T7" fmla="*/ 342 h 378"/>
                  <a:gd name="T8" fmla="*/ 120 w 216"/>
                  <a:gd name="T9" fmla="*/ 318 h 378"/>
                  <a:gd name="T10" fmla="*/ 0 w 216"/>
                  <a:gd name="T11" fmla="*/ 324 h 378"/>
                  <a:gd name="T12" fmla="*/ 6 w 216"/>
                  <a:gd name="T13" fmla="*/ 276 h 378"/>
                  <a:gd name="T14" fmla="*/ 36 w 216"/>
                  <a:gd name="T15" fmla="*/ 234 h 378"/>
                  <a:gd name="T16" fmla="*/ 24 w 216"/>
                  <a:gd name="T17" fmla="*/ 228 h 378"/>
                  <a:gd name="T18" fmla="*/ 42 w 216"/>
                  <a:gd name="T19" fmla="*/ 222 h 378"/>
                  <a:gd name="T20" fmla="*/ 24 w 216"/>
                  <a:gd name="T21" fmla="*/ 204 h 378"/>
                  <a:gd name="T22" fmla="*/ 30 w 216"/>
                  <a:gd name="T23" fmla="*/ 198 h 378"/>
                  <a:gd name="T24" fmla="*/ 24 w 216"/>
                  <a:gd name="T25" fmla="*/ 198 h 378"/>
                  <a:gd name="T26" fmla="*/ 24 w 216"/>
                  <a:gd name="T27" fmla="*/ 174 h 378"/>
                  <a:gd name="T28" fmla="*/ 18 w 216"/>
                  <a:gd name="T29" fmla="*/ 168 h 378"/>
                  <a:gd name="T30" fmla="*/ 30 w 216"/>
                  <a:gd name="T31" fmla="*/ 150 h 378"/>
                  <a:gd name="T32" fmla="*/ 18 w 216"/>
                  <a:gd name="T33" fmla="*/ 144 h 378"/>
                  <a:gd name="T34" fmla="*/ 24 w 216"/>
                  <a:gd name="T35" fmla="*/ 132 h 378"/>
                  <a:gd name="T36" fmla="*/ 18 w 216"/>
                  <a:gd name="T37" fmla="*/ 132 h 378"/>
                  <a:gd name="T38" fmla="*/ 12 w 216"/>
                  <a:gd name="T39" fmla="*/ 114 h 378"/>
                  <a:gd name="T40" fmla="*/ 24 w 216"/>
                  <a:gd name="T41" fmla="*/ 114 h 378"/>
                  <a:gd name="T42" fmla="*/ 24 w 216"/>
                  <a:gd name="T43" fmla="*/ 90 h 378"/>
                  <a:gd name="T44" fmla="*/ 54 w 216"/>
                  <a:gd name="T45" fmla="*/ 54 h 378"/>
                  <a:gd name="T46" fmla="*/ 54 w 216"/>
                  <a:gd name="T47" fmla="*/ 30 h 378"/>
                  <a:gd name="T48" fmla="*/ 72 w 216"/>
                  <a:gd name="T49" fmla="*/ 6 h 378"/>
                  <a:gd name="T50" fmla="*/ 204 w 216"/>
                  <a:gd name="T51" fmla="*/ 0 h 378"/>
                  <a:gd name="T52" fmla="*/ 204 w 216"/>
                  <a:gd name="T53" fmla="*/ 246 h 378"/>
                  <a:gd name="T54" fmla="*/ 216 w 216"/>
                  <a:gd name="T55" fmla="*/ 330 h 378"/>
                  <a:gd name="T56" fmla="*/ 216 w 216"/>
                  <a:gd name="T57" fmla="*/ 360 h 37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16"/>
                  <a:gd name="T88" fmla="*/ 0 h 378"/>
                  <a:gd name="T89" fmla="*/ 216 w 216"/>
                  <a:gd name="T90" fmla="*/ 378 h 37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16" h="378">
                    <a:moveTo>
                      <a:pt x="216" y="360"/>
                    </a:moveTo>
                    <a:lnTo>
                      <a:pt x="156" y="366"/>
                    </a:lnTo>
                    <a:lnTo>
                      <a:pt x="138" y="378"/>
                    </a:lnTo>
                    <a:lnTo>
                      <a:pt x="120" y="342"/>
                    </a:lnTo>
                    <a:lnTo>
                      <a:pt x="120" y="318"/>
                    </a:lnTo>
                    <a:lnTo>
                      <a:pt x="0" y="324"/>
                    </a:lnTo>
                    <a:lnTo>
                      <a:pt x="6" y="276"/>
                    </a:lnTo>
                    <a:lnTo>
                      <a:pt x="36" y="234"/>
                    </a:lnTo>
                    <a:lnTo>
                      <a:pt x="24" y="228"/>
                    </a:lnTo>
                    <a:lnTo>
                      <a:pt x="42" y="222"/>
                    </a:lnTo>
                    <a:lnTo>
                      <a:pt x="24" y="204"/>
                    </a:lnTo>
                    <a:lnTo>
                      <a:pt x="30" y="198"/>
                    </a:lnTo>
                    <a:lnTo>
                      <a:pt x="24" y="198"/>
                    </a:lnTo>
                    <a:lnTo>
                      <a:pt x="24" y="174"/>
                    </a:lnTo>
                    <a:lnTo>
                      <a:pt x="18" y="168"/>
                    </a:lnTo>
                    <a:lnTo>
                      <a:pt x="30" y="150"/>
                    </a:lnTo>
                    <a:lnTo>
                      <a:pt x="18" y="144"/>
                    </a:lnTo>
                    <a:lnTo>
                      <a:pt x="24" y="132"/>
                    </a:lnTo>
                    <a:lnTo>
                      <a:pt x="18" y="132"/>
                    </a:lnTo>
                    <a:lnTo>
                      <a:pt x="12" y="114"/>
                    </a:lnTo>
                    <a:lnTo>
                      <a:pt x="24" y="114"/>
                    </a:lnTo>
                    <a:lnTo>
                      <a:pt x="24" y="90"/>
                    </a:lnTo>
                    <a:lnTo>
                      <a:pt x="54" y="54"/>
                    </a:lnTo>
                    <a:lnTo>
                      <a:pt x="54" y="30"/>
                    </a:lnTo>
                    <a:lnTo>
                      <a:pt x="72" y="6"/>
                    </a:lnTo>
                    <a:lnTo>
                      <a:pt x="204" y="0"/>
                    </a:lnTo>
                    <a:lnTo>
                      <a:pt x="204" y="246"/>
                    </a:lnTo>
                    <a:lnTo>
                      <a:pt x="216" y="330"/>
                    </a:lnTo>
                    <a:lnTo>
                      <a:pt x="216" y="360"/>
                    </a:lnTo>
                    <a:close/>
                  </a:path>
                </a:pathLst>
              </a:custGeom>
              <a:solidFill>
                <a:srgbClr val="FF4500"/>
              </a:solidFill>
              <a:ln w="9525">
                <a:solidFill>
                  <a:srgbClr val="FF45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19" name="Freeform 446"/>
              <p:cNvSpPr>
                <a:spLocks noChangeAspect="1"/>
              </p:cNvSpPr>
              <p:nvPr/>
            </p:nvSpPr>
            <p:spPr bwMode="auto">
              <a:xfrm>
                <a:off x="3207" y="2406"/>
                <a:ext cx="216" cy="378"/>
              </a:xfrm>
              <a:custGeom>
                <a:avLst/>
                <a:gdLst>
                  <a:gd name="T0" fmla="*/ 216 w 216"/>
                  <a:gd name="T1" fmla="*/ 360 h 378"/>
                  <a:gd name="T2" fmla="*/ 156 w 216"/>
                  <a:gd name="T3" fmla="*/ 366 h 378"/>
                  <a:gd name="T4" fmla="*/ 138 w 216"/>
                  <a:gd name="T5" fmla="*/ 378 h 378"/>
                  <a:gd name="T6" fmla="*/ 120 w 216"/>
                  <a:gd name="T7" fmla="*/ 342 h 378"/>
                  <a:gd name="T8" fmla="*/ 120 w 216"/>
                  <a:gd name="T9" fmla="*/ 318 h 378"/>
                  <a:gd name="T10" fmla="*/ 0 w 216"/>
                  <a:gd name="T11" fmla="*/ 324 h 378"/>
                  <a:gd name="T12" fmla="*/ 6 w 216"/>
                  <a:gd name="T13" fmla="*/ 276 h 378"/>
                  <a:gd name="T14" fmla="*/ 36 w 216"/>
                  <a:gd name="T15" fmla="*/ 234 h 378"/>
                  <a:gd name="T16" fmla="*/ 24 w 216"/>
                  <a:gd name="T17" fmla="*/ 228 h 378"/>
                  <a:gd name="T18" fmla="*/ 42 w 216"/>
                  <a:gd name="T19" fmla="*/ 222 h 378"/>
                  <a:gd name="T20" fmla="*/ 24 w 216"/>
                  <a:gd name="T21" fmla="*/ 204 h 378"/>
                  <a:gd name="T22" fmla="*/ 30 w 216"/>
                  <a:gd name="T23" fmla="*/ 198 h 378"/>
                  <a:gd name="T24" fmla="*/ 24 w 216"/>
                  <a:gd name="T25" fmla="*/ 198 h 378"/>
                  <a:gd name="T26" fmla="*/ 24 w 216"/>
                  <a:gd name="T27" fmla="*/ 174 h 378"/>
                  <a:gd name="T28" fmla="*/ 18 w 216"/>
                  <a:gd name="T29" fmla="*/ 168 h 378"/>
                  <a:gd name="T30" fmla="*/ 30 w 216"/>
                  <a:gd name="T31" fmla="*/ 150 h 378"/>
                  <a:gd name="T32" fmla="*/ 18 w 216"/>
                  <a:gd name="T33" fmla="*/ 144 h 378"/>
                  <a:gd name="T34" fmla="*/ 24 w 216"/>
                  <a:gd name="T35" fmla="*/ 132 h 378"/>
                  <a:gd name="T36" fmla="*/ 18 w 216"/>
                  <a:gd name="T37" fmla="*/ 132 h 378"/>
                  <a:gd name="T38" fmla="*/ 12 w 216"/>
                  <a:gd name="T39" fmla="*/ 114 h 378"/>
                  <a:gd name="T40" fmla="*/ 24 w 216"/>
                  <a:gd name="T41" fmla="*/ 114 h 378"/>
                  <a:gd name="T42" fmla="*/ 24 w 216"/>
                  <a:gd name="T43" fmla="*/ 90 h 378"/>
                  <a:gd name="T44" fmla="*/ 54 w 216"/>
                  <a:gd name="T45" fmla="*/ 54 h 378"/>
                  <a:gd name="T46" fmla="*/ 54 w 216"/>
                  <a:gd name="T47" fmla="*/ 30 h 378"/>
                  <a:gd name="T48" fmla="*/ 72 w 216"/>
                  <a:gd name="T49" fmla="*/ 6 h 378"/>
                  <a:gd name="T50" fmla="*/ 204 w 216"/>
                  <a:gd name="T51" fmla="*/ 0 h 378"/>
                  <a:gd name="T52" fmla="*/ 204 w 216"/>
                  <a:gd name="T53" fmla="*/ 246 h 378"/>
                  <a:gd name="T54" fmla="*/ 216 w 216"/>
                  <a:gd name="T55" fmla="*/ 330 h 378"/>
                  <a:gd name="T56" fmla="*/ 216 w 216"/>
                  <a:gd name="T57" fmla="*/ 360 h 378"/>
                  <a:gd name="T58" fmla="*/ 216 w 216"/>
                  <a:gd name="T59" fmla="*/ 366 h 37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6"/>
                  <a:gd name="T91" fmla="*/ 0 h 378"/>
                  <a:gd name="T92" fmla="*/ 216 w 216"/>
                  <a:gd name="T93" fmla="*/ 378 h 37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6" h="378">
                    <a:moveTo>
                      <a:pt x="216" y="360"/>
                    </a:moveTo>
                    <a:lnTo>
                      <a:pt x="156" y="366"/>
                    </a:lnTo>
                    <a:lnTo>
                      <a:pt x="138" y="378"/>
                    </a:lnTo>
                    <a:lnTo>
                      <a:pt x="120" y="342"/>
                    </a:lnTo>
                    <a:lnTo>
                      <a:pt x="120" y="318"/>
                    </a:lnTo>
                    <a:lnTo>
                      <a:pt x="0" y="324"/>
                    </a:lnTo>
                    <a:lnTo>
                      <a:pt x="6" y="276"/>
                    </a:lnTo>
                    <a:lnTo>
                      <a:pt x="36" y="234"/>
                    </a:lnTo>
                    <a:lnTo>
                      <a:pt x="24" y="228"/>
                    </a:lnTo>
                    <a:lnTo>
                      <a:pt x="42" y="222"/>
                    </a:lnTo>
                    <a:lnTo>
                      <a:pt x="24" y="204"/>
                    </a:lnTo>
                    <a:lnTo>
                      <a:pt x="30" y="198"/>
                    </a:lnTo>
                    <a:lnTo>
                      <a:pt x="24" y="198"/>
                    </a:lnTo>
                    <a:lnTo>
                      <a:pt x="24" y="174"/>
                    </a:lnTo>
                    <a:lnTo>
                      <a:pt x="18" y="168"/>
                    </a:lnTo>
                    <a:lnTo>
                      <a:pt x="30" y="150"/>
                    </a:lnTo>
                    <a:lnTo>
                      <a:pt x="18" y="144"/>
                    </a:lnTo>
                    <a:lnTo>
                      <a:pt x="24" y="132"/>
                    </a:lnTo>
                    <a:lnTo>
                      <a:pt x="18" y="132"/>
                    </a:lnTo>
                    <a:lnTo>
                      <a:pt x="12" y="114"/>
                    </a:lnTo>
                    <a:lnTo>
                      <a:pt x="24" y="114"/>
                    </a:lnTo>
                    <a:lnTo>
                      <a:pt x="24" y="90"/>
                    </a:lnTo>
                    <a:lnTo>
                      <a:pt x="54" y="54"/>
                    </a:lnTo>
                    <a:lnTo>
                      <a:pt x="54" y="30"/>
                    </a:lnTo>
                    <a:lnTo>
                      <a:pt x="72" y="6"/>
                    </a:lnTo>
                    <a:lnTo>
                      <a:pt x="204" y="0"/>
                    </a:lnTo>
                    <a:lnTo>
                      <a:pt x="204" y="246"/>
                    </a:lnTo>
                    <a:lnTo>
                      <a:pt x="216" y="330"/>
                    </a:lnTo>
                    <a:lnTo>
                      <a:pt x="216" y="360"/>
                    </a:lnTo>
                    <a:lnTo>
                      <a:pt x="216" y="3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0" name="Freeform 447"/>
              <p:cNvSpPr>
                <a:spLocks noChangeAspect="1"/>
              </p:cNvSpPr>
              <p:nvPr/>
            </p:nvSpPr>
            <p:spPr bwMode="auto">
              <a:xfrm>
                <a:off x="2931" y="1980"/>
                <a:ext cx="408" cy="354"/>
              </a:xfrm>
              <a:custGeom>
                <a:avLst/>
                <a:gdLst>
                  <a:gd name="T0" fmla="*/ 378 w 408"/>
                  <a:gd name="T1" fmla="*/ 354 h 354"/>
                  <a:gd name="T2" fmla="*/ 336 w 408"/>
                  <a:gd name="T3" fmla="*/ 354 h 354"/>
                  <a:gd name="T4" fmla="*/ 354 w 408"/>
                  <a:gd name="T5" fmla="*/ 336 h 354"/>
                  <a:gd name="T6" fmla="*/ 348 w 408"/>
                  <a:gd name="T7" fmla="*/ 318 h 354"/>
                  <a:gd name="T8" fmla="*/ 66 w 408"/>
                  <a:gd name="T9" fmla="*/ 324 h 354"/>
                  <a:gd name="T10" fmla="*/ 66 w 408"/>
                  <a:gd name="T11" fmla="*/ 120 h 354"/>
                  <a:gd name="T12" fmla="*/ 36 w 408"/>
                  <a:gd name="T13" fmla="*/ 90 h 354"/>
                  <a:gd name="T14" fmla="*/ 48 w 408"/>
                  <a:gd name="T15" fmla="*/ 66 h 354"/>
                  <a:gd name="T16" fmla="*/ 24 w 408"/>
                  <a:gd name="T17" fmla="*/ 54 h 354"/>
                  <a:gd name="T18" fmla="*/ 0 w 408"/>
                  <a:gd name="T19" fmla="*/ 6 h 354"/>
                  <a:gd name="T20" fmla="*/ 234 w 408"/>
                  <a:gd name="T21" fmla="*/ 0 h 354"/>
                  <a:gd name="T22" fmla="*/ 252 w 408"/>
                  <a:gd name="T23" fmla="*/ 18 h 354"/>
                  <a:gd name="T24" fmla="*/ 252 w 408"/>
                  <a:gd name="T25" fmla="*/ 60 h 354"/>
                  <a:gd name="T26" fmla="*/ 270 w 408"/>
                  <a:gd name="T27" fmla="*/ 78 h 354"/>
                  <a:gd name="T28" fmla="*/ 294 w 408"/>
                  <a:gd name="T29" fmla="*/ 102 h 354"/>
                  <a:gd name="T30" fmla="*/ 306 w 408"/>
                  <a:gd name="T31" fmla="*/ 132 h 354"/>
                  <a:gd name="T32" fmla="*/ 318 w 408"/>
                  <a:gd name="T33" fmla="*/ 126 h 354"/>
                  <a:gd name="T34" fmla="*/ 336 w 408"/>
                  <a:gd name="T35" fmla="*/ 132 h 354"/>
                  <a:gd name="T36" fmla="*/ 324 w 408"/>
                  <a:gd name="T37" fmla="*/ 186 h 354"/>
                  <a:gd name="T38" fmla="*/ 378 w 408"/>
                  <a:gd name="T39" fmla="*/ 222 h 354"/>
                  <a:gd name="T40" fmla="*/ 384 w 408"/>
                  <a:gd name="T41" fmla="*/ 252 h 354"/>
                  <a:gd name="T42" fmla="*/ 402 w 408"/>
                  <a:gd name="T43" fmla="*/ 276 h 354"/>
                  <a:gd name="T44" fmla="*/ 408 w 408"/>
                  <a:gd name="T45" fmla="*/ 306 h 354"/>
                  <a:gd name="T46" fmla="*/ 396 w 408"/>
                  <a:gd name="T47" fmla="*/ 306 h 354"/>
                  <a:gd name="T48" fmla="*/ 390 w 408"/>
                  <a:gd name="T49" fmla="*/ 312 h 354"/>
                  <a:gd name="T50" fmla="*/ 384 w 408"/>
                  <a:gd name="T51" fmla="*/ 306 h 354"/>
                  <a:gd name="T52" fmla="*/ 378 w 408"/>
                  <a:gd name="T53" fmla="*/ 354 h 3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08"/>
                  <a:gd name="T82" fmla="*/ 0 h 354"/>
                  <a:gd name="T83" fmla="*/ 408 w 408"/>
                  <a:gd name="T84" fmla="*/ 354 h 3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08" h="354">
                    <a:moveTo>
                      <a:pt x="378" y="354"/>
                    </a:moveTo>
                    <a:lnTo>
                      <a:pt x="336" y="354"/>
                    </a:lnTo>
                    <a:lnTo>
                      <a:pt x="354" y="336"/>
                    </a:lnTo>
                    <a:lnTo>
                      <a:pt x="348" y="318"/>
                    </a:lnTo>
                    <a:lnTo>
                      <a:pt x="66" y="324"/>
                    </a:lnTo>
                    <a:lnTo>
                      <a:pt x="66" y="120"/>
                    </a:lnTo>
                    <a:lnTo>
                      <a:pt x="36" y="90"/>
                    </a:lnTo>
                    <a:lnTo>
                      <a:pt x="48" y="66"/>
                    </a:lnTo>
                    <a:lnTo>
                      <a:pt x="24" y="54"/>
                    </a:lnTo>
                    <a:lnTo>
                      <a:pt x="0" y="6"/>
                    </a:lnTo>
                    <a:lnTo>
                      <a:pt x="234" y="0"/>
                    </a:lnTo>
                    <a:lnTo>
                      <a:pt x="252" y="18"/>
                    </a:lnTo>
                    <a:lnTo>
                      <a:pt x="252" y="60"/>
                    </a:lnTo>
                    <a:lnTo>
                      <a:pt x="270" y="78"/>
                    </a:lnTo>
                    <a:lnTo>
                      <a:pt x="294" y="102"/>
                    </a:lnTo>
                    <a:lnTo>
                      <a:pt x="306" y="132"/>
                    </a:lnTo>
                    <a:lnTo>
                      <a:pt x="318" y="126"/>
                    </a:lnTo>
                    <a:lnTo>
                      <a:pt x="336" y="132"/>
                    </a:lnTo>
                    <a:lnTo>
                      <a:pt x="324" y="186"/>
                    </a:lnTo>
                    <a:lnTo>
                      <a:pt x="378" y="222"/>
                    </a:lnTo>
                    <a:lnTo>
                      <a:pt x="384" y="252"/>
                    </a:lnTo>
                    <a:lnTo>
                      <a:pt x="402" y="276"/>
                    </a:lnTo>
                    <a:lnTo>
                      <a:pt x="408" y="306"/>
                    </a:lnTo>
                    <a:lnTo>
                      <a:pt x="396" y="306"/>
                    </a:lnTo>
                    <a:lnTo>
                      <a:pt x="390" y="312"/>
                    </a:lnTo>
                    <a:lnTo>
                      <a:pt x="384" y="306"/>
                    </a:lnTo>
                    <a:lnTo>
                      <a:pt x="378" y="354"/>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1" name="Freeform 448"/>
              <p:cNvSpPr>
                <a:spLocks noChangeAspect="1"/>
              </p:cNvSpPr>
              <p:nvPr/>
            </p:nvSpPr>
            <p:spPr bwMode="auto">
              <a:xfrm>
                <a:off x="2931" y="1980"/>
                <a:ext cx="408" cy="360"/>
              </a:xfrm>
              <a:custGeom>
                <a:avLst/>
                <a:gdLst>
                  <a:gd name="T0" fmla="*/ 378 w 408"/>
                  <a:gd name="T1" fmla="*/ 354 h 360"/>
                  <a:gd name="T2" fmla="*/ 336 w 408"/>
                  <a:gd name="T3" fmla="*/ 354 h 360"/>
                  <a:gd name="T4" fmla="*/ 354 w 408"/>
                  <a:gd name="T5" fmla="*/ 336 h 360"/>
                  <a:gd name="T6" fmla="*/ 348 w 408"/>
                  <a:gd name="T7" fmla="*/ 318 h 360"/>
                  <a:gd name="T8" fmla="*/ 66 w 408"/>
                  <a:gd name="T9" fmla="*/ 324 h 360"/>
                  <a:gd name="T10" fmla="*/ 66 w 408"/>
                  <a:gd name="T11" fmla="*/ 120 h 360"/>
                  <a:gd name="T12" fmla="*/ 36 w 408"/>
                  <a:gd name="T13" fmla="*/ 90 h 360"/>
                  <a:gd name="T14" fmla="*/ 48 w 408"/>
                  <a:gd name="T15" fmla="*/ 66 h 360"/>
                  <a:gd name="T16" fmla="*/ 24 w 408"/>
                  <a:gd name="T17" fmla="*/ 54 h 360"/>
                  <a:gd name="T18" fmla="*/ 0 w 408"/>
                  <a:gd name="T19" fmla="*/ 6 h 360"/>
                  <a:gd name="T20" fmla="*/ 234 w 408"/>
                  <a:gd name="T21" fmla="*/ 0 h 360"/>
                  <a:gd name="T22" fmla="*/ 252 w 408"/>
                  <a:gd name="T23" fmla="*/ 18 h 360"/>
                  <a:gd name="T24" fmla="*/ 252 w 408"/>
                  <a:gd name="T25" fmla="*/ 60 h 360"/>
                  <a:gd name="T26" fmla="*/ 270 w 408"/>
                  <a:gd name="T27" fmla="*/ 78 h 360"/>
                  <a:gd name="T28" fmla="*/ 294 w 408"/>
                  <a:gd name="T29" fmla="*/ 102 h 360"/>
                  <a:gd name="T30" fmla="*/ 306 w 408"/>
                  <a:gd name="T31" fmla="*/ 132 h 360"/>
                  <a:gd name="T32" fmla="*/ 318 w 408"/>
                  <a:gd name="T33" fmla="*/ 126 h 360"/>
                  <a:gd name="T34" fmla="*/ 336 w 408"/>
                  <a:gd name="T35" fmla="*/ 132 h 360"/>
                  <a:gd name="T36" fmla="*/ 324 w 408"/>
                  <a:gd name="T37" fmla="*/ 186 h 360"/>
                  <a:gd name="T38" fmla="*/ 378 w 408"/>
                  <a:gd name="T39" fmla="*/ 222 h 360"/>
                  <a:gd name="T40" fmla="*/ 384 w 408"/>
                  <a:gd name="T41" fmla="*/ 252 h 360"/>
                  <a:gd name="T42" fmla="*/ 402 w 408"/>
                  <a:gd name="T43" fmla="*/ 276 h 360"/>
                  <a:gd name="T44" fmla="*/ 408 w 408"/>
                  <a:gd name="T45" fmla="*/ 306 h 360"/>
                  <a:gd name="T46" fmla="*/ 396 w 408"/>
                  <a:gd name="T47" fmla="*/ 306 h 360"/>
                  <a:gd name="T48" fmla="*/ 390 w 408"/>
                  <a:gd name="T49" fmla="*/ 312 h 360"/>
                  <a:gd name="T50" fmla="*/ 384 w 408"/>
                  <a:gd name="T51" fmla="*/ 306 h 360"/>
                  <a:gd name="T52" fmla="*/ 378 w 408"/>
                  <a:gd name="T53" fmla="*/ 354 h 360"/>
                  <a:gd name="T54" fmla="*/ 378 w 408"/>
                  <a:gd name="T55" fmla="*/ 360 h 3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08"/>
                  <a:gd name="T85" fmla="*/ 0 h 360"/>
                  <a:gd name="T86" fmla="*/ 408 w 408"/>
                  <a:gd name="T87" fmla="*/ 360 h 3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08" h="360">
                    <a:moveTo>
                      <a:pt x="378" y="354"/>
                    </a:moveTo>
                    <a:lnTo>
                      <a:pt x="336" y="354"/>
                    </a:lnTo>
                    <a:lnTo>
                      <a:pt x="354" y="336"/>
                    </a:lnTo>
                    <a:lnTo>
                      <a:pt x="348" y="318"/>
                    </a:lnTo>
                    <a:lnTo>
                      <a:pt x="66" y="324"/>
                    </a:lnTo>
                    <a:lnTo>
                      <a:pt x="66" y="120"/>
                    </a:lnTo>
                    <a:lnTo>
                      <a:pt x="36" y="90"/>
                    </a:lnTo>
                    <a:lnTo>
                      <a:pt x="48" y="66"/>
                    </a:lnTo>
                    <a:lnTo>
                      <a:pt x="24" y="54"/>
                    </a:lnTo>
                    <a:lnTo>
                      <a:pt x="0" y="6"/>
                    </a:lnTo>
                    <a:lnTo>
                      <a:pt x="234" y="0"/>
                    </a:lnTo>
                    <a:lnTo>
                      <a:pt x="252" y="18"/>
                    </a:lnTo>
                    <a:lnTo>
                      <a:pt x="252" y="60"/>
                    </a:lnTo>
                    <a:lnTo>
                      <a:pt x="270" y="78"/>
                    </a:lnTo>
                    <a:lnTo>
                      <a:pt x="294" y="102"/>
                    </a:lnTo>
                    <a:lnTo>
                      <a:pt x="306" y="132"/>
                    </a:lnTo>
                    <a:lnTo>
                      <a:pt x="318" y="126"/>
                    </a:lnTo>
                    <a:lnTo>
                      <a:pt x="336" y="132"/>
                    </a:lnTo>
                    <a:lnTo>
                      <a:pt x="324" y="186"/>
                    </a:lnTo>
                    <a:lnTo>
                      <a:pt x="378" y="222"/>
                    </a:lnTo>
                    <a:lnTo>
                      <a:pt x="384" y="252"/>
                    </a:lnTo>
                    <a:lnTo>
                      <a:pt x="402" y="276"/>
                    </a:lnTo>
                    <a:lnTo>
                      <a:pt x="408" y="306"/>
                    </a:lnTo>
                    <a:lnTo>
                      <a:pt x="396" y="306"/>
                    </a:lnTo>
                    <a:lnTo>
                      <a:pt x="390" y="312"/>
                    </a:lnTo>
                    <a:lnTo>
                      <a:pt x="384" y="306"/>
                    </a:lnTo>
                    <a:lnTo>
                      <a:pt x="378" y="354"/>
                    </a:lnTo>
                    <a:lnTo>
                      <a:pt x="378" y="36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2" name="Freeform 449"/>
              <p:cNvSpPr>
                <a:spLocks noChangeAspect="1"/>
              </p:cNvSpPr>
              <p:nvPr/>
            </p:nvSpPr>
            <p:spPr bwMode="auto">
              <a:xfrm>
                <a:off x="1863" y="1224"/>
                <a:ext cx="636" cy="402"/>
              </a:xfrm>
              <a:custGeom>
                <a:avLst/>
                <a:gdLst>
                  <a:gd name="T0" fmla="*/ 612 w 636"/>
                  <a:gd name="T1" fmla="*/ 330 h 402"/>
                  <a:gd name="T2" fmla="*/ 606 w 636"/>
                  <a:gd name="T3" fmla="*/ 402 h 402"/>
                  <a:gd name="T4" fmla="*/ 222 w 636"/>
                  <a:gd name="T5" fmla="*/ 354 h 402"/>
                  <a:gd name="T6" fmla="*/ 216 w 636"/>
                  <a:gd name="T7" fmla="*/ 390 h 402"/>
                  <a:gd name="T8" fmla="*/ 204 w 636"/>
                  <a:gd name="T9" fmla="*/ 366 h 402"/>
                  <a:gd name="T10" fmla="*/ 192 w 636"/>
                  <a:gd name="T11" fmla="*/ 384 h 402"/>
                  <a:gd name="T12" fmla="*/ 150 w 636"/>
                  <a:gd name="T13" fmla="*/ 372 h 402"/>
                  <a:gd name="T14" fmla="*/ 144 w 636"/>
                  <a:gd name="T15" fmla="*/ 384 h 402"/>
                  <a:gd name="T16" fmla="*/ 126 w 636"/>
                  <a:gd name="T17" fmla="*/ 378 h 402"/>
                  <a:gd name="T18" fmla="*/ 114 w 636"/>
                  <a:gd name="T19" fmla="*/ 384 h 402"/>
                  <a:gd name="T20" fmla="*/ 108 w 636"/>
                  <a:gd name="T21" fmla="*/ 354 h 402"/>
                  <a:gd name="T22" fmla="*/ 90 w 636"/>
                  <a:gd name="T23" fmla="*/ 342 h 402"/>
                  <a:gd name="T24" fmla="*/ 84 w 636"/>
                  <a:gd name="T25" fmla="*/ 282 h 402"/>
                  <a:gd name="T26" fmla="*/ 72 w 636"/>
                  <a:gd name="T27" fmla="*/ 270 h 402"/>
                  <a:gd name="T28" fmla="*/ 54 w 636"/>
                  <a:gd name="T29" fmla="*/ 288 h 402"/>
                  <a:gd name="T30" fmla="*/ 42 w 636"/>
                  <a:gd name="T31" fmla="*/ 276 h 402"/>
                  <a:gd name="T32" fmla="*/ 72 w 636"/>
                  <a:gd name="T33" fmla="*/ 198 h 402"/>
                  <a:gd name="T34" fmla="*/ 48 w 636"/>
                  <a:gd name="T35" fmla="*/ 186 h 402"/>
                  <a:gd name="T36" fmla="*/ 24 w 636"/>
                  <a:gd name="T37" fmla="*/ 138 h 402"/>
                  <a:gd name="T38" fmla="*/ 6 w 636"/>
                  <a:gd name="T39" fmla="*/ 120 h 402"/>
                  <a:gd name="T40" fmla="*/ 12 w 636"/>
                  <a:gd name="T41" fmla="*/ 108 h 402"/>
                  <a:gd name="T42" fmla="*/ 0 w 636"/>
                  <a:gd name="T43" fmla="*/ 78 h 402"/>
                  <a:gd name="T44" fmla="*/ 18 w 636"/>
                  <a:gd name="T45" fmla="*/ 0 h 402"/>
                  <a:gd name="T46" fmla="*/ 342 w 636"/>
                  <a:gd name="T47" fmla="*/ 60 h 402"/>
                  <a:gd name="T48" fmla="*/ 636 w 636"/>
                  <a:gd name="T49" fmla="*/ 96 h 402"/>
                  <a:gd name="T50" fmla="*/ 618 w 636"/>
                  <a:gd name="T51" fmla="*/ 300 h 402"/>
                  <a:gd name="T52" fmla="*/ 612 w 636"/>
                  <a:gd name="T53" fmla="*/ 330 h 40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6"/>
                  <a:gd name="T82" fmla="*/ 0 h 402"/>
                  <a:gd name="T83" fmla="*/ 636 w 636"/>
                  <a:gd name="T84" fmla="*/ 402 h 40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6" h="402">
                    <a:moveTo>
                      <a:pt x="612" y="330"/>
                    </a:moveTo>
                    <a:lnTo>
                      <a:pt x="606" y="402"/>
                    </a:lnTo>
                    <a:lnTo>
                      <a:pt x="222" y="354"/>
                    </a:lnTo>
                    <a:lnTo>
                      <a:pt x="216" y="390"/>
                    </a:lnTo>
                    <a:lnTo>
                      <a:pt x="204" y="366"/>
                    </a:lnTo>
                    <a:lnTo>
                      <a:pt x="192" y="384"/>
                    </a:lnTo>
                    <a:lnTo>
                      <a:pt x="150" y="372"/>
                    </a:lnTo>
                    <a:lnTo>
                      <a:pt x="144" y="384"/>
                    </a:lnTo>
                    <a:lnTo>
                      <a:pt x="126" y="378"/>
                    </a:lnTo>
                    <a:lnTo>
                      <a:pt x="114" y="384"/>
                    </a:lnTo>
                    <a:lnTo>
                      <a:pt x="108" y="354"/>
                    </a:lnTo>
                    <a:lnTo>
                      <a:pt x="90" y="342"/>
                    </a:lnTo>
                    <a:lnTo>
                      <a:pt x="84" y="282"/>
                    </a:lnTo>
                    <a:lnTo>
                      <a:pt x="72" y="270"/>
                    </a:lnTo>
                    <a:lnTo>
                      <a:pt x="54" y="288"/>
                    </a:lnTo>
                    <a:lnTo>
                      <a:pt x="42" y="276"/>
                    </a:lnTo>
                    <a:lnTo>
                      <a:pt x="72" y="198"/>
                    </a:lnTo>
                    <a:lnTo>
                      <a:pt x="48" y="186"/>
                    </a:lnTo>
                    <a:lnTo>
                      <a:pt x="24" y="138"/>
                    </a:lnTo>
                    <a:lnTo>
                      <a:pt x="6" y="120"/>
                    </a:lnTo>
                    <a:lnTo>
                      <a:pt x="12" y="108"/>
                    </a:lnTo>
                    <a:lnTo>
                      <a:pt x="0" y="78"/>
                    </a:lnTo>
                    <a:lnTo>
                      <a:pt x="18" y="0"/>
                    </a:lnTo>
                    <a:lnTo>
                      <a:pt x="342" y="60"/>
                    </a:lnTo>
                    <a:lnTo>
                      <a:pt x="636" y="96"/>
                    </a:lnTo>
                    <a:lnTo>
                      <a:pt x="618" y="300"/>
                    </a:lnTo>
                    <a:lnTo>
                      <a:pt x="612" y="33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3" name="Freeform 450"/>
              <p:cNvSpPr>
                <a:spLocks noChangeAspect="1"/>
              </p:cNvSpPr>
              <p:nvPr/>
            </p:nvSpPr>
            <p:spPr bwMode="auto">
              <a:xfrm>
                <a:off x="1863" y="1224"/>
                <a:ext cx="636" cy="402"/>
              </a:xfrm>
              <a:custGeom>
                <a:avLst/>
                <a:gdLst>
                  <a:gd name="T0" fmla="*/ 612 w 636"/>
                  <a:gd name="T1" fmla="*/ 330 h 402"/>
                  <a:gd name="T2" fmla="*/ 606 w 636"/>
                  <a:gd name="T3" fmla="*/ 402 h 402"/>
                  <a:gd name="T4" fmla="*/ 222 w 636"/>
                  <a:gd name="T5" fmla="*/ 354 h 402"/>
                  <a:gd name="T6" fmla="*/ 216 w 636"/>
                  <a:gd name="T7" fmla="*/ 390 h 402"/>
                  <a:gd name="T8" fmla="*/ 204 w 636"/>
                  <a:gd name="T9" fmla="*/ 366 h 402"/>
                  <a:gd name="T10" fmla="*/ 192 w 636"/>
                  <a:gd name="T11" fmla="*/ 384 h 402"/>
                  <a:gd name="T12" fmla="*/ 150 w 636"/>
                  <a:gd name="T13" fmla="*/ 372 h 402"/>
                  <a:gd name="T14" fmla="*/ 144 w 636"/>
                  <a:gd name="T15" fmla="*/ 384 h 402"/>
                  <a:gd name="T16" fmla="*/ 126 w 636"/>
                  <a:gd name="T17" fmla="*/ 378 h 402"/>
                  <a:gd name="T18" fmla="*/ 114 w 636"/>
                  <a:gd name="T19" fmla="*/ 384 h 402"/>
                  <a:gd name="T20" fmla="*/ 108 w 636"/>
                  <a:gd name="T21" fmla="*/ 354 h 402"/>
                  <a:gd name="T22" fmla="*/ 90 w 636"/>
                  <a:gd name="T23" fmla="*/ 342 h 402"/>
                  <a:gd name="T24" fmla="*/ 84 w 636"/>
                  <a:gd name="T25" fmla="*/ 282 h 402"/>
                  <a:gd name="T26" fmla="*/ 72 w 636"/>
                  <a:gd name="T27" fmla="*/ 270 h 402"/>
                  <a:gd name="T28" fmla="*/ 54 w 636"/>
                  <a:gd name="T29" fmla="*/ 288 h 402"/>
                  <a:gd name="T30" fmla="*/ 42 w 636"/>
                  <a:gd name="T31" fmla="*/ 276 h 402"/>
                  <a:gd name="T32" fmla="*/ 72 w 636"/>
                  <a:gd name="T33" fmla="*/ 198 h 402"/>
                  <a:gd name="T34" fmla="*/ 48 w 636"/>
                  <a:gd name="T35" fmla="*/ 186 h 402"/>
                  <a:gd name="T36" fmla="*/ 24 w 636"/>
                  <a:gd name="T37" fmla="*/ 138 h 402"/>
                  <a:gd name="T38" fmla="*/ 6 w 636"/>
                  <a:gd name="T39" fmla="*/ 120 h 402"/>
                  <a:gd name="T40" fmla="*/ 12 w 636"/>
                  <a:gd name="T41" fmla="*/ 108 h 402"/>
                  <a:gd name="T42" fmla="*/ 0 w 636"/>
                  <a:gd name="T43" fmla="*/ 78 h 402"/>
                  <a:gd name="T44" fmla="*/ 18 w 636"/>
                  <a:gd name="T45" fmla="*/ 0 h 402"/>
                  <a:gd name="T46" fmla="*/ 342 w 636"/>
                  <a:gd name="T47" fmla="*/ 60 h 402"/>
                  <a:gd name="T48" fmla="*/ 636 w 636"/>
                  <a:gd name="T49" fmla="*/ 96 h 402"/>
                  <a:gd name="T50" fmla="*/ 618 w 636"/>
                  <a:gd name="T51" fmla="*/ 300 h 402"/>
                  <a:gd name="T52" fmla="*/ 612 w 636"/>
                  <a:gd name="T53" fmla="*/ 330 h 402"/>
                  <a:gd name="T54" fmla="*/ 612 w 636"/>
                  <a:gd name="T55" fmla="*/ 336 h 4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36"/>
                  <a:gd name="T85" fmla="*/ 0 h 402"/>
                  <a:gd name="T86" fmla="*/ 636 w 636"/>
                  <a:gd name="T87" fmla="*/ 402 h 4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36" h="402">
                    <a:moveTo>
                      <a:pt x="612" y="330"/>
                    </a:moveTo>
                    <a:lnTo>
                      <a:pt x="606" y="402"/>
                    </a:lnTo>
                    <a:lnTo>
                      <a:pt x="222" y="354"/>
                    </a:lnTo>
                    <a:lnTo>
                      <a:pt x="216" y="390"/>
                    </a:lnTo>
                    <a:lnTo>
                      <a:pt x="204" y="366"/>
                    </a:lnTo>
                    <a:lnTo>
                      <a:pt x="192" y="384"/>
                    </a:lnTo>
                    <a:lnTo>
                      <a:pt x="150" y="372"/>
                    </a:lnTo>
                    <a:lnTo>
                      <a:pt x="144" y="384"/>
                    </a:lnTo>
                    <a:lnTo>
                      <a:pt x="126" y="378"/>
                    </a:lnTo>
                    <a:lnTo>
                      <a:pt x="114" y="384"/>
                    </a:lnTo>
                    <a:lnTo>
                      <a:pt x="108" y="354"/>
                    </a:lnTo>
                    <a:lnTo>
                      <a:pt x="90" y="342"/>
                    </a:lnTo>
                    <a:lnTo>
                      <a:pt x="84" y="282"/>
                    </a:lnTo>
                    <a:lnTo>
                      <a:pt x="72" y="270"/>
                    </a:lnTo>
                    <a:lnTo>
                      <a:pt x="54" y="288"/>
                    </a:lnTo>
                    <a:lnTo>
                      <a:pt x="42" y="276"/>
                    </a:lnTo>
                    <a:lnTo>
                      <a:pt x="72" y="198"/>
                    </a:lnTo>
                    <a:lnTo>
                      <a:pt x="48" y="186"/>
                    </a:lnTo>
                    <a:lnTo>
                      <a:pt x="24" y="138"/>
                    </a:lnTo>
                    <a:lnTo>
                      <a:pt x="6" y="120"/>
                    </a:lnTo>
                    <a:lnTo>
                      <a:pt x="12" y="108"/>
                    </a:lnTo>
                    <a:lnTo>
                      <a:pt x="0" y="78"/>
                    </a:lnTo>
                    <a:lnTo>
                      <a:pt x="18" y="0"/>
                    </a:lnTo>
                    <a:lnTo>
                      <a:pt x="342" y="60"/>
                    </a:lnTo>
                    <a:lnTo>
                      <a:pt x="636" y="96"/>
                    </a:lnTo>
                    <a:lnTo>
                      <a:pt x="618" y="300"/>
                    </a:lnTo>
                    <a:lnTo>
                      <a:pt x="612" y="330"/>
                    </a:lnTo>
                    <a:lnTo>
                      <a:pt x="612" y="3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4" name="Freeform 451"/>
              <p:cNvSpPr>
                <a:spLocks noChangeAspect="1"/>
              </p:cNvSpPr>
              <p:nvPr/>
            </p:nvSpPr>
            <p:spPr bwMode="auto">
              <a:xfrm>
                <a:off x="2445" y="1782"/>
                <a:ext cx="510" cy="252"/>
              </a:xfrm>
              <a:custGeom>
                <a:avLst/>
                <a:gdLst>
                  <a:gd name="T0" fmla="*/ 444 w 510"/>
                  <a:gd name="T1" fmla="*/ 60 h 252"/>
                  <a:gd name="T2" fmla="*/ 474 w 510"/>
                  <a:gd name="T3" fmla="*/ 150 h 252"/>
                  <a:gd name="T4" fmla="*/ 486 w 510"/>
                  <a:gd name="T5" fmla="*/ 204 h 252"/>
                  <a:gd name="T6" fmla="*/ 510 w 510"/>
                  <a:gd name="T7" fmla="*/ 252 h 252"/>
                  <a:gd name="T8" fmla="*/ 108 w 510"/>
                  <a:gd name="T9" fmla="*/ 240 h 252"/>
                  <a:gd name="T10" fmla="*/ 108 w 510"/>
                  <a:gd name="T11" fmla="*/ 210 h 252"/>
                  <a:gd name="T12" fmla="*/ 114 w 510"/>
                  <a:gd name="T13" fmla="*/ 162 h 252"/>
                  <a:gd name="T14" fmla="*/ 0 w 510"/>
                  <a:gd name="T15" fmla="*/ 150 h 252"/>
                  <a:gd name="T16" fmla="*/ 12 w 510"/>
                  <a:gd name="T17" fmla="*/ 0 h 252"/>
                  <a:gd name="T18" fmla="*/ 324 w 510"/>
                  <a:gd name="T19" fmla="*/ 18 h 252"/>
                  <a:gd name="T20" fmla="*/ 354 w 510"/>
                  <a:gd name="T21" fmla="*/ 36 h 252"/>
                  <a:gd name="T22" fmla="*/ 396 w 510"/>
                  <a:gd name="T23" fmla="*/ 30 h 252"/>
                  <a:gd name="T24" fmla="*/ 444 w 510"/>
                  <a:gd name="T25" fmla="*/ 60 h 2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0"/>
                  <a:gd name="T40" fmla="*/ 0 h 252"/>
                  <a:gd name="T41" fmla="*/ 510 w 510"/>
                  <a:gd name="T42" fmla="*/ 252 h 2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0" h="252">
                    <a:moveTo>
                      <a:pt x="444" y="60"/>
                    </a:moveTo>
                    <a:lnTo>
                      <a:pt x="474" y="150"/>
                    </a:lnTo>
                    <a:lnTo>
                      <a:pt x="486" y="204"/>
                    </a:lnTo>
                    <a:lnTo>
                      <a:pt x="510" y="252"/>
                    </a:lnTo>
                    <a:lnTo>
                      <a:pt x="108" y="240"/>
                    </a:lnTo>
                    <a:lnTo>
                      <a:pt x="108" y="210"/>
                    </a:lnTo>
                    <a:lnTo>
                      <a:pt x="114" y="162"/>
                    </a:lnTo>
                    <a:lnTo>
                      <a:pt x="0" y="150"/>
                    </a:lnTo>
                    <a:lnTo>
                      <a:pt x="12" y="0"/>
                    </a:lnTo>
                    <a:lnTo>
                      <a:pt x="324" y="18"/>
                    </a:lnTo>
                    <a:lnTo>
                      <a:pt x="354" y="36"/>
                    </a:lnTo>
                    <a:lnTo>
                      <a:pt x="396" y="30"/>
                    </a:lnTo>
                    <a:lnTo>
                      <a:pt x="444" y="6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5" name="Freeform 452"/>
              <p:cNvSpPr>
                <a:spLocks noChangeAspect="1"/>
              </p:cNvSpPr>
              <p:nvPr/>
            </p:nvSpPr>
            <p:spPr bwMode="auto">
              <a:xfrm>
                <a:off x="2445" y="1782"/>
                <a:ext cx="510" cy="252"/>
              </a:xfrm>
              <a:custGeom>
                <a:avLst/>
                <a:gdLst>
                  <a:gd name="T0" fmla="*/ 444 w 510"/>
                  <a:gd name="T1" fmla="*/ 60 h 252"/>
                  <a:gd name="T2" fmla="*/ 474 w 510"/>
                  <a:gd name="T3" fmla="*/ 150 h 252"/>
                  <a:gd name="T4" fmla="*/ 486 w 510"/>
                  <a:gd name="T5" fmla="*/ 204 h 252"/>
                  <a:gd name="T6" fmla="*/ 510 w 510"/>
                  <a:gd name="T7" fmla="*/ 252 h 252"/>
                  <a:gd name="T8" fmla="*/ 108 w 510"/>
                  <a:gd name="T9" fmla="*/ 240 h 252"/>
                  <a:gd name="T10" fmla="*/ 108 w 510"/>
                  <a:gd name="T11" fmla="*/ 210 h 252"/>
                  <a:gd name="T12" fmla="*/ 114 w 510"/>
                  <a:gd name="T13" fmla="*/ 162 h 252"/>
                  <a:gd name="T14" fmla="*/ 0 w 510"/>
                  <a:gd name="T15" fmla="*/ 150 h 252"/>
                  <a:gd name="T16" fmla="*/ 12 w 510"/>
                  <a:gd name="T17" fmla="*/ 0 h 252"/>
                  <a:gd name="T18" fmla="*/ 324 w 510"/>
                  <a:gd name="T19" fmla="*/ 18 h 252"/>
                  <a:gd name="T20" fmla="*/ 354 w 510"/>
                  <a:gd name="T21" fmla="*/ 36 h 252"/>
                  <a:gd name="T22" fmla="*/ 396 w 510"/>
                  <a:gd name="T23" fmla="*/ 30 h 252"/>
                  <a:gd name="T24" fmla="*/ 444 w 510"/>
                  <a:gd name="T25" fmla="*/ 60 h 252"/>
                  <a:gd name="T26" fmla="*/ 444 w 510"/>
                  <a:gd name="T27" fmla="*/ 66 h 2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0"/>
                  <a:gd name="T43" fmla="*/ 0 h 252"/>
                  <a:gd name="T44" fmla="*/ 510 w 510"/>
                  <a:gd name="T45" fmla="*/ 252 h 2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0" h="252">
                    <a:moveTo>
                      <a:pt x="444" y="60"/>
                    </a:moveTo>
                    <a:lnTo>
                      <a:pt x="474" y="150"/>
                    </a:lnTo>
                    <a:lnTo>
                      <a:pt x="486" y="204"/>
                    </a:lnTo>
                    <a:lnTo>
                      <a:pt x="510" y="252"/>
                    </a:lnTo>
                    <a:lnTo>
                      <a:pt x="108" y="240"/>
                    </a:lnTo>
                    <a:lnTo>
                      <a:pt x="108" y="210"/>
                    </a:lnTo>
                    <a:lnTo>
                      <a:pt x="114" y="162"/>
                    </a:lnTo>
                    <a:lnTo>
                      <a:pt x="0" y="150"/>
                    </a:lnTo>
                    <a:lnTo>
                      <a:pt x="12" y="0"/>
                    </a:lnTo>
                    <a:lnTo>
                      <a:pt x="324" y="18"/>
                    </a:lnTo>
                    <a:lnTo>
                      <a:pt x="354" y="36"/>
                    </a:lnTo>
                    <a:lnTo>
                      <a:pt x="396" y="30"/>
                    </a:lnTo>
                    <a:lnTo>
                      <a:pt x="444" y="60"/>
                    </a:lnTo>
                    <a:lnTo>
                      <a:pt x="444" y="6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6" name="Freeform 453"/>
              <p:cNvSpPr>
                <a:spLocks noChangeAspect="1"/>
              </p:cNvSpPr>
              <p:nvPr/>
            </p:nvSpPr>
            <p:spPr bwMode="auto">
              <a:xfrm>
                <a:off x="1485" y="1698"/>
                <a:ext cx="396" cy="606"/>
              </a:xfrm>
              <a:custGeom>
                <a:avLst/>
                <a:gdLst>
                  <a:gd name="T0" fmla="*/ 252 w 396"/>
                  <a:gd name="T1" fmla="*/ 606 h 606"/>
                  <a:gd name="T2" fmla="*/ 0 w 396"/>
                  <a:gd name="T3" fmla="*/ 234 h 606"/>
                  <a:gd name="T4" fmla="*/ 60 w 396"/>
                  <a:gd name="T5" fmla="*/ 0 h 606"/>
                  <a:gd name="T6" fmla="*/ 96 w 396"/>
                  <a:gd name="T7" fmla="*/ 12 h 606"/>
                  <a:gd name="T8" fmla="*/ 228 w 396"/>
                  <a:gd name="T9" fmla="*/ 42 h 606"/>
                  <a:gd name="T10" fmla="*/ 396 w 396"/>
                  <a:gd name="T11" fmla="*/ 78 h 606"/>
                  <a:gd name="T12" fmla="*/ 318 w 396"/>
                  <a:gd name="T13" fmla="*/ 462 h 606"/>
                  <a:gd name="T14" fmla="*/ 300 w 396"/>
                  <a:gd name="T15" fmla="*/ 534 h 606"/>
                  <a:gd name="T16" fmla="*/ 276 w 396"/>
                  <a:gd name="T17" fmla="*/ 522 h 606"/>
                  <a:gd name="T18" fmla="*/ 264 w 396"/>
                  <a:gd name="T19" fmla="*/ 528 h 606"/>
                  <a:gd name="T20" fmla="*/ 252 w 396"/>
                  <a:gd name="T21" fmla="*/ 600 h 606"/>
                  <a:gd name="T22" fmla="*/ 252 w 396"/>
                  <a:gd name="T23" fmla="*/ 606 h 6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6"/>
                  <a:gd name="T37" fmla="*/ 0 h 606"/>
                  <a:gd name="T38" fmla="*/ 396 w 396"/>
                  <a:gd name="T39" fmla="*/ 606 h 6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6" h="606">
                    <a:moveTo>
                      <a:pt x="252" y="606"/>
                    </a:moveTo>
                    <a:lnTo>
                      <a:pt x="0" y="234"/>
                    </a:lnTo>
                    <a:lnTo>
                      <a:pt x="60" y="0"/>
                    </a:lnTo>
                    <a:lnTo>
                      <a:pt x="96" y="12"/>
                    </a:lnTo>
                    <a:lnTo>
                      <a:pt x="228" y="42"/>
                    </a:lnTo>
                    <a:lnTo>
                      <a:pt x="396" y="78"/>
                    </a:lnTo>
                    <a:lnTo>
                      <a:pt x="318" y="462"/>
                    </a:lnTo>
                    <a:lnTo>
                      <a:pt x="300" y="534"/>
                    </a:lnTo>
                    <a:lnTo>
                      <a:pt x="276" y="522"/>
                    </a:lnTo>
                    <a:lnTo>
                      <a:pt x="264" y="528"/>
                    </a:lnTo>
                    <a:lnTo>
                      <a:pt x="252" y="600"/>
                    </a:lnTo>
                    <a:lnTo>
                      <a:pt x="252" y="606"/>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7" name="Freeform 454"/>
              <p:cNvSpPr>
                <a:spLocks noChangeAspect="1"/>
              </p:cNvSpPr>
              <p:nvPr/>
            </p:nvSpPr>
            <p:spPr bwMode="auto">
              <a:xfrm>
                <a:off x="1485" y="1698"/>
                <a:ext cx="396" cy="612"/>
              </a:xfrm>
              <a:custGeom>
                <a:avLst/>
                <a:gdLst>
                  <a:gd name="T0" fmla="*/ 252 w 396"/>
                  <a:gd name="T1" fmla="*/ 606 h 612"/>
                  <a:gd name="T2" fmla="*/ 0 w 396"/>
                  <a:gd name="T3" fmla="*/ 234 h 612"/>
                  <a:gd name="T4" fmla="*/ 60 w 396"/>
                  <a:gd name="T5" fmla="*/ 0 h 612"/>
                  <a:gd name="T6" fmla="*/ 96 w 396"/>
                  <a:gd name="T7" fmla="*/ 12 h 612"/>
                  <a:gd name="T8" fmla="*/ 228 w 396"/>
                  <a:gd name="T9" fmla="*/ 42 h 612"/>
                  <a:gd name="T10" fmla="*/ 396 w 396"/>
                  <a:gd name="T11" fmla="*/ 78 h 612"/>
                  <a:gd name="T12" fmla="*/ 318 w 396"/>
                  <a:gd name="T13" fmla="*/ 462 h 612"/>
                  <a:gd name="T14" fmla="*/ 300 w 396"/>
                  <a:gd name="T15" fmla="*/ 534 h 612"/>
                  <a:gd name="T16" fmla="*/ 276 w 396"/>
                  <a:gd name="T17" fmla="*/ 522 h 612"/>
                  <a:gd name="T18" fmla="*/ 264 w 396"/>
                  <a:gd name="T19" fmla="*/ 528 h 612"/>
                  <a:gd name="T20" fmla="*/ 252 w 396"/>
                  <a:gd name="T21" fmla="*/ 600 h 612"/>
                  <a:gd name="T22" fmla="*/ 252 w 396"/>
                  <a:gd name="T23" fmla="*/ 606 h 612"/>
                  <a:gd name="T24" fmla="*/ 252 w 396"/>
                  <a:gd name="T25" fmla="*/ 612 h 6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6"/>
                  <a:gd name="T40" fmla="*/ 0 h 612"/>
                  <a:gd name="T41" fmla="*/ 396 w 396"/>
                  <a:gd name="T42" fmla="*/ 612 h 6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6" h="612">
                    <a:moveTo>
                      <a:pt x="252" y="606"/>
                    </a:moveTo>
                    <a:lnTo>
                      <a:pt x="0" y="234"/>
                    </a:lnTo>
                    <a:lnTo>
                      <a:pt x="60" y="0"/>
                    </a:lnTo>
                    <a:lnTo>
                      <a:pt x="96" y="12"/>
                    </a:lnTo>
                    <a:lnTo>
                      <a:pt x="228" y="42"/>
                    </a:lnTo>
                    <a:lnTo>
                      <a:pt x="396" y="78"/>
                    </a:lnTo>
                    <a:lnTo>
                      <a:pt x="318" y="462"/>
                    </a:lnTo>
                    <a:lnTo>
                      <a:pt x="300" y="534"/>
                    </a:lnTo>
                    <a:lnTo>
                      <a:pt x="276" y="522"/>
                    </a:lnTo>
                    <a:lnTo>
                      <a:pt x="264" y="528"/>
                    </a:lnTo>
                    <a:lnTo>
                      <a:pt x="252" y="600"/>
                    </a:lnTo>
                    <a:lnTo>
                      <a:pt x="252" y="606"/>
                    </a:lnTo>
                    <a:lnTo>
                      <a:pt x="252" y="61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8" name="Freeform 455"/>
              <p:cNvSpPr>
                <a:spLocks noChangeAspect="1"/>
              </p:cNvSpPr>
              <p:nvPr/>
            </p:nvSpPr>
            <p:spPr bwMode="auto">
              <a:xfrm>
                <a:off x="4233" y="1446"/>
                <a:ext cx="102" cy="210"/>
              </a:xfrm>
              <a:custGeom>
                <a:avLst/>
                <a:gdLst>
                  <a:gd name="T0" fmla="*/ 102 w 102"/>
                  <a:gd name="T1" fmla="*/ 162 h 210"/>
                  <a:gd name="T2" fmla="*/ 102 w 102"/>
                  <a:gd name="T3" fmla="*/ 180 h 210"/>
                  <a:gd name="T4" fmla="*/ 78 w 102"/>
                  <a:gd name="T5" fmla="*/ 198 h 210"/>
                  <a:gd name="T6" fmla="*/ 12 w 102"/>
                  <a:gd name="T7" fmla="*/ 210 h 210"/>
                  <a:gd name="T8" fmla="*/ 0 w 102"/>
                  <a:gd name="T9" fmla="*/ 144 h 210"/>
                  <a:gd name="T10" fmla="*/ 6 w 102"/>
                  <a:gd name="T11" fmla="*/ 90 h 210"/>
                  <a:gd name="T12" fmla="*/ 24 w 102"/>
                  <a:gd name="T13" fmla="*/ 66 h 210"/>
                  <a:gd name="T14" fmla="*/ 18 w 102"/>
                  <a:gd name="T15" fmla="*/ 24 h 210"/>
                  <a:gd name="T16" fmla="*/ 18 w 102"/>
                  <a:gd name="T17" fmla="*/ 6 h 210"/>
                  <a:gd name="T18" fmla="*/ 36 w 102"/>
                  <a:gd name="T19" fmla="*/ 0 h 210"/>
                  <a:gd name="T20" fmla="*/ 78 w 102"/>
                  <a:gd name="T21" fmla="*/ 138 h 210"/>
                  <a:gd name="T22" fmla="*/ 96 w 102"/>
                  <a:gd name="T23" fmla="*/ 162 h 210"/>
                  <a:gd name="T24" fmla="*/ 102 w 102"/>
                  <a:gd name="T25" fmla="*/ 162 h 2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210"/>
                  <a:gd name="T41" fmla="*/ 102 w 102"/>
                  <a:gd name="T42" fmla="*/ 210 h 2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210">
                    <a:moveTo>
                      <a:pt x="102" y="162"/>
                    </a:moveTo>
                    <a:lnTo>
                      <a:pt x="102" y="180"/>
                    </a:lnTo>
                    <a:lnTo>
                      <a:pt x="78" y="198"/>
                    </a:lnTo>
                    <a:lnTo>
                      <a:pt x="12" y="210"/>
                    </a:lnTo>
                    <a:lnTo>
                      <a:pt x="0" y="144"/>
                    </a:lnTo>
                    <a:lnTo>
                      <a:pt x="6" y="90"/>
                    </a:lnTo>
                    <a:lnTo>
                      <a:pt x="24" y="66"/>
                    </a:lnTo>
                    <a:lnTo>
                      <a:pt x="18" y="24"/>
                    </a:lnTo>
                    <a:lnTo>
                      <a:pt x="18" y="6"/>
                    </a:lnTo>
                    <a:lnTo>
                      <a:pt x="36" y="0"/>
                    </a:lnTo>
                    <a:lnTo>
                      <a:pt x="78" y="138"/>
                    </a:lnTo>
                    <a:lnTo>
                      <a:pt x="96" y="162"/>
                    </a:lnTo>
                    <a:lnTo>
                      <a:pt x="102" y="16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29" name="Freeform 456"/>
              <p:cNvSpPr>
                <a:spLocks noChangeAspect="1"/>
              </p:cNvSpPr>
              <p:nvPr/>
            </p:nvSpPr>
            <p:spPr bwMode="auto">
              <a:xfrm>
                <a:off x="4233" y="1446"/>
                <a:ext cx="102" cy="210"/>
              </a:xfrm>
              <a:custGeom>
                <a:avLst/>
                <a:gdLst>
                  <a:gd name="T0" fmla="*/ 102 w 102"/>
                  <a:gd name="T1" fmla="*/ 162 h 210"/>
                  <a:gd name="T2" fmla="*/ 102 w 102"/>
                  <a:gd name="T3" fmla="*/ 180 h 210"/>
                  <a:gd name="T4" fmla="*/ 78 w 102"/>
                  <a:gd name="T5" fmla="*/ 198 h 210"/>
                  <a:gd name="T6" fmla="*/ 12 w 102"/>
                  <a:gd name="T7" fmla="*/ 210 h 210"/>
                  <a:gd name="T8" fmla="*/ 0 w 102"/>
                  <a:gd name="T9" fmla="*/ 144 h 210"/>
                  <a:gd name="T10" fmla="*/ 6 w 102"/>
                  <a:gd name="T11" fmla="*/ 90 h 210"/>
                  <a:gd name="T12" fmla="*/ 24 w 102"/>
                  <a:gd name="T13" fmla="*/ 66 h 210"/>
                  <a:gd name="T14" fmla="*/ 18 w 102"/>
                  <a:gd name="T15" fmla="*/ 24 h 210"/>
                  <a:gd name="T16" fmla="*/ 18 w 102"/>
                  <a:gd name="T17" fmla="*/ 6 h 210"/>
                  <a:gd name="T18" fmla="*/ 36 w 102"/>
                  <a:gd name="T19" fmla="*/ 0 h 210"/>
                  <a:gd name="T20" fmla="*/ 78 w 102"/>
                  <a:gd name="T21" fmla="*/ 138 h 210"/>
                  <a:gd name="T22" fmla="*/ 96 w 102"/>
                  <a:gd name="T23" fmla="*/ 162 h 210"/>
                  <a:gd name="T24" fmla="*/ 102 w 102"/>
                  <a:gd name="T25" fmla="*/ 162 h 210"/>
                  <a:gd name="T26" fmla="*/ 102 w 102"/>
                  <a:gd name="T27" fmla="*/ 168 h 2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210"/>
                  <a:gd name="T44" fmla="*/ 102 w 102"/>
                  <a:gd name="T45" fmla="*/ 210 h 21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210">
                    <a:moveTo>
                      <a:pt x="102" y="162"/>
                    </a:moveTo>
                    <a:lnTo>
                      <a:pt x="102" y="180"/>
                    </a:lnTo>
                    <a:lnTo>
                      <a:pt x="78" y="198"/>
                    </a:lnTo>
                    <a:lnTo>
                      <a:pt x="12" y="210"/>
                    </a:lnTo>
                    <a:lnTo>
                      <a:pt x="0" y="144"/>
                    </a:lnTo>
                    <a:lnTo>
                      <a:pt x="6" y="90"/>
                    </a:lnTo>
                    <a:lnTo>
                      <a:pt x="24" y="66"/>
                    </a:lnTo>
                    <a:lnTo>
                      <a:pt x="18" y="24"/>
                    </a:lnTo>
                    <a:lnTo>
                      <a:pt x="18" y="6"/>
                    </a:lnTo>
                    <a:lnTo>
                      <a:pt x="36" y="0"/>
                    </a:lnTo>
                    <a:lnTo>
                      <a:pt x="78" y="138"/>
                    </a:lnTo>
                    <a:lnTo>
                      <a:pt x="96" y="162"/>
                    </a:lnTo>
                    <a:lnTo>
                      <a:pt x="102" y="162"/>
                    </a:lnTo>
                    <a:lnTo>
                      <a:pt x="102" y="16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0" name="Freeform 457"/>
              <p:cNvSpPr>
                <a:spLocks noChangeAspect="1"/>
              </p:cNvSpPr>
              <p:nvPr/>
            </p:nvSpPr>
            <p:spPr bwMode="auto">
              <a:xfrm>
                <a:off x="4125" y="1794"/>
                <a:ext cx="84" cy="186"/>
              </a:xfrm>
              <a:custGeom>
                <a:avLst/>
                <a:gdLst>
                  <a:gd name="T0" fmla="*/ 72 w 84"/>
                  <a:gd name="T1" fmla="*/ 24 h 186"/>
                  <a:gd name="T2" fmla="*/ 60 w 84"/>
                  <a:gd name="T3" fmla="*/ 54 h 186"/>
                  <a:gd name="T4" fmla="*/ 78 w 84"/>
                  <a:gd name="T5" fmla="*/ 60 h 186"/>
                  <a:gd name="T6" fmla="*/ 84 w 84"/>
                  <a:gd name="T7" fmla="*/ 108 h 186"/>
                  <a:gd name="T8" fmla="*/ 78 w 84"/>
                  <a:gd name="T9" fmla="*/ 90 h 186"/>
                  <a:gd name="T10" fmla="*/ 78 w 84"/>
                  <a:gd name="T11" fmla="*/ 114 h 186"/>
                  <a:gd name="T12" fmla="*/ 54 w 84"/>
                  <a:gd name="T13" fmla="*/ 180 h 186"/>
                  <a:gd name="T14" fmla="*/ 48 w 84"/>
                  <a:gd name="T15" fmla="*/ 186 h 186"/>
                  <a:gd name="T16" fmla="*/ 48 w 84"/>
                  <a:gd name="T17" fmla="*/ 168 h 186"/>
                  <a:gd name="T18" fmla="*/ 6 w 84"/>
                  <a:gd name="T19" fmla="*/ 156 h 186"/>
                  <a:gd name="T20" fmla="*/ 0 w 84"/>
                  <a:gd name="T21" fmla="*/ 138 h 186"/>
                  <a:gd name="T22" fmla="*/ 6 w 84"/>
                  <a:gd name="T23" fmla="*/ 126 h 186"/>
                  <a:gd name="T24" fmla="*/ 36 w 84"/>
                  <a:gd name="T25" fmla="*/ 90 h 186"/>
                  <a:gd name="T26" fmla="*/ 6 w 84"/>
                  <a:gd name="T27" fmla="*/ 60 h 186"/>
                  <a:gd name="T28" fmla="*/ 0 w 84"/>
                  <a:gd name="T29" fmla="*/ 30 h 186"/>
                  <a:gd name="T30" fmla="*/ 18 w 84"/>
                  <a:gd name="T31" fmla="*/ 0 h 186"/>
                  <a:gd name="T32" fmla="*/ 72 w 84"/>
                  <a:gd name="T33" fmla="*/ 24 h 1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186"/>
                  <a:gd name="T53" fmla="*/ 84 w 84"/>
                  <a:gd name="T54" fmla="*/ 186 h 1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186">
                    <a:moveTo>
                      <a:pt x="72" y="24"/>
                    </a:moveTo>
                    <a:lnTo>
                      <a:pt x="60" y="54"/>
                    </a:lnTo>
                    <a:lnTo>
                      <a:pt x="78" y="60"/>
                    </a:lnTo>
                    <a:lnTo>
                      <a:pt x="84" y="108"/>
                    </a:lnTo>
                    <a:lnTo>
                      <a:pt x="78" y="90"/>
                    </a:lnTo>
                    <a:lnTo>
                      <a:pt x="78" y="114"/>
                    </a:lnTo>
                    <a:lnTo>
                      <a:pt x="54" y="180"/>
                    </a:lnTo>
                    <a:lnTo>
                      <a:pt x="48" y="186"/>
                    </a:lnTo>
                    <a:lnTo>
                      <a:pt x="48" y="168"/>
                    </a:lnTo>
                    <a:lnTo>
                      <a:pt x="6" y="156"/>
                    </a:lnTo>
                    <a:lnTo>
                      <a:pt x="0" y="138"/>
                    </a:lnTo>
                    <a:lnTo>
                      <a:pt x="6" y="126"/>
                    </a:lnTo>
                    <a:lnTo>
                      <a:pt x="36" y="90"/>
                    </a:lnTo>
                    <a:lnTo>
                      <a:pt x="6" y="60"/>
                    </a:lnTo>
                    <a:lnTo>
                      <a:pt x="0" y="30"/>
                    </a:lnTo>
                    <a:lnTo>
                      <a:pt x="18" y="0"/>
                    </a:lnTo>
                    <a:lnTo>
                      <a:pt x="72" y="2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1" name="Freeform 458"/>
              <p:cNvSpPr>
                <a:spLocks noChangeAspect="1"/>
              </p:cNvSpPr>
              <p:nvPr/>
            </p:nvSpPr>
            <p:spPr bwMode="auto">
              <a:xfrm>
                <a:off x="4125" y="1794"/>
                <a:ext cx="84" cy="186"/>
              </a:xfrm>
              <a:custGeom>
                <a:avLst/>
                <a:gdLst>
                  <a:gd name="T0" fmla="*/ 72 w 84"/>
                  <a:gd name="T1" fmla="*/ 24 h 186"/>
                  <a:gd name="T2" fmla="*/ 60 w 84"/>
                  <a:gd name="T3" fmla="*/ 54 h 186"/>
                  <a:gd name="T4" fmla="*/ 78 w 84"/>
                  <a:gd name="T5" fmla="*/ 60 h 186"/>
                  <a:gd name="T6" fmla="*/ 84 w 84"/>
                  <a:gd name="T7" fmla="*/ 108 h 186"/>
                  <a:gd name="T8" fmla="*/ 78 w 84"/>
                  <a:gd name="T9" fmla="*/ 90 h 186"/>
                  <a:gd name="T10" fmla="*/ 78 w 84"/>
                  <a:gd name="T11" fmla="*/ 114 h 186"/>
                  <a:gd name="T12" fmla="*/ 54 w 84"/>
                  <a:gd name="T13" fmla="*/ 180 h 186"/>
                  <a:gd name="T14" fmla="*/ 48 w 84"/>
                  <a:gd name="T15" fmla="*/ 186 h 186"/>
                  <a:gd name="T16" fmla="*/ 48 w 84"/>
                  <a:gd name="T17" fmla="*/ 168 h 186"/>
                  <a:gd name="T18" fmla="*/ 6 w 84"/>
                  <a:gd name="T19" fmla="*/ 156 h 186"/>
                  <a:gd name="T20" fmla="*/ 0 w 84"/>
                  <a:gd name="T21" fmla="*/ 138 h 186"/>
                  <a:gd name="T22" fmla="*/ 6 w 84"/>
                  <a:gd name="T23" fmla="*/ 126 h 186"/>
                  <a:gd name="T24" fmla="*/ 36 w 84"/>
                  <a:gd name="T25" fmla="*/ 90 h 186"/>
                  <a:gd name="T26" fmla="*/ 6 w 84"/>
                  <a:gd name="T27" fmla="*/ 60 h 186"/>
                  <a:gd name="T28" fmla="*/ 0 w 84"/>
                  <a:gd name="T29" fmla="*/ 30 h 186"/>
                  <a:gd name="T30" fmla="*/ 18 w 84"/>
                  <a:gd name="T31" fmla="*/ 0 h 186"/>
                  <a:gd name="T32" fmla="*/ 72 w 84"/>
                  <a:gd name="T33" fmla="*/ 24 h 186"/>
                  <a:gd name="T34" fmla="*/ 72 w 84"/>
                  <a:gd name="T35" fmla="*/ 30 h 1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4"/>
                  <a:gd name="T55" fmla="*/ 0 h 186"/>
                  <a:gd name="T56" fmla="*/ 84 w 84"/>
                  <a:gd name="T57" fmla="*/ 186 h 1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4" h="186">
                    <a:moveTo>
                      <a:pt x="72" y="24"/>
                    </a:moveTo>
                    <a:lnTo>
                      <a:pt x="60" y="54"/>
                    </a:lnTo>
                    <a:lnTo>
                      <a:pt x="78" y="60"/>
                    </a:lnTo>
                    <a:lnTo>
                      <a:pt x="84" y="108"/>
                    </a:lnTo>
                    <a:lnTo>
                      <a:pt x="78" y="90"/>
                    </a:lnTo>
                    <a:lnTo>
                      <a:pt x="78" y="114"/>
                    </a:lnTo>
                    <a:lnTo>
                      <a:pt x="54" y="180"/>
                    </a:lnTo>
                    <a:lnTo>
                      <a:pt x="48" y="186"/>
                    </a:lnTo>
                    <a:lnTo>
                      <a:pt x="48" y="168"/>
                    </a:lnTo>
                    <a:lnTo>
                      <a:pt x="6" y="156"/>
                    </a:lnTo>
                    <a:lnTo>
                      <a:pt x="0" y="138"/>
                    </a:lnTo>
                    <a:lnTo>
                      <a:pt x="6" y="126"/>
                    </a:lnTo>
                    <a:lnTo>
                      <a:pt x="36" y="90"/>
                    </a:lnTo>
                    <a:lnTo>
                      <a:pt x="6" y="60"/>
                    </a:lnTo>
                    <a:lnTo>
                      <a:pt x="0" y="30"/>
                    </a:lnTo>
                    <a:lnTo>
                      <a:pt x="18" y="0"/>
                    </a:lnTo>
                    <a:lnTo>
                      <a:pt x="72" y="24"/>
                    </a:lnTo>
                    <a:lnTo>
                      <a:pt x="72" y="3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2" name="Freeform 459"/>
              <p:cNvSpPr>
                <a:spLocks noChangeAspect="1"/>
              </p:cNvSpPr>
              <p:nvPr/>
            </p:nvSpPr>
            <p:spPr bwMode="auto">
              <a:xfrm>
                <a:off x="2049" y="2214"/>
                <a:ext cx="432" cy="444"/>
              </a:xfrm>
              <a:custGeom>
                <a:avLst/>
                <a:gdLst>
                  <a:gd name="T0" fmla="*/ 426 w 432"/>
                  <a:gd name="T1" fmla="*/ 78 h 444"/>
                  <a:gd name="T2" fmla="*/ 396 w 432"/>
                  <a:gd name="T3" fmla="*/ 426 h 444"/>
                  <a:gd name="T4" fmla="*/ 162 w 432"/>
                  <a:gd name="T5" fmla="*/ 408 h 444"/>
                  <a:gd name="T6" fmla="*/ 168 w 432"/>
                  <a:gd name="T7" fmla="*/ 420 h 444"/>
                  <a:gd name="T8" fmla="*/ 60 w 432"/>
                  <a:gd name="T9" fmla="*/ 408 h 444"/>
                  <a:gd name="T10" fmla="*/ 54 w 432"/>
                  <a:gd name="T11" fmla="*/ 444 h 444"/>
                  <a:gd name="T12" fmla="*/ 0 w 432"/>
                  <a:gd name="T13" fmla="*/ 438 h 444"/>
                  <a:gd name="T14" fmla="*/ 12 w 432"/>
                  <a:gd name="T15" fmla="*/ 354 h 444"/>
                  <a:gd name="T16" fmla="*/ 60 w 432"/>
                  <a:gd name="T17" fmla="*/ 0 h 444"/>
                  <a:gd name="T18" fmla="*/ 432 w 432"/>
                  <a:gd name="T19" fmla="*/ 36 h 444"/>
                  <a:gd name="T20" fmla="*/ 426 w 432"/>
                  <a:gd name="T21" fmla="*/ 78 h 4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2"/>
                  <a:gd name="T34" fmla="*/ 0 h 444"/>
                  <a:gd name="T35" fmla="*/ 432 w 432"/>
                  <a:gd name="T36" fmla="*/ 444 h 4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2" h="444">
                    <a:moveTo>
                      <a:pt x="426" y="78"/>
                    </a:moveTo>
                    <a:lnTo>
                      <a:pt x="396" y="426"/>
                    </a:lnTo>
                    <a:lnTo>
                      <a:pt x="162" y="408"/>
                    </a:lnTo>
                    <a:lnTo>
                      <a:pt x="168" y="420"/>
                    </a:lnTo>
                    <a:lnTo>
                      <a:pt x="60" y="408"/>
                    </a:lnTo>
                    <a:lnTo>
                      <a:pt x="54" y="444"/>
                    </a:lnTo>
                    <a:lnTo>
                      <a:pt x="0" y="438"/>
                    </a:lnTo>
                    <a:lnTo>
                      <a:pt x="12" y="354"/>
                    </a:lnTo>
                    <a:lnTo>
                      <a:pt x="60" y="0"/>
                    </a:lnTo>
                    <a:lnTo>
                      <a:pt x="432" y="36"/>
                    </a:lnTo>
                    <a:lnTo>
                      <a:pt x="426" y="78"/>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3" name="Freeform 460"/>
              <p:cNvSpPr>
                <a:spLocks noChangeAspect="1"/>
              </p:cNvSpPr>
              <p:nvPr/>
            </p:nvSpPr>
            <p:spPr bwMode="auto">
              <a:xfrm>
                <a:off x="2049" y="2214"/>
                <a:ext cx="432" cy="444"/>
              </a:xfrm>
              <a:custGeom>
                <a:avLst/>
                <a:gdLst>
                  <a:gd name="T0" fmla="*/ 426 w 432"/>
                  <a:gd name="T1" fmla="*/ 78 h 444"/>
                  <a:gd name="T2" fmla="*/ 396 w 432"/>
                  <a:gd name="T3" fmla="*/ 426 h 444"/>
                  <a:gd name="T4" fmla="*/ 162 w 432"/>
                  <a:gd name="T5" fmla="*/ 408 h 444"/>
                  <a:gd name="T6" fmla="*/ 168 w 432"/>
                  <a:gd name="T7" fmla="*/ 420 h 444"/>
                  <a:gd name="T8" fmla="*/ 60 w 432"/>
                  <a:gd name="T9" fmla="*/ 408 h 444"/>
                  <a:gd name="T10" fmla="*/ 54 w 432"/>
                  <a:gd name="T11" fmla="*/ 444 h 444"/>
                  <a:gd name="T12" fmla="*/ 0 w 432"/>
                  <a:gd name="T13" fmla="*/ 438 h 444"/>
                  <a:gd name="T14" fmla="*/ 12 w 432"/>
                  <a:gd name="T15" fmla="*/ 354 h 444"/>
                  <a:gd name="T16" fmla="*/ 60 w 432"/>
                  <a:gd name="T17" fmla="*/ 0 h 444"/>
                  <a:gd name="T18" fmla="*/ 432 w 432"/>
                  <a:gd name="T19" fmla="*/ 36 h 444"/>
                  <a:gd name="T20" fmla="*/ 426 w 432"/>
                  <a:gd name="T21" fmla="*/ 78 h 444"/>
                  <a:gd name="T22" fmla="*/ 426 w 432"/>
                  <a:gd name="T23" fmla="*/ 84 h 4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2"/>
                  <a:gd name="T37" fmla="*/ 0 h 444"/>
                  <a:gd name="T38" fmla="*/ 432 w 432"/>
                  <a:gd name="T39" fmla="*/ 444 h 4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2" h="444">
                    <a:moveTo>
                      <a:pt x="426" y="78"/>
                    </a:moveTo>
                    <a:lnTo>
                      <a:pt x="396" y="426"/>
                    </a:lnTo>
                    <a:lnTo>
                      <a:pt x="162" y="408"/>
                    </a:lnTo>
                    <a:lnTo>
                      <a:pt x="168" y="420"/>
                    </a:lnTo>
                    <a:lnTo>
                      <a:pt x="60" y="408"/>
                    </a:lnTo>
                    <a:lnTo>
                      <a:pt x="54" y="444"/>
                    </a:lnTo>
                    <a:lnTo>
                      <a:pt x="0" y="438"/>
                    </a:lnTo>
                    <a:lnTo>
                      <a:pt x="12" y="354"/>
                    </a:lnTo>
                    <a:lnTo>
                      <a:pt x="60" y="0"/>
                    </a:lnTo>
                    <a:lnTo>
                      <a:pt x="432" y="36"/>
                    </a:lnTo>
                    <a:lnTo>
                      <a:pt x="426" y="78"/>
                    </a:lnTo>
                    <a:lnTo>
                      <a:pt x="426" y="8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4" name="Freeform 461"/>
              <p:cNvSpPr>
                <a:spLocks noChangeAspect="1"/>
              </p:cNvSpPr>
              <p:nvPr/>
            </p:nvSpPr>
            <p:spPr bwMode="auto">
              <a:xfrm>
                <a:off x="3843" y="1500"/>
                <a:ext cx="372" cy="324"/>
              </a:xfrm>
              <a:custGeom>
                <a:avLst/>
                <a:gdLst>
                  <a:gd name="T0" fmla="*/ 360 w 372"/>
                  <a:gd name="T1" fmla="*/ 168 h 324"/>
                  <a:gd name="T2" fmla="*/ 360 w 372"/>
                  <a:gd name="T3" fmla="*/ 222 h 324"/>
                  <a:gd name="T4" fmla="*/ 372 w 372"/>
                  <a:gd name="T5" fmla="*/ 288 h 324"/>
                  <a:gd name="T6" fmla="*/ 366 w 372"/>
                  <a:gd name="T7" fmla="*/ 306 h 324"/>
                  <a:gd name="T8" fmla="*/ 360 w 372"/>
                  <a:gd name="T9" fmla="*/ 324 h 324"/>
                  <a:gd name="T10" fmla="*/ 354 w 372"/>
                  <a:gd name="T11" fmla="*/ 318 h 324"/>
                  <a:gd name="T12" fmla="*/ 300 w 372"/>
                  <a:gd name="T13" fmla="*/ 294 h 324"/>
                  <a:gd name="T14" fmla="*/ 282 w 372"/>
                  <a:gd name="T15" fmla="*/ 282 h 324"/>
                  <a:gd name="T16" fmla="*/ 252 w 372"/>
                  <a:gd name="T17" fmla="*/ 252 h 324"/>
                  <a:gd name="T18" fmla="*/ 6 w 372"/>
                  <a:gd name="T19" fmla="*/ 300 h 324"/>
                  <a:gd name="T20" fmla="*/ 0 w 372"/>
                  <a:gd name="T21" fmla="*/ 282 h 324"/>
                  <a:gd name="T22" fmla="*/ 42 w 372"/>
                  <a:gd name="T23" fmla="*/ 234 h 324"/>
                  <a:gd name="T24" fmla="*/ 30 w 372"/>
                  <a:gd name="T25" fmla="*/ 192 h 324"/>
                  <a:gd name="T26" fmla="*/ 78 w 372"/>
                  <a:gd name="T27" fmla="*/ 180 h 324"/>
                  <a:gd name="T28" fmla="*/ 114 w 372"/>
                  <a:gd name="T29" fmla="*/ 180 h 324"/>
                  <a:gd name="T30" fmla="*/ 156 w 372"/>
                  <a:gd name="T31" fmla="*/ 168 h 324"/>
                  <a:gd name="T32" fmla="*/ 180 w 372"/>
                  <a:gd name="T33" fmla="*/ 144 h 324"/>
                  <a:gd name="T34" fmla="*/ 174 w 372"/>
                  <a:gd name="T35" fmla="*/ 120 h 324"/>
                  <a:gd name="T36" fmla="*/ 174 w 372"/>
                  <a:gd name="T37" fmla="*/ 108 h 324"/>
                  <a:gd name="T38" fmla="*/ 168 w 372"/>
                  <a:gd name="T39" fmla="*/ 114 h 324"/>
                  <a:gd name="T40" fmla="*/ 162 w 372"/>
                  <a:gd name="T41" fmla="*/ 102 h 324"/>
                  <a:gd name="T42" fmla="*/ 210 w 372"/>
                  <a:gd name="T43" fmla="*/ 36 h 324"/>
                  <a:gd name="T44" fmla="*/ 234 w 372"/>
                  <a:gd name="T45" fmla="*/ 12 h 324"/>
                  <a:gd name="T46" fmla="*/ 312 w 372"/>
                  <a:gd name="T47" fmla="*/ 0 h 324"/>
                  <a:gd name="T48" fmla="*/ 324 w 372"/>
                  <a:gd name="T49" fmla="*/ 72 h 324"/>
                  <a:gd name="T50" fmla="*/ 336 w 372"/>
                  <a:gd name="T51" fmla="*/ 108 h 324"/>
                  <a:gd name="T52" fmla="*/ 342 w 372"/>
                  <a:gd name="T53" fmla="*/ 108 h 324"/>
                  <a:gd name="T54" fmla="*/ 354 w 372"/>
                  <a:gd name="T55" fmla="*/ 162 h 324"/>
                  <a:gd name="T56" fmla="*/ 360 w 372"/>
                  <a:gd name="T57" fmla="*/ 168 h 3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72"/>
                  <a:gd name="T88" fmla="*/ 0 h 324"/>
                  <a:gd name="T89" fmla="*/ 372 w 372"/>
                  <a:gd name="T90" fmla="*/ 324 h 3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72" h="324">
                    <a:moveTo>
                      <a:pt x="360" y="168"/>
                    </a:moveTo>
                    <a:lnTo>
                      <a:pt x="360" y="222"/>
                    </a:lnTo>
                    <a:lnTo>
                      <a:pt x="372" y="288"/>
                    </a:lnTo>
                    <a:lnTo>
                      <a:pt x="366" y="306"/>
                    </a:lnTo>
                    <a:lnTo>
                      <a:pt x="360" y="324"/>
                    </a:lnTo>
                    <a:lnTo>
                      <a:pt x="354" y="318"/>
                    </a:lnTo>
                    <a:lnTo>
                      <a:pt x="300" y="294"/>
                    </a:lnTo>
                    <a:lnTo>
                      <a:pt x="282" y="282"/>
                    </a:lnTo>
                    <a:lnTo>
                      <a:pt x="252" y="252"/>
                    </a:lnTo>
                    <a:lnTo>
                      <a:pt x="6" y="300"/>
                    </a:lnTo>
                    <a:lnTo>
                      <a:pt x="0" y="282"/>
                    </a:lnTo>
                    <a:lnTo>
                      <a:pt x="42" y="234"/>
                    </a:lnTo>
                    <a:lnTo>
                      <a:pt x="30" y="192"/>
                    </a:lnTo>
                    <a:lnTo>
                      <a:pt x="78" y="180"/>
                    </a:lnTo>
                    <a:lnTo>
                      <a:pt x="114" y="180"/>
                    </a:lnTo>
                    <a:lnTo>
                      <a:pt x="156" y="168"/>
                    </a:lnTo>
                    <a:lnTo>
                      <a:pt x="180" y="144"/>
                    </a:lnTo>
                    <a:lnTo>
                      <a:pt x="174" y="120"/>
                    </a:lnTo>
                    <a:lnTo>
                      <a:pt x="174" y="108"/>
                    </a:lnTo>
                    <a:lnTo>
                      <a:pt x="168" y="114"/>
                    </a:lnTo>
                    <a:lnTo>
                      <a:pt x="162" y="102"/>
                    </a:lnTo>
                    <a:lnTo>
                      <a:pt x="210" y="36"/>
                    </a:lnTo>
                    <a:lnTo>
                      <a:pt x="234" y="12"/>
                    </a:lnTo>
                    <a:lnTo>
                      <a:pt x="312" y="0"/>
                    </a:lnTo>
                    <a:lnTo>
                      <a:pt x="324" y="72"/>
                    </a:lnTo>
                    <a:lnTo>
                      <a:pt x="336" y="108"/>
                    </a:lnTo>
                    <a:lnTo>
                      <a:pt x="342" y="108"/>
                    </a:lnTo>
                    <a:lnTo>
                      <a:pt x="354" y="162"/>
                    </a:lnTo>
                    <a:lnTo>
                      <a:pt x="360" y="168"/>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5" name="Freeform 462"/>
              <p:cNvSpPr>
                <a:spLocks noChangeAspect="1"/>
              </p:cNvSpPr>
              <p:nvPr/>
            </p:nvSpPr>
            <p:spPr bwMode="auto">
              <a:xfrm>
                <a:off x="3843" y="1500"/>
                <a:ext cx="372" cy="324"/>
              </a:xfrm>
              <a:custGeom>
                <a:avLst/>
                <a:gdLst>
                  <a:gd name="T0" fmla="*/ 360 w 372"/>
                  <a:gd name="T1" fmla="*/ 168 h 324"/>
                  <a:gd name="T2" fmla="*/ 360 w 372"/>
                  <a:gd name="T3" fmla="*/ 222 h 324"/>
                  <a:gd name="T4" fmla="*/ 372 w 372"/>
                  <a:gd name="T5" fmla="*/ 288 h 324"/>
                  <a:gd name="T6" fmla="*/ 366 w 372"/>
                  <a:gd name="T7" fmla="*/ 306 h 324"/>
                  <a:gd name="T8" fmla="*/ 360 w 372"/>
                  <a:gd name="T9" fmla="*/ 324 h 324"/>
                  <a:gd name="T10" fmla="*/ 354 w 372"/>
                  <a:gd name="T11" fmla="*/ 318 h 324"/>
                  <a:gd name="T12" fmla="*/ 300 w 372"/>
                  <a:gd name="T13" fmla="*/ 294 h 324"/>
                  <a:gd name="T14" fmla="*/ 282 w 372"/>
                  <a:gd name="T15" fmla="*/ 282 h 324"/>
                  <a:gd name="T16" fmla="*/ 252 w 372"/>
                  <a:gd name="T17" fmla="*/ 252 h 324"/>
                  <a:gd name="T18" fmla="*/ 6 w 372"/>
                  <a:gd name="T19" fmla="*/ 300 h 324"/>
                  <a:gd name="T20" fmla="*/ 0 w 372"/>
                  <a:gd name="T21" fmla="*/ 282 h 324"/>
                  <a:gd name="T22" fmla="*/ 42 w 372"/>
                  <a:gd name="T23" fmla="*/ 234 h 324"/>
                  <a:gd name="T24" fmla="*/ 30 w 372"/>
                  <a:gd name="T25" fmla="*/ 192 h 324"/>
                  <a:gd name="T26" fmla="*/ 78 w 372"/>
                  <a:gd name="T27" fmla="*/ 180 h 324"/>
                  <a:gd name="T28" fmla="*/ 114 w 372"/>
                  <a:gd name="T29" fmla="*/ 180 h 324"/>
                  <a:gd name="T30" fmla="*/ 156 w 372"/>
                  <a:gd name="T31" fmla="*/ 168 h 324"/>
                  <a:gd name="T32" fmla="*/ 180 w 372"/>
                  <a:gd name="T33" fmla="*/ 144 h 324"/>
                  <a:gd name="T34" fmla="*/ 174 w 372"/>
                  <a:gd name="T35" fmla="*/ 120 h 324"/>
                  <a:gd name="T36" fmla="*/ 174 w 372"/>
                  <a:gd name="T37" fmla="*/ 108 h 324"/>
                  <a:gd name="T38" fmla="*/ 168 w 372"/>
                  <a:gd name="T39" fmla="*/ 114 h 324"/>
                  <a:gd name="T40" fmla="*/ 162 w 372"/>
                  <a:gd name="T41" fmla="*/ 102 h 324"/>
                  <a:gd name="T42" fmla="*/ 210 w 372"/>
                  <a:gd name="T43" fmla="*/ 36 h 324"/>
                  <a:gd name="T44" fmla="*/ 234 w 372"/>
                  <a:gd name="T45" fmla="*/ 12 h 324"/>
                  <a:gd name="T46" fmla="*/ 312 w 372"/>
                  <a:gd name="T47" fmla="*/ 0 h 324"/>
                  <a:gd name="T48" fmla="*/ 324 w 372"/>
                  <a:gd name="T49" fmla="*/ 72 h 324"/>
                  <a:gd name="T50" fmla="*/ 336 w 372"/>
                  <a:gd name="T51" fmla="*/ 108 h 324"/>
                  <a:gd name="T52" fmla="*/ 342 w 372"/>
                  <a:gd name="T53" fmla="*/ 108 h 324"/>
                  <a:gd name="T54" fmla="*/ 354 w 372"/>
                  <a:gd name="T55" fmla="*/ 162 h 324"/>
                  <a:gd name="T56" fmla="*/ 360 w 372"/>
                  <a:gd name="T57" fmla="*/ 168 h 324"/>
                  <a:gd name="T58" fmla="*/ 360 w 372"/>
                  <a:gd name="T59" fmla="*/ 174 h 3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72"/>
                  <a:gd name="T91" fmla="*/ 0 h 324"/>
                  <a:gd name="T92" fmla="*/ 372 w 372"/>
                  <a:gd name="T93" fmla="*/ 324 h 32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72" h="324">
                    <a:moveTo>
                      <a:pt x="360" y="168"/>
                    </a:moveTo>
                    <a:lnTo>
                      <a:pt x="360" y="222"/>
                    </a:lnTo>
                    <a:lnTo>
                      <a:pt x="372" y="288"/>
                    </a:lnTo>
                    <a:lnTo>
                      <a:pt x="366" y="306"/>
                    </a:lnTo>
                    <a:lnTo>
                      <a:pt x="360" y="324"/>
                    </a:lnTo>
                    <a:lnTo>
                      <a:pt x="354" y="318"/>
                    </a:lnTo>
                    <a:lnTo>
                      <a:pt x="300" y="294"/>
                    </a:lnTo>
                    <a:lnTo>
                      <a:pt x="282" y="282"/>
                    </a:lnTo>
                    <a:lnTo>
                      <a:pt x="252" y="252"/>
                    </a:lnTo>
                    <a:lnTo>
                      <a:pt x="6" y="300"/>
                    </a:lnTo>
                    <a:lnTo>
                      <a:pt x="0" y="282"/>
                    </a:lnTo>
                    <a:lnTo>
                      <a:pt x="42" y="234"/>
                    </a:lnTo>
                    <a:lnTo>
                      <a:pt x="30" y="192"/>
                    </a:lnTo>
                    <a:lnTo>
                      <a:pt x="78" y="180"/>
                    </a:lnTo>
                    <a:lnTo>
                      <a:pt x="114" y="180"/>
                    </a:lnTo>
                    <a:lnTo>
                      <a:pt x="156" y="168"/>
                    </a:lnTo>
                    <a:lnTo>
                      <a:pt x="180" y="144"/>
                    </a:lnTo>
                    <a:lnTo>
                      <a:pt x="174" y="120"/>
                    </a:lnTo>
                    <a:lnTo>
                      <a:pt x="174" y="108"/>
                    </a:lnTo>
                    <a:lnTo>
                      <a:pt x="168" y="114"/>
                    </a:lnTo>
                    <a:lnTo>
                      <a:pt x="162" y="102"/>
                    </a:lnTo>
                    <a:lnTo>
                      <a:pt x="210" y="36"/>
                    </a:lnTo>
                    <a:lnTo>
                      <a:pt x="234" y="12"/>
                    </a:lnTo>
                    <a:lnTo>
                      <a:pt x="312" y="0"/>
                    </a:lnTo>
                    <a:lnTo>
                      <a:pt x="324" y="72"/>
                    </a:lnTo>
                    <a:lnTo>
                      <a:pt x="336" y="108"/>
                    </a:lnTo>
                    <a:lnTo>
                      <a:pt x="342" y="108"/>
                    </a:lnTo>
                    <a:lnTo>
                      <a:pt x="354" y="162"/>
                    </a:lnTo>
                    <a:lnTo>
                      <a:pt x="360" y="168"/>
                    </a:lnTo>
                    <a:lnTo>
                      <a:pt x="360" y="17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6" name="Freeform 463"/>
              <p:cNvSpPr>
                <a:spLocks noChangeAspect="1"/>
              </p:cNvSpPr>
              <p:nvPr/>
            </p:nvSpPr>
            <p:spPr bwMode="auto">
              <a:xfrm>
                <a:off x="4155" y="2172"/>
                <a:ext cx="36" cy="54"/>
              </a:xfrm>
              <a:custGeom>
                <a:avLst/>
                <a:gdLst>
                  <a:gd name="T0" fmla="*/ 0 w 36"/>
                  <a:gd name="T1" fmla="*/ 0 h 54"/>
                  <a:gd name="T2" fmla="*/ 36 w 36"/>
                  <a:gd name="T3" fmla="*/ 54 h 54"/>
                  <a:gd name="T4" fmla="*/ 0 w 36"/>
                  <a:gd name="T5" fmla="*/ 0 h 54"/>
                  <a:gd name="T6" fmla="*/ 0 w 36"/>
                  <a:gd name="T7" fmla="*/ 6 h 54"/>
                  <a:gd name="T8" fmla="*/ 0 60000 65536"/>
                  <a:gd name="T9" fmla="*/ 0 60000 65536"/>
                  <a:gd name="T10" fmla="*/ 0 60000 65536"/>
                  <a:gd name="T11" fmla="*/ 0 60000 65536"/>
                  <a:gd name="T12" fmla="*/ 0 w 36"/>
                  <a:gd name="T13" fmla="*/ 0 h 54"/>
                  <a:gd name="T14" fmla="*/ 36 w 36"/>
                  <a:gd name="T15" fmla="*/ 54 h 54"/>
                </a:gdLst>
                <a:ahLst/>
                <a:cxnLst>
                  <a:cxn ang="T8">
                    <a:pos x="T0" y="T1"/>
                  </a:cxn>
                  <a:cxn ang="T9">
                    <a:pos x="T2" y="T3"/>
                  </a:cxn>
                  <a:cxn ang="T10">
                    <a:pos x="T4" y="T5"/>
                  </a:cxn>
                  <a:cxn ang="T11">
                    <a:pos x="T6" y="T7"/>
                  </a:cxn>
                </a:cxnLst>
                <a:rect l="T12" t="T13" r="T14" b="T15"/>
                <a:pathLst>
                  <a:path w="36" h="54">
                    <a:moveTo>
                      <a:pt x="0" y="0"/>
                    </a:moveTo>
                    <a:lnTo>
                      <a:pt x="36" y="54"/>
                    </a:lnTo>
                    <a:lnTo>
                      <a:pt x="0" y="0"/>
                    </a:lnTo>
                    <a:lnTo>
                      <a:pt x="0"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7" name="Freeform 464"/>
              <p:cNvSpPr>
                <a:spLocks noChangeAspect="1"/>
              </p:cNvSpPr>
              <p:nvPr/>
            </p:nvSpPr>
            <p:spPr bwMode="auto">
              <a:xfrm>
                <a:off x="3651" y="2178"/>
                <a:ext cx="528" cy="234"/>
              </a:xfrm>
              <a:custGeom>
                <a:avLst/>
                <a:gdLst>
                  <a:gd name="T0" fmla="*/ 528 w 528"/>
                  <a:gd name="T1" fmla="*/ 66 h 234"/>
                  <a:gd name="T2" fmla="*/ 510 w 528"/>
                  <a:gd name="T3" fmla="*/ 90 h 234"/>
                  <a:gd name="T4" fmla="*/ 486 w 528"/>
                  <a:gd name="T5" fmla="*/ 96 h 234"/>
                  <a:gd name="T6" fmla="*/ 486 w 528"/>
                  <a:gd name="T7" fmla="*/ 78 h 234"/>
                  <a:gd name="T8" fmla="*/ 474 w 528"/>
                  <a:gd name="T9" fmla="*/ 84 h 234"/>
                  <a:gd name="T10" fmla="*/ 480 w 528"/>
                  <a:gd name="T11" fmla="*/ 96 h 234"/>
                  <a:gd name="T12" fmla="*/ 450 w 528"/>
                  <a:gd name="T13" fmla="*/ 90 h 234"/>
                  <a:gd name="T14" fmla="*/ 486 w 528"/>
                  <a:gd name="T15" fmla="*/ 102 h 234"/>
                  <a:gd name="T16" fmla="*/ 474 w 528"/>
                  <a:gd name="T17" fmla="*/ 126 h 234"/>
                  <a:gd name="T18" fmla="*/ 456 w 528"/>
                  <a:gd name="T19" fmla="*/ 126 h 234"/>
                  <a:gd name="T20" fmla="*/ 474 w 528"/>
                  <a:gd name="T21" fmla="*/ 132 h 234"/>
                  <a:gd name="T22" fmla="*/ 492 w 528"/>
                  <a:gd name="T23" fmla="*/ 120 h 234"/>
                  <a:gd name="T24" fmla="*/ 504 w 528"/>
                  <a:gd name="T25" fmla="*/ 126 h 234"/>
                  <a:gd name="T26" fmla="*/ 492 w 528"/>
                  <a:gd name="T27" fmla="*/ 144 h 234"/>
                  <a:gd name="T28" fmla="*/ 486 w 528"/>
                  <a:gd name="T29" fmla="*/ 138 h 234"/>
                  <a:gd name="T30" fmla="*/ 462 w 528"/>
                  <a:gd name="T31" fmla="*/ 156 h 234"/>
                  <a:gd name="T32" fmla="*/ 456 w 528"/>
                  <a:gd name="T33" fmla="*/ 150 h 234"/>
                  <a:gd name="T34" fmla="*/ 450 w 528"/>
                  <a:gd name="T35" fmla="*/ 168 h 234"/>
                  <a:gd name="T36" fmla="*/ 438 w 528"/>
                  <a:gd name="T37" fmla="*/ 150 h 234"/>
                  <a:gd name="T38" fmla="*/ 444 w 528"/>
                  <a:gd name="T39" fmla="*/ 168 h 234"/>
                  <a:gd name="T40" fmla="*/ 426 w 528"/>
                  <a:gd name="T41" fmla="*/ 192 h 234"/>
                  <a:gd name="T42" fmla="*/ 420 w 528"/>
                  <a:gd name="T43" fmla="*/ 222 h 234"/>
                  <a:gd name="T44" fmla="*/ 414 w 528"/>
                  <a:gd name="T45" fmla="*/ 210 h 234"/>
                  <a:gd name="T46" fmla="*/ 414 w 528"/>
                  <a:gd name="T47" fmla="*/ 228 h 234"/>
                  <a:gd name="T48" fmla="*/ 378 w 528"/>
                  <a:gd name="T49" fmla="*/ 234 h 234"/>
                  <a:gd name="T50" fmla="*/ 372 w 528"/>
                  <a:gd name="T51" fmla="*/ 228 h 234"/>
                  <a:gd name="T52" fmla="*/ 294 w 528"/>
                  <a:gd name="T53" fmla="*/ 174 h 234"/>
                  <a:gd name="T54" fmla="*/ 228 w 528"/>
                  <a:gd name="T55" fmla="*/ 186 h 234"/>
                  <a:gd name="T56" fmla="*/ 210 w 528"/>
                  <a:gd name="T57" fmla="*/ 162 h 234"/>
                  <a:gd name="T58" fmla="*/ 120 w 528"/>
                  <a:gd name="T59" fmla="*/ 168 h 234"/>
                  <a:gd name="T60" fmla="*/ 78 w 528"/>
                  <a:gd name="T61" fmla="*/ 192 h 234"/>
                  <a:gd name="T62" fmla="*/ 0 w 528"/>
                  <a:gd name="T63" fmla="*/ 204 h 234"/>
                  <a:gd name="T64" fmla="*/ 0 w 528"/>
                  <a:gd name="T65" fmla="*/ 186 h 234"/>
                  <a:gd name="T66" fmla="*/ 18 w 528"/>
                  <a:gd name="T67" fmla="*/ 180 h 234"/>
                  <a:gd name="T68" fmla="*/ 30 w 528"/>
                  <a:gd name="T69" fmla="*/ 156 h 234"/>
                  <a:gd name="T70" fmla="*/ 78 w 528"/>
                  <a:gd name="T71" fmla="*/ 132 h 234"/>
                  <a:gd name="T72" fmla="*/ 96 w 528"/>
                  <a:gd name="T73" fmla="*/ 108 h 234"/>
                  <a:gd name="T74" fmla="*/ 102 w 528"/>
                  <a:gd name="T75" fmla="*/ 114 h 234"/>
                  <a:gd name="T76" fmla="*/ 132 w 528"/>
                  <a:gd name="T77" fmla="*/ 96 h 234"/>
                  <a:gd name="T78" fmla="*/ 150 w 528"/>
                  <a:gd name="T79" fmla="*/ 78 h 234"/>
                  <a:gd name="T80" fmla="*/ 150 w 528"/>
                  <a:gd name="T81" fmla="*/ 54 h 234"/>
                  <a:gd name="T82" fmla="*/ 498 w 528"/>
                  <a:gd name="T83" fmla="*/ 0 h 234"/>
                  <a:gd name="T84" fmla="*/ 516 w 528"/>
                  <a:gd name="T85" fmla="*/ 30 h 234"/>
                  <a:gd name="T86" fmla="*/ 504 w 528"/>
                  <a:gd name="T87" fmla="*/ 18 h 234"/>
                  <a:gd name="T88" fmla="*/ 510 w 528"/>
                  <a:gd name="T89" fmla="*/ 24 h 234"/>
                  <a:gd name="T90" fmla="*/ 492 w 528"/>
                  <a:gd name="T91" fmla="*/ 18 h 234"/>
                  <a:gd name="T92" fmla="*/ 498 w 528"/>
                  <a:gd name="T93" fmla="*/ 30 h 234"/>
                  <a:gd name="T94" fmla="*/ 486 w 528"/>
                  <a:gd name="T95" fmla="*/ 30 h 234"/>
                  <a:gd name="T96" fmla="*/ 492 w 528"/>
                  <a:gd name="T97" fmla="*/ 36 h 234"/>
                  <a:gd name="T98" fmla="*/ 480 w 528"/>
                  <a:gd name="T99" fmla="*/ 30 h 234"/>
                  <a:gd name="T100" fmla="*/ 480 w 528"/>
                  <a:gd name="T101" fmla="*/ 42 h 234"/>
                  <a:gd name="T102" fmla="*/ 468 w 528"/>
                  <a:gd name="T103" fmla="*/ 48 h 234"/>
                  <a:gd name="T104" fmla="*/ 456 w 528"/>
                  <a:gd name="T105" fmla="*/ 24 h 234"/>
                  <a:gd name="T106" fmla="*/ 462 w 528"/>
                  <a:gd name="T107" fmla="*/ 54 h 234"/>
                  <a:gd name="T108" fmla="*/ 504 w 528"/>
                  <a:gd name="T109" fmla="*/ 42 h 234"/>
                  <a:gd name="T110" fmla="*/ 504 w 528"/>
                  <a:gd name="T111" fmla="*/ 66 h 234"/>
                  <a:gd name="T112" fmla="*/ 510 w 528"/>
                  <a:gd name="T113" fmla="*/ 66 h 234"/>
                  <a:gd name="T114" fmla="*/ 516 w 528"/>
                  <a:gd name="T115" fmla="*/ 42 h 234"/>
                  <a:gd name="T116" fmla="*/ 528 w 528"/>
                  <a:gd name="T117" fmla="*/ 66 h 23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8"/>
                  <a:gd name="T178" fmla="*/ 0 h 234"/>
                  <a:gd name="T179" fmla="*/ 528 w 528"/>
                  <a:gd name="T180" fmla="*/ 234 h 23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8" h="234">
                    <a:moveTo>
                      <a:pt x="528" y="66"/>
                    </a:moveTo>
                    <a:lnTo>
                      <a:pt x="510" y="90"/>
                    </a:lnTo>
                    <a:lnTo>
                      <a:pt x="486" y="96"/>
                    </a:lnTo>
                    <a:lnTo>
                      <a:pt x="486" y="78"/>
                    </a:lnTo>
                    <a:lnTo>
                      <a:pt x="474" y="84"/>
                    </a:lnTo>
                    <a:lnTo>
                      <a:pt x="480" y="96"/>
                    </a:lnTo>
                    <a:lnTo>
                      <a:pt x="450" y="90"/>
                    </a:lnTo>
                    <a:lnTo>
                      <a:pt x="486" y="102"/>
                    </a:lnTo>
                    <a:lnTo>
                      <a:pt x="474" y="126"/>
                    </a:lnTo>
                    <a:lnTo>
                      <a:pt x="456" y="126"/>
                    </a:lnTo>
                    <a:lnTo>
                      <a:pt x="474" y="132"/>
                    </a:lnTo>
                    <a:lnTo>
                      <a:pt x="492" y="120"/>
                    </a:lnTo>
                    <a:lnTo>
                      <a:pt x="504" y="126"/>
                    </a:lnTo>
                    <a:lnTo>
                      <a:pt x="492" y="144"/>
                    </a:lnTo>
                    <a:lnTo>
                      <a:pt x="486" y="138"/>
                    </a:lnTo>
                    <a:lnTo>
                      <a:pt x="462" y="156"/>
                    </a:lnTo>
                    <a:lnTo>
                      <a:pt x="456" y="150"/>
                    </a:lnTo>
                    <a:lnTo>
                      <a:pt x="450" y="168"/>
                    </a:lnTo>
                    <a:lnTo>
                      <a:pt x="438" y="150"/>
                    </a:lnTo>
                    <a:lnTo>
                      <a:pt x="444" y="168"/>
                    </a:lnTo>
                    <a:lnTo>
                      <a:pt x="426" y="192"/>
                    </a:lnTo>
                    <a:lnTo>
                      <a:pt x="420" y="222"/>
                    </a:lnTo>
                    <a:lnTo>
                      <a:pt x="414" y="210"/>
                    </a:lnTo>
                    <a:lnTo>
                      <a:pt x="414" y="228"/>
                    </a:lnTo>
                    <a:lnTo>
                      <a:pt x="378" y="234"/>
                    </a:lnTo>
                    <a:lnTo>
                      <a:pt x="372" y="228"/>
                    </a:lnTo>
                    <a:lnTo>
                      <a:pt x="294" y="174"/>
                    </a:lnTo>
                    <a:lnTo>
                      <a:pt x="228" y="186"/>
                    </a:lnTo>
                    <a:lnTo>
                      <a:pt x="210" y="162"/>
                    </a:lnTo>
                    <a:lnTo>
                      <a:pt x="120" y="168"/>
                    </a:lnTo>
                    <a:lnTo>
                      <a:pt x="78" y="192"/>
                    </a:lnTo>
                    <a:lnTo>
                      <a:pt x="0" y="204"/>
                    </a:lnTo>
                    <a:lnTo>
                      <a:pt x="0" y="186"/>
                    </a:lnTo>
                    <a:lnTo>
                      <a:pt x="18" y="180"/>
                    </a:lnTo>
                    <a:lnTo>
                      <a:pt x="30" y="156"/>
                    </a:lnTo>
                    <a:lnTo>
                      <a:pt x="78" y="132"/>
                    </a:lnTo>
                    <a:lnTo>
                      <a:pt x="96" y="108"/>
                    </a:lnTo>
                    <a:lnTo>
                      <a:pt x="102" y="114"/>
                    </a:lnTo>
                    <a:lnTo>
                      <a:pt x="132" y="96"/>
                    </a:lnTo>
                    <a:lnTo>
                      <a:pt x="150" y="78"/>
                    </a:lnTo>
                    <a:lnTo>
                      <a:pt x="150" y="54"/>
                    </a:lnTo>
                    <a:lnTo>
                      <a:pt x="498" y="0"/>
                    </a:lnTo>
                    <a:lnTo>
                      <a:pt x="516" y="30"/>
                    </a:lnTo>
                    <a:lnTo>
                      <a:pt x="504" y="18"/>
                    </a:lnTo>
                    <a:lnTo>
                      <a:pt x="510" y="24"/>
                    </a:lnTo>
                    <a:lnTo>
                      <a:pt x="492" y="18"/>
                    </a:lnTo>
                    <a:lnTo>
                      <a:pt x="498" y="30"/>
                    </a:lnTo>
                    <a:lnTo>
                      <a:pt x="486" y="30"/>
                    </a:lnTo>
                    <a:lnTo>
                      <a:pt x="492" y="36"/>
                    </a:lnTo>
                    <a:lnTo>
                      <a:pt x="480" y="30"/>
                    </a:lnTo>
                    <a:lnTo>
                      <a:pt x="480" y="42"/>
                    </a:lnTo>
                    <a:lnTo>
                      <a:pt x="468" y="48"/>
                    </a:lnTo>
                    <a:lnTo>
                      <a:pt x="456" y="24"/>
                    </a:lnTo>
                    <a:lnTo>
                      <a:pt x="462" y="54"/>
                    </a:lnTo>
                    <a:lnTo>
                      <a:pt x="504" y="42"/>
                    </a:lnTo>
                    <a:lnTo>
                      <a:pt x="504" y="66"/>
                    </a:lnTo>
                    <a:lnTo>
                      <a:pt x="510" y="66"/>
                    </a:lnTo>
                    <a:lnTo>
                      <a:pt x="516" y="42"/>
                    </a:lnTo>
                    <a:lnTo>
                      <a:pt x="528" y="66"/>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8" name="Freeform 465"/>
              <p:cNvSpPr>
                <a:spLocks noChangeAspect="1"/>
              </p:cNvSpPr>
              <p:nvPr/>
            </p:nvSpPr>
            <p:spPr bwMode="auto">
              <a:xfrm>
                <a:off x="3651" y="2178"/>
                <a:ext cx="528" cy="234"/>
              </a:xfrm>
              <a:custGeom>
                <a:avLst/>
                <a:gdLst>
                  <a:gd name="T0" fmla="*/ 528 w 528"/>
                  <a:gd name="T1" fmla="*/ 66 h 234"/>
                  <a:gd name="T2" fmla="*/ 510 w 528"/>
                  <a:gd name="T3" fmla="*/ 90 h 234"/>
                  <a:gd name="T4" fmla="*/ 486 w 528"/>
                  <a:gd name="T5" fmla="*/ 96 h 234"/>
                  <a:gd name="T6" fmla="*/ 486 w 528"/>
                  <a:gd name="T7" fmla="*/ 78 h 234"/>
                  <a:gd name="T8" fmla="*/ 474 w 528"/>
                  <a:gd name="T9" fmla="*/ 84 h 234"/>
                  <a:gd name="T10" fmla="*/ 480 w 528"/>
                  <a:gd name="T11" fmla="*/ 96 h 234"/>
                  <a:gd name="T12" fmla="*/ 450 w 528"/>
                  <a:gd name="T13" fmla="*/ 90 h 234"/>
                  <a:gd name="T14" fmla="*/ 486 w 528"/>
                  <a:gd name="T15" fmla="*/ 102 h 234"/>
                  <a:gd name="T16" fmla="*/ 474 w 528"/>
                  <a:gd name="T17" fmla="*/ 126 h 234"/>
                  <a:gd name="T18" fmla="*/ 456 w 528"/>
                  <a:gd name="T19" fmla="*/ 126 h 234"/>
                  <a:gd name="T20" fmla="*/ 474 w 528"/>
                  <a:gd name="T21" fmla="*/ 132 h 234"/>
                  <a:gd name="T22" fmla="*/ 492 w 528"/>
                  <a:gd name="T23" fmla="*/ 120 h 234"/>
                  <a:gd name="T24" fmla="*/ 504 w 528"/>
                  <a:gd name="T25" fmla="*/ 126 h 234"/>
                  <a:gd name="T26" fmla="*/ 492 w 528"/>
                  <a:gd name="T27" fmla="*/ 144 h 234"/>
                  <a:gd name="T28" fmla="*/ 486 w 528"/>
                  <a:gd name="T29" fmla="*/ 138 h 234"/>
                  <a:gd name="T30" fmla="*/ 462 w 528"/>
                  <a:gd name="T31" fmla="*/ 156 h 234"/>
                  <a:gd name="T32" fmla="*/ 456 w 528"/>
                  <a:gd name="T33" fmla="*/ 150 h 234"/>
                  <a:gd name="T34" fmla="*/ 450 w 528"/>
                  <a:gd name="T35" fmla="*/ 168 h 234"/>
                  <a:gd name="T36" fmla="*/ 438 w 528"/>
                  <a:gd name="T37" fmla="*/ 150 h 234"/>
                  <a:gd name="T38" fmla="*/ 444 w 528"/>
                  <a:gd name="T39" fmla="*/ 168 h 234"/>
                  <a:gd name="T40" fmla="*/ 426 w 528"/>
                  <a:gd name="T41" fmla="*/ 192 h 234"/>
                  <a:gd name="T42" fmla="*/ 420 w 528"/>
                  <a:gd name="T43" fmla="*/ 222 h 234"/>
                  <a:gd name="T44" fmla="*/ 414 w 528"/>
                  <a:gd name="T45" fmla="*/ 210 h 234"/>
                  <a:gd name="T46" fmla="*/ 414 w 528"/>
                  <a:gd name="T47" fmla="*/ 228 h 234"/>
                  <a:gd name="T48" fmla="*/ 378 w 528"/>
                  <a:gd name="T49" fmla="*/ 234 h 234"/>
                  <a:gd name="T50" fmla="*/ 372 w 528"/>
                  <a:gd name="T51" fmla="*/ 228 h 234"/>
                  <a:gd name="T52" fmla="*/ 294 w 528"/>
                  <a:gd name="T53" fmla="*/ 174 h 234"/>
                  <a:gd name="T54" fmla="*/ 228 w 528"/>
                  <a:gd name="T55" fmla="*/ 186 h 234"/>
                  <a:gd name="T56" fmla="*/ 210 w 528"/>
                  <a:gd name="T57" fmla="*/ 162 h 234"/>
                  <a:gd name="T58" fmla="*/ 120 w 528"/>
                  <a:gd name="T59" fmla="*/ 168 h 234"/>
                  <a:gd name="T60" fmla="*/ 78 w 528"/>
                  <a:gd name="T61" fmla="*/ 192 h 234"/>
                  <a:gd name="T62" fmla="*/ 0 w 528"/>
                  <a:gd name="T63" fmla="*/ 204 h 234"/>
                  <a:gd name="T64" fmla="*/ 0 w 528"/>
                  <a:gd name="T65" fmla="*/ 186 h 234"/>
                  <a:gd name="T66" fmla="*/ 18 w 528"/>
                  <a:gd name="T67" fmla="*/ 180 h 234"/>
                  <a:gd name="T68" fmla="*/ 30 w 528"/>
                  <a:gd name="T69" fmla="*/ 156 h 234"/>
                  <a:gd name="T70" fmla="*/ 78 w 528"/>
                  <a:gd name="T71" fmla="*/ 132 h 234"/>
                  <a:gd name="T72" fmla="*/ 96 w 528"/>
                  <a:gd name="T73" fmla="*/ 108 h 234"/>
                  <a:gd name="T74" fmla="*/ 102 w 528"/>
                  <a:gd name="T75" fmla="*/ 114 h 234"/>
                  <a:gd name="T76" fmla="*/ 132 w 528"/>
                  <a:gd name="T77" fmla="*/ 96 h 234"/>
                  <a:gd name="T78" fmla="*/ 150 w 528"/>
                  <a:gd name="T79" fmla="*/ 78 h 234"/>
                  <a:gd name="T80" fmla="*/ 150 w 528"/>
                  <a:gd name="T81" fmla="*/ 54 h 234"/>
                  <a:gd name="T82" fmla="*/ 498 w 528"/>
                  <a:gd name="T83" fmla="*/ 0 h 234"/>
                  <a:gd name="T84" fmla="*/ 516 w 528"/>
                  <a:gd name="T85" fmla="*/ 30 h 234"/>
                  <a:gd name="T86" fmla="*/ 504 w 528"/>
                  <a:gd name="T87" fmla="*/ 18 h 234"/>
                  <a:gd name="T88" fmla="*/ 510 w 528"/>
                  <a:gd name="T89" fmla="*/ 24 h 234"/>
                  <a:gd name="T90" fmla="*/ 492 w 528"/>
                  <a:gd name="T91" fmla="*/ 18 h 234"/>
                  <a:gd name="T92" fmla="*/ 498 w 528"/>
                  <a:gd name="T93" fmla="*/ 30 h 234"/>
                  <a:gd name="T94" fmla="*/ 486 w 528"/>
                  <a:gd name="T95" fmla="*/ 30 h 234"/>
                  <a:gd name="T96" fmla="*/ 492 w 528"/>
                  <a:gd name="T97" fmla="*/ 36 h 234"/>
                  <a:gd name="T98" fmla="*/ 480 w 528"/>
                  <a:gd name="T99" fmla="*/ 30 h 234"/>
                  <a:gd name="T100" fmla="*/ 480 w 528"/>
                  <a:gd name="T101" fmla="*/ 42 h 234"/>
                  <a:gd name="T102" fmla="*/ 468 w 528"/>
                  <a:gd name="T103" fmla="*/ 48 h 234"/>
                  <a:gd name="T104" fmla="*/ 456 w 528"/>
                  <a:gd name="T105" fmla="*/ 24 h 234"/>
                  <a:gd name="T106" fmla="*/ 462 w 528"/>
                  <a:gd name="T107" fmla="*/ 54 h 234"/>
                  <a:gd name="T108" fmla="*/ 504 w 528"/>
                  <a:gd name="T109" fmla="*/ 42 h 234"/>
                  <a:gd name="T110" fmla="*/ 504 w 528"/>
                  <a:gd name="T111" fmla="*/ 66 h 234"/>
                  <a:gd name="T112" fmla="*/ 510 w 528"/>
                  <a:gd name="T113" fmla="*/ 66 h 234"/>
                  <a:gd name="T114" fmla="*/ 516 w 528"/>
                  <a:gd name="T115" fmla="*/ 42 h 234"/>
                  <a:gd name="T116" fmla="*/ 528 w 528"/>
                  <a:gd name="T117" fmla="*/ 66 h 234"/>
                  <a:gd name="T118" fmla="*/ 528 w 528"/>
                  <a:gd name="T119" fmla="*/ 72 h 2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8"/>
                  <a:gd name="T181" fmla="*/ 0 h 234"/>
                  <a:gd name="T182" fmla="*/ 528 w 528"/>
                  <a:gd name="T183" fmla="*/ 234 h 2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8" h="234">
                    <a:moveTo>
                      <a:pt x="528" y="66"/>
                    </a:moveTo>
                    <a:lnTo>
                      <a:pt x="510" y="90"/>
                    </a:lnTo>
                    <a:lnTo>
                      <a:pt x="486" y="96"/>
                    </a:lnTo>
                    <a:lnTo>
                      <a:pt x="486" y="78"/>
                    </a:lnTo>
                    <a:lnTo>
                      <a:pt x="474" y="84"/>
                    </a:lnTo>
                    <a:lnTo>
                      <a:pt x="480" y="96"/>
                    </a:lnTo>
                    <a:lnTo>
                      <a:pt x="450" y="90"/>
                    </a:lnTo>
                    <a:lnTo>
                      <a:pt x="486" y="102"/>
                    </a:lnTo>
                    <a:lnTo>
                      <a:pt x="474" y="126"/>
                    </a:lnTo>
                    <a:lnTo>
                      <a:pt x="456" y="126"/>
                    </a:lnTo>
                    <a:lnTo>
                      <a:pt x="474" y="132"/>
                    </a:lnTo>
                    <a:lnTo>
                      <a:pt x="492" y="120"/>
                    </a:lnTo>
                    <a:lnTo>
                      <a:pt x="504" y="126"/>
                    </a:lnTo>
                    <a:lnTo>
                      <a:pt x="492" y="144"/>
                    </a:lnTo>
                    <a:lnTo>
                      <a:pt x="486" y="138"/>
                    </a:lnTo>
                    <a:lnTo>
                      <a:pt x="462" y="156"/>
                    </a:lnTo>
                    <a:lnTo>
                      <a:pt x="456" y="150"/>
                    </a:lnTo>
                    <a:lnTo>
                      <a:pt x="450" y="168"/>
                    </a:lnTo>
                    <a:lnTo>
                      <a:pt x="438" y="150"/>
                    </a:lnTo>
                    <a:lnTo>
                      <a:pt x="444" y="168"/>
                    </a:lnTo>
                    <a:lnTo>
                      <a:pt x="426" y="192"/>
                    </a:lnTo>
                    <a:lnTo>
                      <a:pt x="420" y="222"/>
                    </a:lnTo>
                    <a:lnTo>
                      <a:pt x="414" y="210"/>
                    </a:lnTo>
                    <a:lnTo>
                      <a:pt x="414" y="228"/>
                    </a:lnTo>
                    <a:lnTo>
                      <a:pt x="378" y="234"/>
                    </a:lnTo>
                    <a:lnTo>
                      <a:pt x="372" y="228"/>
                    </a:lnTo>
                    <a:lnTo>
                      <a:pt x="294" y="174"/>
                    </a:lnTo>
                    <a:lnTo>
                      <a:pt x="228" y="186"/>
                    </a:lnTo>
                    <a:lnTo>
                      <a:pt x="210" y="162"/>
                    </a:lnTo>
                    <a:lnTo>
                      <a:pt x="120" y="168"/>
                    </a:lnTo>
                    <a:lnTo>
                      <a:pt x="78" y="192"/>
                    </a:lnTo>
                    <a:lnTo>
                      <a:pt x="0" y="204"/>
                    </a:lnTo>
                    <a:lnTo>
                      <a:pt x="0" y="186"/>
                    </a:lnTo>
                    <a:lnTo>
                      <a:pt x="18" y="180"/>
                    </a:lnTo>
                    <a:lnTo>
                      <a:pt x="30" y="156"/>
                    </a:lnTo>
                    <a:lnTo>
                      <a:pt x="78" y="132"/>
                    </a:lnTo>
                    <a:lnTo>
                      <a:pt x="96" y="108"/>
                    </a:lnTo>
                    <a:lnTo>
                      <a:pt x="102" y="114"/>
                    </a:lnTo>
                    <a:lnTo>
                      <a:pt x="132" y="96"/>
                    </a:lnTo>
                    <a:lnTo>
                      <a:pt x="150" y="78"/>
                    </a:lnTo>
                    <a:lnTo>
                      <a:pt x="150" y="54"/>
                    </a:lnTo>
                    <a:lnTo>
                      <a:pt x="498" y="0"/>
                    </a:lnTo>
                    <a:lnTo>
                      <a:pt x="516" y="30"/>
                    </a:lnTo>
                    <a:lnTo>
                      <a:pt x="504" y="18"/>
                    </a:lnTo>
                    <a:lnTo>
                      <a:pt x="510" y="24"/>
                    </a:lnTo>
                    <a:lnTo>
                      <a:pt x="492" y="18"/>
                    </a:lnTo>
                    <a:lnTo>
                      <a:pt x="498" y="30"/>
                    </a:lnTo>
                    <a:lnTo>
                      <a:pt x="486" y="30"/>
                    </a:lnTo>
                    <a:lnTo>
                      <a:pt x="492" y="36"/>
                    </a:lnTo>
                    <a:lnTo>
                      <a:pt x="480" y="30"/>
                    </a:lnTo>
                    <a:lnTo>
                      <a:pt x="480" y="42"/>
                    </a:lnTo>
                    <a:lnTo>
                      <a:pt x="468" y="48"/>
                    </a:lnTo>
                    <a:lnTo>
                      <a:pt x="456" y="24"/>
                    </a:lnTo>
                    <a:lnTo>
                      <a:pt x="462" y="54"/>
                    </a:lnTo>
                    <a:lnTo>
                      <a:pt x="504" y="42"/>
                    </a:lnTo>
                    <a:lnTo>
                      <a:pt x="504" y="66"/>
                    </a:lnTo>
                    <a:lnTo>
                      <a:pt x="510" y="66"/>
                    </a:lnTo>
                    <a:lnTo>
                      <a:pt x="516" y="42"/>
                    </a:lnTo>
                    <a:lnTo>
                      <a:pt x="528" y="66"/>
                    </a:lnTo>
                    <a:lnTo>
                      <a:pt x="528" y="7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39" name="Freeform 466"/>
              <p:cNvSpPr>
                <a:spLocks noChangeAspect="1"/>
              </p:cNvSpPr>
              <p:nvPr/>
            </p:nvSpPr>
            <p:spPr bwMode="auto">
              <a:xfrm>
                <a:off x="4149" y="2172"/>
                <a:ext cx="6" cy="6"/>
              </a:xfrm>
              <a:custGeom>
                <a:avLst/>
                <a:gdLst>
                  <a:gd name="T0" fmla="*/ 6 w 6"/>
                  <a:gd name="T1" fmla="*/ 0 h 6"/>
                  <a:gd name="T2" fmla="*/ 0 w 6"/>
                  <a:gd name="T3" fmla="*/ 6 h 6"/>
                  <a:gd name="T4" fmla="*/ 6 w 6"/>
                  <a:gd name="T5" fmla="*/ 0 h 6"/>
                  <a:gd name="T6" fmla="*/ 6 w 6"/>
                  <a:gd name="T7" fmla="*/ 6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6"/>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0" name="Freeform 467"/>
              <p:cNvSpPr>
                <a:spLocks noChangeAspect="1"/>
              </p:cNvSpPr>
              <p:nvPr/>
            </p:nvSpPr>
            <p:spPr bwMode="auto">
              <a:xfrm>
                <a:off x="2475" y="1320"/>
                <a:ext cx="408" cy="252"/>
              </a:xfrm>
              <a:custGeom>
                <a:avLst/>
                <a:gdLst>
                  <a:gd name="T0" fmla="*/ 408 w 408"/>
                  <a:gd name="T1" fmla="*/ 252 h 252"/>
                  <a:gd name="T2" fmla="*/ 0 w 408"/>
                  <a:gd name="T3" fmla="*/ 234 h 252"/>
                  <a:gd name="T4" fmla="*/ 6 w 408"/>
                  <a:gd name="T5" fmla="*/ 204 h 252"/>
                  <a:gd name="T6" fmla="*/ 24 w 408"/>
                  <a:gd name="T7" fmla="*/ 0 h 252"/>
                  <a:gd name="T8" fmla="*/ 378 w 408"/>
                  <a:gd name="T9" fmla="*/ 18 h 252"/>
                  <a:gd name="T10" fmla="*/ 408 w 408"/>
                  <a:gd name="T11" fmla="*/ 246 h 252"/>
                  <a:gd name="T12" fmla="*/ 408 w 408"/>
                  <a:gd name="T13" fmla="*/ 252 h 252"/>
                  <a:gd name="T14" fmla="*/ 0 60000 65536"/>
                  <a:gd name="T15" fmla="*/ 0 60000 65536"/>
                  <a:gd name="T16" fmla="*/ 0 60000 65536"/>
                  <a:gd name="T17" fmla="*/ 0 60000 65536"/>
                  <a:gd name="T18" fmla="*/ 0 60000 65536"/>
                  <a:gd name="T19" fmla="*/ 0 60000 65536"/>
                  <a:gd name="T20" fmla="*/ 0 60000 65536"/>
                  <a:gd name="T21" fmla="*/ 0 w 408"/>
                  <a:gd name="T22" fmla="*/ 0 h 252"/>
                  <a:gd name="T23" fmla="*/ 408 w 408"/>
                  <a:gd name="T24" fmla="*/ 252 h 2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8" h="252">
                    <a:moveTo>
                      <a:pt x="408" y="252"/>
                    </a:moveTo>
                    <a:lnTo>
                      <a:pt x="0" y="234"/>
                    </a:lnTo>
                    <a:lnTo>
                      <a:pt x="6" y="204"/>
                    </a:lnTo>
                    <a:lnTo>
                      <a:pt x="24" y="0"/>
                    </a:lnTo>
                    <a:lnTo>
                      <a:pt x="378" y="18"/>
                    </a:lnTo>
                    <a:lnTo>
                      <a:pt x="408" y="246"/>
                    </a:lnTo>
                    <a:lnTo>
                      <a:pt x="408" y="25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1" name="Freeform 468"/>
              <p:cNvSpPr>
                <a:spLocks noChangeAspect="1"/>
              </p:cNvSpPr>
              <p:nvPr/>
            </p:nvSpPr>
            <p:spPr bwMode="auto">
              <a:xfrm>
                <a:off x="2475" y="1320"/>
                <a:ext cx="408" cy="258"/>
              </a:xfrm>
              <a:custGeom>
                <a:avLst/>
                <a:gdLst>
                  <a:gd name="T0" fmla="*/ 408 w 408"/>
                  <a:gd name="T1" fmla="*/ 252 h 258"/>
                  <a:gd name="T2" fmla="*/ 0 w 408"/>
                  <a:gd name="T3" fmla="*/ 234 h 258"/>
                  <a:gd name="T4" fmla="*/ 6 w 408"/>
                  <a:gd name="T5" fmla="*/ 204 h 258"/>
                  <a:gd name="T6" fmla="*/ 24 w 408"/>
                  <a:gd name="T7" fmla="*/ 0 h 258"/>
                  <a:gd name="T8" fmla="*/ 378 w 408"/>
                  <a:gd name="T9" fmla="*/ 18 h 258"/>
                  <a:gd name="T10" fmla="*/ 408 w 408"/>
                  <a:gd name="T11" fmla="*/ 246 h 258"/>
                  <a:gd name="T12" fmla="*/ 408 w 408"/>
                  <a:gd name="T13" fmla="*/ 252 h 258"/>
                  <a:gd name="T14" fmla="*/ 408 w 408"/>
                  <a:gd name="T15" fmla="*/ 258 h 258"/>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258"/>
                  <a:gd name="T26" fmla="*/ 408 w 408"/>
                  <a:gd name="T27" fmla="*/ 258 h 2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258">
                    <a:moveTo>
                      <a:pt x="408" y="252"/>
                    </a:moveTo>
                    <a:lnTo>
                      <a:pt x="0" y="234"/>
                    </a:lnTo>
                    <a:lnTo>
                      <a:pt x="6" y="204"/>
                    </a:lnTo>
                    <a:lnTo>
                      <a:pt x="24" y="0"/>
                    </a:lnTo>
                    <a:lnTo>
                      <a:pt x="378" y="18"/>
                    </a:lnTo>
                    <a:lnTo>
                      <a:pt x="408" y="246"/>
                    </a:lnTo>
                    <a:lnTo>
                      <a:pt x="408" y="252"/>
                    </a:lnTo>
                    <a:lnTo>
                      <a:pt x="408" y="25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2" name="Freeform 469"/>
              <p:cNvSpPr>
                <a:spLocks noChangeAspect="1"/>
              </p:cNvSpPr>
              <p:nvPr/>
            </p:nvSpPr>
            <p:spPr bwMode="auto">
              <a:xfrm>
                <a:off x="3561" y="1806"/>
                <a:ext cx="258" cy="294"/>
              </a:xfrm>
              <a:custGeom>
                <a:avLst/>
                <a:gdLst>
                  <a:gd name="T0" fmla="*/ 258 w 258"/>
                  <a:gd name="T1" fmla="*/ 102 h 294"/>
                  <a:gd name="T2" fmla="*/ 252 w 258"/>
                  <a:gd name="T3" fmla="*/ 108 h 294"/>
                  <a:gd name="T4" fmla="*/ 258 w 258"/>
                  <a:gd name="T5" fmla="*/ 132 h 294"/>
                  <a:gd name="T6" fmla="*/ 252 w 258"/>
                  <a:gd name="T7" fmla="*/ 186 h 294"/>
                  <a:gd name="T8" fmla="*/ 210 w 258"/>
                  <a:gd name="T9" fmla="*/ 222 h 294"/>
                  <a:gd name="T10" fmla="*/ 204 w 258"/>
                  <a:gd name="T11" fmla="*/ 246 h 294"/>
                  <a:gd name="T12" fmla="*/ 186 w 258"/>
                  <a:gd name="T13" fmla="*/ 246 h 294"/>
                  <a:gd name="T14" fmla="*/ 186 w 258"/>
                  <a:gd name="T15" fmla="*/ 276 h 294"/>
                  <a:gd name="T16" fmla="*/ 168 w 258"/>
                  <a:gd name="T17" fmla="*/ 294 h 294"/>
                  <a:gd name="T18" fmla="*/ 162 w 258"/>
                  <a:gd name="T19" fmla="*/ 294 h 294"/>
                  <a:gd name="T20" fmla="*/ 144 w 258"/>
                  <a:gd name="T21" fmla="*/ 270 h 294"/>
                  <a:gd name="T22" fmla="*/ 96 w 258"/>
                  <a:gd name="T23" fmla="*/ 288 h 294"/>
                  <a:gd name="T24" fmla="*/ 60 w 258"/>
                  <a:gd name="T25" fmla="*/ 276 h 294"/>
                  <a:gd name="T26" fmla="*/ 48 w 258"/>
                  <a:gd name="T27" fmla="*/ 258 h 294"/>
                  <a:gd name="T28" fmla="*/ 24 w 258"/>
                  <a:gd name="T29" fmla="*/ 258 h 294"/>
                  <a:gd name="T30" fmla="*/ 0 w 258"/>
                  <a:gd name="T31" fmla="*/ 54 h 294"/>
                  <a:gd name="T32" fmla="*/ 24 w 258"/>
                  <a:gd name="T33" fmla="*/ 54 h 294"/>
                  <a:gd name="T34" fmla="*/ 78 w 258"/>
                  <a:gd name="T35" fmla="*/ 42 h 294"/>
                  <a:gd name="T36" fmla="*/ 78 w 258"/>
                  <a:gd name="T37" fmla="*/ 48 h 294"/>
                  <a:gd name="T38" fmla="*/ 120 w 258"/>
                  <a:gd name="T39" fmla="*/ 54 h 294"/>
                  <a:gd name="T40" fmla="*/ 108 w 258"/>
                  <a:gd name="T41" fmla="*/ 66 h 294"/>
                  <a:gd name="T42" fmla="*/ 138 w 258"/>
                  <a:gd name="T43" fmla="*/ 66 h 294"/>
                  <a:gd name="T44" fmla="*/ 186 w 258"/>
                  <a:gd name="T45" fmla="*/ 48 h 294"/>
                  <a:gd name="T46" fmla="*/ 198 w 258"/>
                  <a:gd name="T47" fmla="*/ 24 h 294"/>
                  <a:gd name="T48" fmla="*/ 240 w 258"/>
                  <a:gd name="T49" fmla="*/ 0 h 294"/>
                  <a:gd name="T50" fmla="*/ 258 w 258"/>
                  <a:gd name="T51" fmla="*/ 90 h 294"/>
                  <a:gd name="T52" fmla="*/ 258 w 258"/>
                  <a:gd name="T53" fmla="*/ 102 h 29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8"/>
                  <a:gd name="T82" fmla="*/ 0 h 294"/>
                  <a:gd name="T83" fmla="*/ 258 w 258"/>
                  <a:gd name="T84" fmla="*/ 294 h 29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8" h="294">
                    <a:moveTo>
                      <a:pt x="258" y="102"/>
                    </a:moveTo>
                    <a:lnTo>
                      <a:pt x="252" y="108"/>
                    </a:lnTo>
                    <a:lnTo>
                      <a:pt x="258" y="132"/>
                    </a:lnTo>
                    <a:lnTo>
                      <a:pt x="252" y="186"/>
                    </a:lnTo>
                    <a:lnTo>
                      <a:pt x="210" y="222"/>
                    </a:lnTo>
                    <a:lnTo>
                      <a:pt x="204" y="246"/>
                    </a:lnTo>
                    <a:lnTo>
                      <a:pt x="186" y="246"/>
                    </a:lnTo>
                    <a:lnTo>
                      <a:pt x="186" y="276"/>
                    </a:lnTo>
                    <a:lnTo>
                      <a:pt x="168" y="294"/>
                    </a:lnTo>
                    <a:lnTo>
                      <a:pt x="162" y="294"/>
                    </a:lnTo>
                    <a:lnTo>
                      <a:pt x="144" y="270"/>
                    </a:lnTo>
                    <a:lnTo>
                      <a:pt x="96" y="288"/>
                    </a:lnTo>
                    <a:lnTo>
                      <a:pt x="60" y="276"/>
                    </a:lnTo>
                    <a:lnTo>
                      <a:pt x="48" y="258"/>
                    </a:lnTo>
                    <a:lnTo>
                      <a:pt x="24" y="258"/>
                    </a:lnTo>
                    <a:lnTo>
                      <a:pt x="0" y="54"/>
                    </a:lnTo>
                    <a:lnTo>
                      <a:pt x="24" y="54"/>
                    </a:lnTo>
                    <a:lnTo>
                      <a:pt x="78" y="42"/>
                    </a:lnTo>
                    <a:lnTo>
                      <a:pt x="78" y="48"/>
                    </a:lnTo>
                    <a:lnTo>
                      <a:pt x="120" y="54"/>
                    </a:lnTo>
                    <a:lnTo>
                      <a:pt x="108" y="66"/>
                    </a:lnTo>
                    <a:lnTo>
                      <a:pt x="138" y="66"/>
                    </a:lnTo>
                    <a:lnTo>
                      <a:pt x="186" y="48"/>
                    </a:lnTo>
                    <a:lnTo>
                      <a:pt x="198" y="24"/>
                    </a:lnTo>
                    <a:lnTo>
                      <a:pt x="240" y="0"/>
                    </a:lnTo>
                    <a:lnTo>
                      <a:pt x="258" y="90"/>
                    </a:lnTo>
                    <a:lnTo>
                      <a:pt x="258" y="10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3" name="Freeform 470"/>
              <p:cNvSpPr>
                <a:spLocks noChangeAspect="1"/>
              </p:cNvSpPr>
              <p:nvPr/>
            </p:nvSpPr>
            <p:spPr bwMode="auto">
              <a:xfrm>
                <a:off x="3561" y="1806"/>
                <a:ext cx="258" cy="294"/>
              </a:xfrm>
              <a:custGeom>
                <a:avLst/>
                <a:gdLst>
                  <a:gd name="T0" fmla="*/ 258 w 258"/>
                  <a:gd name="T1" fmla="*/ 102 h 294"/>
                  <a:gd name="T2" fmla="*/ 252 w 258"/>
                  <a:gd name="T3" fmla="*/ 108 h 294"/>
                  <a:gd name="T4" fmla="*/ 258 w 258"/>
                  <a:gd name="T5" fmla="*/ 132 h 294"/>
                  <a:gd name="T6" fmla="*/ 252 w 258"/>
                  <a:gd name="T7" fmla="*/ 186 h 294"/>
                  <a:gd name="T8" fmla="*/ 210 w 258"/>
                  <a:gd name="T9" fmla="*/ 222 h 294"/>
                  <a:gd name="T10" fmla="*/ 204 w 258"/>
                  <a:gd name="T11" fmla="*/ 246 h 294"/>
                  <a:gd name="T12" fmla="*/ 186 w 258"/>
                  <a:gd name="T13" fmla="*/ 246 h 294"/>
                  <a:gd name="T14" fmla="*/ 186 w 258"/>
                  <a:gd name="T15" fmla="*/ 276 h 294"/>
                  <a:gd name="T16" fmla="*/ 168 w 258"/>
                  <a:gd name="T17" fmla="*/ 294 h 294"/>
                  <a:gd name="T18" fmla="*/ 162 w 258"/>
                  <a:gd name="T19" fmla="*/ 294 h 294"/>
                  <a:gd name="T20" fmla="*/ 144 w 258"/>
                  <a:gd name="T21" fmla="*/ 270 h 294"/>
                  <a:gd name="T22" fmla="*/ 96 w 258"/>
                  <a:gd name="T23" fmla="*/ 288 h 294"/>
                  <a:gd name="T24" fmla="*/ 60 w 258"/>
                  <a:gd name="T25" fmla="*/ 276 h 294"/>
                  <a:gd name="T26" fmla="*/ 48 w 258"/>
                  <a:gd name="T27" fmla="*/ 258 h 294"/>
                  <a:gd name="T28" fmla="*/ 24 w 258"/>
                  <a:gd name="T29" fmla="*/ 258 h 294"/>
                  <a:gd name="T30" fmla="*/ 0 w 258"/>
                  <a:gd name="T31" fmla="*/ 54 h 294"/>
                  <a:gd name="T32" fmla="*/ 24 w 258"/>
                  <a:gd name="T33" fmla="*/ 54 h 294"/>
                  <a:gd name="T34" fmla="*/ 78 w 258"/>
                  <a:gd name="T35" fmla="*/ 42 h 294"/>
                  <a:gd name="T36" fmla="*/ 78 w 258"/>
                  <a:gd name="T37" fmla="*/ 48 h 294"/>
                  <a:gd name="T38" fmla="*/ 120 w 258"/>
                  <a:gd name="T39" fmla="*/ 54 h 294"/>
                  <a:gd name="T40" fmla="*/ 108 w 258"/>
                  <a:gd name="T41" fmla="*/ 66 h 294"/>
                  <a:gd name="T42" fmla="*/ 138 w 258"/>
                  <a:gd name="T43" fmla="*/ 66 h 294"/>
                  <a:gd name="T44" fmla="*/ 186 w 258"/>
                  <a:gd name="T45" fmla="*/ 48 h 294"/>
                  <a:gd name="T46" fmla="*/ 198 w 258"/>
                  <a:gd name="T47" fmla="*/ 24 h 294"/>
                  <a:gd name="T48" fmla="*/ 240 w 258"/>
                  <a:gd name="T49" fmla="*/ 0 h 294"/>
                  <a:gd name="T50" fmla="*/ 258 w 258"/>
                  <a:gd name="T51" fmla="*/ 90 h 294"/>
                  <a:gd name="T52" fmla="*/ 258 w 258"/>
                  <a:gd name="T53" fmla="*/ 102 h 294"/>
                  <a:gd name="T54" fmla="*/ 258 w 258"/>
                  <a:gd name="T55" fmla="*/ 108 h 2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58"/>
                  <a:gd name="T85" fmla="*/ 0 h 294"/>
                  <a:gd name="T86" fmla="*/ 258 w 258"/>
                  <a:gd name="T87" fmla="*/ 294 h 2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58" h="294">
                    <a:moveTo>
                      <a:pt x="258" y="102"/>
                    </a:moveTo>
                    <a:lnTo>
                      <a:pt x="252" y="108"/>
                    </a:lnTo>
                    <a:lnTo>
                      <a:pt x="258" y="132"/>
                    </a:lnTo>
                    <a:lnTo>
                      <a:pt x="252" y="186"/>
                    </a:lnTo>
                    <a:lnTo>
                      <a:pt x="210" y="222"/>
                    </a:lnTo>
                    <a:lnTo>
                      <a:pt x="204" y="246"/>
                    </a:lnTo>
                    <a:lnTo>
                      <a:pt x="186" y="246"/>
                    </a:lnTo>
                    <a:lnTo>
                      <a:pt x="186" y="276"/>
                    </a:lnTo>
                    <a:lnTo>
                      <a:pt x="168" y="294"/>
                    </a:lnTo>
                    <a:lnTo>
                      <a:pt x="162" y="294"/>
                    </a:lnTo>
                    <a:lnTo>
                      <a:pt x="144" y="270"/>
                    </a:lnTo>
                    <a:lnTo>
                      <a:pt x="96" y="288"/>
                    </a:lnTo>
                    <a:lnTo>
                      <a:pt x="60" y="276"/>
                    </a:lnTo>
                    <a:lnTo>
                      <a:pt x="48" y="258"/>
                    </a:lnTo>
                    <a:lnTo>
                      <a:pt x="24" y="258"/>
                    </a:lnTo>
                    <a:lnTo>
                      <a:pt x="0" y="54"/>
                    </a:lnTo>
                    <a:lnTo>
                      <a:pt x="24" y="54"/>
                    </a:lnTo>
                    <a:lnTo>
                      <a:pt x="78" y="42"/>
                    </a:lnTo>
                    <a:lnTo>
                      <a:pt x="78" y="48"/>
                    </a:lnTo>
                    <a:lnTo>
                      <a:pt x="120" y="54"/>
                    </a:lnTo>
                    <a:lnTo>
                      <a:pt x="108" y="66"/>
                    </a:lnTo>
                    <a:lnTo>
                      <a:pt x="138" y="66"/>
                    </a:lnTo>
                    <a:lnTo>
                      <a:pt x="186" y="48"/>
                    </a:lnTo>
                    <a:lnTo>
                      <a:pt x="198" y="24"/>
                    </a:lnTo>
                    <a:lnTo>
                      <a:pt x="240" y="0"/>
                    </a:lnTo>
                    <a:lnTo>
                      <a:pt x="258" y="90"/>
                    </a:lnTo>
                    <a:lnTo>
                      <a:pt x="258" y="102"/>
                    </a:lnTo>
                    <a:lnTo>
                      <a:pt x="258" y="10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4" name="Freeform 471"/>
              <p:cNvSpPr>
                <a:spLocks noChangeAspect="1"/>
              </p:cNvSpPr>
              <p:nvPr/>
            </p:nvSpPr>
            <p:spPr bwMode="auto">
              <a:xfrm>
                <a:off x="2475" y="2250"/>
                <a:ext cx="534" cy="282"/>
              </a:xfrm>
              <a:custGeom>
                <a:avLst/>
                <a:gdLst>
                  <a:gd name="T0" fmla="*/ 522 w 534"/>
                  <a:gd name="T1" fmla="*/ 54 h 282"/>
                  <a:gd name="T2" fmla="*/ 534 w 534"/>
                  <a:gd name="T3" fmla="*/ 144 h 282"/>
                  <a:gd name="T4" fmla="*/ 534 w 534"/>
                  <a:gd name="T5" fmla="*/ 282 h 282"/>
                  <a:gd name="T6" fmla="*/ 486 w 534"/>
                  <a:gd name="T7" fmla="*/ 252 h 282"/>
                  <a:gd name="T8" fmla="*/ 414 w 534"/>
                  <a:gd name="T9" fmla="*/ 276 h 282"/>
                  <a:gd name="T10" fmla="*/ 396 w 534"/>
                  <a:gd name="T11" fmla="*/ 258 h 282"/>
                  <a:gd name="T12" fmla="*/ 384 w 534"/>
                  <a:gd name="T13" fmla="*/ 264 h 282"/>
                  <a:gd name="T14" fmla="*/ 378 w 534"/>
                  <a:gd name="T15" fmla="*/ 258 h 282"/>
                  <a:gd name="T16" fmla="*/ 366 w 534"/>
                  <a:gd name="T17" fmla="*/ 276 h 282"/>
                  <a:gd name="T18" fmla="*/ 360 w 534"/>
                  <a:gd name="T19" fmla="*/ 258 h 282"/>
                  <a:gd name="T20" fmla="*/ 348 w 534"/>
                  <a:gd name="T21" fmla="*/ 270 h 282"/>
                  <a:gd name="T22" fmla="*/ 330 w 534"/>
                  <a:gd name="T23" fmla="*/ 252 h 282"/>
                  <a:gd name="T24" fmla="*/ 318 w 534"/>
                  <a:gd name="T25" fmla="*/ 264 h 282"/>
                  <a:gd name="T26" fmla="*/ 300 w 534"/>
                  <a:gd name="T27" fmla="*/ 240 h 282"/>
                  <a:gd name="T28" fmla="*/ 276 w 534"/>
                  <a:gd name="T29" fmla="*/ 246 h 282"/>
                  <a:gd name="T30" fmla="*/ 234 w 534"/>
                  <a:gd name="T31" fmla="*/ 234 h 282"/>
                  <a:gd name="T32" fmla="*/ 222 w 534"/>
                  <a:gd name="T33" fmla="*/ 216 h 282"/>
                  <a:gd name="T34" fmla="*/ 204 w 534"/>
                  <a:gd name="T35" fmla="*/ 216 h 282"/>
                  <a:gd name="T36" fmla="*/ 180 w 534"/>
                  <a:gd name="T37" fmla="*/ 204 h 282"/>
                  <a:gd name="T38" fmla="*/ 192 w 534"/>
                  <a:gd name="T39" fmla="*/ 54 h 282"/>
                  <a:gd name="T40" fmla="*/ 0 w 534"/>
                  <a:gd name="T41" fmla="*/ 42 h 282"/>
                  <a:gd name="T42" fmla="*/ 6 w 534"/>
                  <a:gd name="T43" fmla="*/ 0 h 282"/>
                  <a:gd name="T44" fmla="*/ 66 w 534"/>
                  <a:gd name="T45" fmla="*/ 6 h 282"/>
                  <a:gd name="T46" fmla="*/ 522 w 534"/>
                  <a:gd name="T47" fmla="*/ 18 h 282"/>
                  <a:gd name="T48" fmla="*/ 522 w 534"/>
                  <a:gd name="T49" fmla="*/ 42 h 282"/>
                  <a:gd name="T50" fmla="*/ 522 w 534"/>
                  <a:gd name="T51" fmla="*/ 54 h 2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34"/>
                  <a:gd name="T79" fmla="*/ 0 h 282"/>
                  <a:gd name="T80" fmla="*/ 534 w 534"/>
                  <a:gd name="T81" fmla="*/ 282 h 2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34" h="282">
                    <a:moveTo>
                      <a:pt x="522" y="54"/>
                    </a:moveTo>
                    <a:lnTo>
                      <a:pt x="534" y="144"/>
                    </a:lnTo>
                    <a:lnTo>
                      <a:pt x="534" y="282"/>
                    </a:lnTo>
                    <a:lnTo>
                      <a:pt x="486" y="252"/>
                    </a:lnTo>
                    <a:lnTo>
                      <a:pt x="414" y="276"/>
                    </a:lnTo>
                    <a:lnTo>
                      <a:pt x="396" y="258"/>
                    </a:lnTo>
                    <a:lnTo>
                      <a:pt x="384" y="264"/>
                    </a:lnTo>
                    <a:lnTo>
                      <a:pt x="378" y="258"/>
                    </a:lnTo>
                    <a:lnTo>
                      <a:pt x="366" y="276"/>
                    </a:lnTo>
                    <a:lnTo>
                      <a:pt x="360" y="258"/>
                    </a:lnTo>
                    <a:lnTo>
                      <a:pt x="348" y="270"/>
                    </a:lnTo>
                    <a:lnTo>
                      <a:pt x="330" y="252"/>
                    </a:lnTo>
                    <a:lnTo>
                      <a:pt x="318" y="264"/>
                    </a:lnTo>
                    <a:lnTo>
                      <a:pt x="300" y="240"/>
                    </a:lnTo>
                    <a:lnTo>
                      <a:pt x="276" y="246"/>
                    </a:lnTo>
                    <a:lnTo>
                      <a:pt x="234" y="234"/>
                    </a:lnTo>
                    <a:lnTo>
                      <a:pt x="222" y="216"/>
                    </a:lnTo>
                    <a:lnTo>
                      <a:pt x="204" y="216"/>
                    </a:lnTo>
                    <a:lnTo>
                      <a:pt x="180" y="204"/>
                    </a:lnTo>
                    <a:lnTo>
                      <a:pt x="192" y="54"/>
                    </a:lnTo>
                    <a:lnTo>
                      <a:pt x="0" y="42"/>
                    </a:lnTo>
                    <a:lnTo>
                      <a:pt x="6" y="0"/>
                    </a:lnTo>
                    <a:lnTo>
                      <a:pt x="66" y="6"/>
                    </a:lnTo>
                    <a:lnTo>
                      <a:pt x="522" y="18"/>
                    </a:lnTo>
                    <a:lnTo>
                      <a:pt x="522" y="42"/>
                    </a:lnTo>
                    <a:lnTo>
                      <a:pt x="522" y="5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5" name="Freeform 472"/>
              <p:cNvSpPr>
                <a:spLocks noChangeAspect="1"/>
              </p:cNvSpPr>
              <p:nvPr/>
            </p:nvSpPr>
            <p:spPr bwMode="auto">
              <a:xfrm>
                <a:off x="2475" y="2250"/>
                <a:ext cx="534" cy="282"/>
              </a:xfrm>
              <a:custGeom>
                <a:avLst/>
                <a:gdLst>
                  <a:gd name="T0" fmla="*/ 522 w 534"/>
                  <a:gd name="T1" fmla="*/ 54 h 282"/>
                  <a:gd name="T2" fmla="*/ 534 w 534"/>
                  <a:gd name="T3" fmla="*/ 144 h 282"/>
                  <a:gd name="T4" fmla="*/ 534 w 534"/>
                  <a:gd name="T5" fmla="*/ 282 h 282"/>
                  <a:gd name="T6" fmla="*/ 486 w 534"/>
                  <a:gd name="T7" fmla="*/ 252 h 282"/>
                  <a:gd name="T8" fmla="*/ 414 w 534"/>
                  <a:gd name="T9" fmla="*/ 276 h 282"/>
                  <a:gd name="T10" fmla="*/ 396 w 534"/>
                  <a:gd name="T11" fmla="*/ 258 h 282"/>
                  <a:gd name="T12" fmla="*/ 384 w 534"/>
                  <a:gd name="T13" fmla="*/ 264 h 282"/>
                  <a:gd name="T14" fmla="*/ 378 w 534"/>
                  <a:gd name="T15" fmla="*/ 258 h 282"/>
                  <a:gd name="T16" fmla="*/ 366 w 534"/>
                  <a:gd name="T17" fmla="*/ 276 h 282"/>
                  <a:gd name="T18" fmla="*/ 360 w 534"/>
                  <a:gd name="T19" fmla="*/ 258 h 282"/>
                  <a:gd name="T20" fmla="*/ 348 w 534"/>
                  <a:gd name="T21" fmla="*/ 270 h 282"/>
                  <a:gd name="T22" fmla="*/ 330 w 534"/>
                  <a:gd name="T23" fmla="*/ 252 h 282"/>
                  <a:gd name="T24" fmla="*/ 318 w 534"/>
                  <a:gd name="T25" fmla="*/ 264 h 282"/>
                  <a:gd name="T26" fmla="*/ 300 w 534"/>
                  <a:gd name="T27" fmla="*/ 240 h 282"/>
                  <a:gd name="T28" fmla="*/ 276 w 534"/>
                  <a:gd name="T29" fmla="*/ 246 h 282"/>
                  <a:gd name="T30" fmla="*/ 234 w 534"/>
                  <a:gd name="T31" fmla="*/ 234 h 282"/>
                  <a:gd name="T32" fmla="*/ 222 w 534"/>
                  <a:gd name="T33" fmla="*/ 216 h 282"/>
                  <a:gd name="T34" fmla="*/ 204 w 534"/>
                  <a:gd name="T35" fmla="*/ 216 h 282"/>
                  <a:gd name="T36" fmla="*/ 180 w 534"/>
                  <a:gd name="T37" fmla="*/ 204 h 282"/>
                  <a:gd name="T38" fmla="*/ 192 w 534"/>
                  <a:gd name="T39" fmla="*/ 54 h 282"/>
                  <a:gd name="T40" fmla="*/ 0 w 534"/>
                  <a:gd name="T41" fmla="*/ 42 h 282"/>
                  <a:gd name="T42" fmla="*/ 6 w 534"/>
                  <a:gd name="T43" fmla="*/ 0 h 282"/>
                  <a:gd name="T44" fmla="*/ 66 w 534"/>
                  <a:gd name="T45" fmla="*/ 6 h 282"/>
                  <a:gd name="T46" fmla="*/ 522 w 534"/>
                  <a:gd name="T47" fmla="*/ 18 h 282"/>
                  <a:gd name="T48" fmla="*/ 522 w 534"/>
                  <a:gd name="T49" fmla="*/ 42 h 282"/>
                  <a:gd name="T50" fmla="*/ 522 w 534"/>
                  <a:gd name="T51" fmla="*/ 54 h 282"/>
                  <a:gd name="T52" fmla="*/ 522 w 534"/>
                  <a:gd name="T53" fmla="*/ 60 h 2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34"/>
                  <a:gd name="T82" fmla="*/ 0 h 282"/>
                  <a:gd name="T83" fmla="*/ 534 w 534"/>
                  <a:gd name="T84" fmla="*/ 282 h 28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34" h="282">
                    <a:moveTo>
                      <a:pt x="522" y="54"/>
                    </a:moveTo>
                    <a:lnTo>
                      <a:pt x="534" y="144"/>
                    </a:lnTo>
                    <a:lnTo>
                      <a:pt x="534" y="282"/>
                    </a:lnTo>
                    <a:lnTo>
                      <a:pt x="486" y="252"/>
                    </a:lnTo>
                    <a:lnTo>
                      <a:pt x="414" y="276"/>
                    </a:lnTo>
                    <a:lnTo>
                      <a:pt x="396" y="258"/>
                    </a:lnTo>
                    <a:lnTo>
                      <a:pt x="384" y="264"/>
                    </a:lnTo>
                    <a:lnTo>
                      <a:pt x="378" y="258"/>
                    </a:lnTo>
                    <a:lnTo>
                      <a:pt x="366" y="276"/>
                    </a:lnTo>
                    <a:lnTo>
                      <a:pt x="360" y="258"/>
                    </a:lnTo>
                    <a:lnTo>
                      <a:pt x="348" y="270"/>
                    </a:lnTo>
                    <a:lnTo>
                      <a:pt x="330" y="252"/>
                    </a:lnTo>
                    <a:lnTo>
                      <a:pt x="318" y="264"/>
                    </a:lnTo>
                    <a:lnTo>
                      <a:pt x="300" y="240"/>
                    </a:lnTo>
                    <a:lnTo>
                      <a:pt x="276" y="246"/>
                    </a:lnTo>
                    <a:lnTo>
                      <a:pt x="234" y="234"/>
                    </a:lnTo>
                    <a:lnTo>
                      <a:pt x="222" y="216"/>
                    </a:lnTo>
                    <a:lnTo>
                      <a:pt x="204" y="216"/>
                    </a:lnTo>
                    <a:lnTo>
                      <a:pt x="180" y="204"/>
                    </a:lnTo>
                    <a:lnTo>
                      <a:pt x="192" y="54"/>
                    </a:lnTo>
                    <a:lnTo>
                      <a:pt x="0" y="42"/>
                    </a:lnTo>
                    <a:lnTo>
                      <a:pt x="6" y="0"/>
                    </a:lnTo>
                    <a:lnTo>
                      <a:pt x="66" y="6"/>
                    </a:lnTo>
                    <a:lnTo>
                      <a:pt x="522" y="18"/>
                    </a:lnTo>
                    <a:lnTo>
                      <a:pt x="522" y="42"/>
                    </a:lnTo>
                    <a:lnTo>
                      <a:pt x="522" y="54"/>
                    </a:lnTo>
                    <a:lnTo>
                      <a:pt x="522" y="6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6" name="Freeform 473"/>
              <p:cNvSpPr>
                <a:spLocks noChangeAspect="1"/>
              </p:cNvSpPr>
              <p:nvPr/>
            </p:nvSpPr>
            <p:spPr bwMode="auto">
              <a:xfrm>
                <a:off x="1311" y="1326"/>
                <a:ext cx="492" cy="414"/>
              </a:xfrm>
              <a:custGeom>
                <a:avLst/>
                <a:gdLst>
                  <a:gd name="T0" fmla="*/ 234 w 492"/>
                  <a:gd name="T1" fmla="*/ 372 h 414"/>
                  <a:gd name="T2" fmla="*/ 0 w 492"/>
                  <a:gd name="T3" fmla="*/ 312 h 414"/>
                  <a:gd name="T4" fmla="*/ 0 w 492"/>
                  <a:gd name="T5" fmla="*/ 240 h 414"/>
                  <a:gd name="T6" fmla="*/ 42 w 492"/>
                  <a:gd name="T7" fmla="*/ 186 h 414"/>
                  <a:gd name="T8" fmla="*/ 96 w 492"/>
                  <a:gd name="T9" fmla="*/ 54 h 414"/>
                  <a:gd name="T10" fmla="*/ 108 w 492"/>
                  <a:gd name="T11" fmla="*/ 0 h 414"/>
                  <a:gd name="T12" fmla="*/ 138 w 492"/>
                  <a:gd name="T13" fmla="*/ 6 h 414"/>
                  <a:gd name="T14" fmla="*/ 132 w 492"/>
                  <a:gd name="T15" fmla="*/ 12 h 414"/>
                  <a:gd name="T16" fmla="*/ 162 w 492"/>
                  <a:gd name="T17" fmla="*/ 30 h 414"/>
                  <a:gd name="T18" fmla="*/ 156 w 492"/>
                  <a:gd name="T19" fmla="*/ 66 h 414"/>
                  <a:gd name="T20" fmla="*/ 180 w 492"/>
                  <a:gd name="T21" fmla="*/ 78 h 414"/>
                  <a:gd name="T22" fmla="*/ 210 w 492"/>
                  <a:gd name="T23" fmla="*/ 72 h 414"/>
                  <a:gd name="T24" fmla="*/ 240 w 492"/>
                  <a:gd name="T25" fmla="*/ 90 h 414"/>
                  <a:gd name="T26" fmla="*/ 366 w 492"/>
                  <a:gd name="T27" fmla="*/ 90 h 414"/>
                  <a:gd name="T28" fmla="*/ 474 w 492"/>
                  <a:gd name="T29" fmla="*/ 114 h 414"/>
                  <a:gd name="T30" fmla="*/ 492 w 492"/>
                  <a:gd name="T31" fmla="*/ 150 h 414"/>
                  <a:gd name="T32" fmla="*/ 432 w 492"/>
                  <a:gd name="T33" fmla="*/ 234 h 414"/>
                  <a:gd name="T34" fmla="*/ 444 w 492"/>
                  <a:gd name="T35" fmla="*/ 252 h 414"/>
                  <a:gd name="T36" fmla="*/ 402 w 492"/>
                  <a:gd name="T37" fmla="*/ 414 h 414"/>
                  <a:gd name="T38" fmla="*/ 270 w 492"/>
                  <a:gd name="T39" fmla="*/ 384 h 414"/>
                  <a:gd name="T40" fmla="*/ 234 w 492"/>
                  <a:gd name="T41" fmla="*/ 372 h 4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2"/>
                  <a:gd name="T64" fmla="*/ 0 h 414"/>
                  <a:gd name="T65" fmla="*/ 492 w 492"/>
                  <a:gd name="T66" fmla="*/ 414 h 4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2" h="414">
                    <a:moveTo>
                      <a:pt x="234" y="372"/>
                    </a:moveTo>
                    <a:lnTo>
                      <a:pt x="0" y="312"/>
                    </a:lnTo>
                    <a:lnTo>
                      <a:pt x="0" y="240"/>
                    </a:lnTo>
                    <a:lnTo>
                      <a:pt x="42" y="186"/>
                    </a:lnTo>
                    <a:lnTo>
                      <a:pt x="96" y="54"/>
                    </a:lnTo>
                    <a:lnTo>
                      <a:pt x="108" y="0"/>
                    </a:lnTo>
                    <a:lnTo>
                      <a:pt x="138" y="6"/>
                    </a:lnTo>
                    <a:lnTo>
                      <a:pt x="132" y="12"/>
                    </a:lnTo>
                    <a:lnTo>
                      <a:pt x="162" y="30"/>
                    </a:lnTo>
                    <a:lnTo>
                      <a:pt x="156" y="66"/>
                    </a:lnTo>
                    <a:lnTo>
                      <a:pt x="180" y="78"/>
                    </a:lnTo>
                    <a:lnTo>
                      <a:pt x="210" y="72"/>
                    </a:lnTo>
                    <a:lnTo>
                      <a:pt x="240" y="90"/>
                    </a:lnTo>
                    <a:lnTo>
                      <a:pt x="366" y="90"/>
                    </a:lnTo>
                    <a:lnTo>
                      <a:pt x="474" y="114"/>
                    </a:lnTo>
                    <a:lnTo>
                      <a:pt x="492" y="150"/>
                    </a:lnTo>
                    <a:lnTo>
                      <a:pt x="432" y="234"/>
                    </a:lnTo>
                    <a:lnTo>
                      <a:pt x="444" y="252"/>
                    </a:lnTo>
                    <a:lnTo>
                      <a:pt x="402" y="414"/>
                    </a:lnTo>
                    <a:lnTo>
                      <a:pt x="270" y="384"/>
                    </a:lnTo>
                    <a:lnTo>
                      <a:pt x="234" y="37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7" name="Freeform 474"/>
              <p:cNvSpPr>
                <a:spLocks noChangeAspect="1"/>
              </p:cNvSpPr>
              <p:nvPr/>
            </p:nvSpPr>
            <p:spPr bwMode="auto">
              <a:xfrm>
                <a:off x="1311" y="1326"/>
                <a:ext cx="492" cy="414"/>
              </a:xfrm>
              <a:custGeom>
                <a:avLst/>
                <a:gdLst>
                  <a:gd name="T0" fmla="*/ 234 w 492"/>
                  <a:gd name="T1" fmla="*/ 372 h 414"/>
                  <a:gd name="T2" fmla="*/ 0 w 492"/>
                  <a:gd name="T3" fmla="*/ 312 h 414"/>
                  <a:gd name="T4" fmla="*/ 0 w 492"/>
                  <a:gd name="T5" fmla="*/ 240 h 414"/>
                  <a:gd name="T6" fmla="*/ 42 w 492"/>
                  <a:gd name="T7" fmla="*/ 186 h 414"/>
                  <a:gd name="T8" fmla="*/ 96 w 492"/>
                  <a:gd name="T9" fmla="*/ 54 h 414"/>
                  <a:gd name="T10" fmla="*/ 108 w 492"/>
                  <a:gd name="T11" fmla="*/ 0 h 414"/>
                  <a:gd name="T12" fmla="*/ 138 w 492"/>
                  <a:gd name="T13" fmla="*/ 6 h 414"/>
                  <a:gd name="T14" fmla="*/ 132 w 492"/>
                  <a:gd name="T15" fmla="*/ 12 h 414"/>
                  <a:gd name="T16" fmla="*/ 162 w 492"/>
                  <a:gd name="T17" fmla="*/ 30 h 414"/>
                  <a:gd name="T18" fmla="*/ 156 w 492"/>
                  <a:gd name="T19" fmla="*/ 66 h 414"/>
                  <a:gd name="T20" fmla="*/ 180 w 492"/>
                  <a:gd name="T21" fmla="*/ 78 h 414"/>
                  <a:gd name="T22" fmla="*/ 210 w 492"/>
                  <a:gd name="T23" fmla="*/ 72 h 414"/>
                  <a:gd name="T24" fmla="*/ 240 w 492"/>
                  <a:gd name="T25" fmla="*/ 90 h 414"/>
                  <a:gd name="T26" fmla="*/ 366 w 492"/>
                  <a:gd name="T27" fmla="*/ 90 h 414"/>
                  <a:gd name="T28" fmla="*/ 474 w 492"/>
                  <a:gd name="T29" fmla="*/ 114 h 414"/>
                  <a:gd name="T30" fmla="*/ 492 w 492"/>
                  <a:gd name="T31" fmla="*/ 150 h 414"/>
                  <a:gd name="T32" fmla="*/ 432 w 492"/>
                  <a:gd name="T33" fmla="*/ 234 h 414"/>
                  <a:gd name="T34" fmla="*/ 444 w 492"/>
                  <a:gd name="T35" fmla="*/ 252 h 414"/>
                  <a:gd name="T36" fmla="*/ 402 w 492"/>
                  <a:gd name="T37" fmla="*/ 414 h 414"/>
                  <a:gd name="T38" fmla="*/ 270 w 492"/>
                  <a:gd name="T39" fmla="*/ 384 h 414"/>
                  <a:gd name="T40" fmla="*/ 234 w 492"/>
                  <a:gd name="T41" fmla="*/ 372 h 414"/>
                  <a:gd name="T42" fmla="*/ 234 w 492"/>
                  <a:gd name="T43" fmla="*/ 378 h 41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92"/>
                  <a:gd name="T67" fmla="*/ 0 h 414"/>
                  <a:gd name="T68" fmla="*/ 492 w 492"/>
                  <a:gd name="T69" fmla="*/ 414 h 41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92" h="414">
                    <a:moveTo>
                      <a:pt x="234" y="372"/>
                    </a:moveTo>
                    <a:lnTo>
                      <a:pt x="0" y="312"/>
                    </a:lnTo>
                    <a:lnTo>
                      <a:pt x="0" y="240"/>
                    </a:lnTo>
                    <a:lnTo>
                      <a:pt x="42" y="186"/>
                    </a:lnTo>
                    <a:lnTo>
                      <a:pt x="96" y="54"/>
                    </a:lnTo>
                    <a:lnTo>
                      <a:pt x="108" y="0"/>
                    </a:lnTo>
                    <a:lnTo>
                      <a:pt x="138" y="6"/>
                    </a:lnTo>
                    <a:lnTo>
                      <a:pt x="132" y="12"/>
                    </a:lnTo>
                    <a:lnTo>
                      <a:pt x="162" y="30"/>
                    </a:lnTo>
                    <a:lnTo>
                      <a:pt x="156" y="66"/>
                    </a:lnTo>
                    <a:lnTo>
                      <a:pt x="180" y="78"/>
                    </a:lnTo>
                    <a:lnTo>
                      <a:pt x="210" y="72"/>
                    </a:lnTo>
                    <a:lnTo>
                      <a:pt x="240" y="90"/>
                    </a:lnTo>
                    <a:lnTo>
                      <a:pt x="366" y="90"/>
                    </a:lnTo>
                    <a:lnTo>
                      <a:pt x="474" y="114"/>
                    </a:lnTo>
                    <a:lnTo>
                      <a:pt x="492" y="150"/>
                    </a:lnTo>
                    <a:lnTo>
                      <a:pt x="432" y="234"/>
                    </a:lnTo>
                    <a:lnTo>
                      <a:pt x="444" y="252"/>
                    </a:lnTo>
                    <a:lnTo>
                      <a:pt x="402" y="414"/>
                    </a:lnTo>
                    <a:lnTo>
                      <a:pt x="270" y="384"/>
                    </a:lnTo>
                    <a:lnTo>
                      <a:pt x="234" y="372"/>
                    </a:lnTo>
                    <a:lnTo>
                      <a:pt x="234" y="37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8" name="Freeform 475"/>
              <p:cNvSpPr>
                <a:spLocks noChangeAspect="1"/>
              </p:cNvSpPr>
              <p:nvPr/>
            </p:nvSpPr>
            <p:spPr bwMode="auto">
              <a:xfrm>
                <a:off x="3801" y="1752"/>
                <a:ext cx="360" cy="228"/>
              </a:xfrm>
              <a:custGeom>
                <a:avLst/>
                <a:gdLst>
                  <a:gd name="T0" fmla="*/ 42 w 360"/>
                  <a:gd name="T1" fmla="*/ 30 h 228"/>
                  <a:gd name="T2" fmla="*/ 48 w 360"/>
                  <a:gd name="T3" fmla="*/ 48 h 228"/>
                  <a:gd name="T4" fmla="*/ 294 w 360"/>
                  <a:gd name="T5" fmla="*/ 0 h 228"/>
                  <a:gd name="T6" fmla="*/ 324 w 360"/>
                  <a:gd name="T7" fmla="*/ 30 h 228"/>
                  <a:gd name="T8" fmla="*/ 342 w 360"/>
                  <a:gd name="T9" fmla="*/ 42 h 228"/>
                  <a:gd name="T10" fmla="*/ 324 w 360"/>
                  <a:gd name="T11" fmla="*/ 72 h 228"/>
                  <a:gd name="T12" fmla="*/ 330 w 360"/>
                  <a:gd name="T13" fmla="*/ 102 h 228"/>
                  <a:gd name="T14" fmla="*/ 360 w 360"/>
                  <a:gd name="T15" fmla="*/ 132 h 228"/>
                  <a:gd name="T16" fmla="*/ 330 w 360"/>
                  <a:gd name="T17" fmla="*/ 168 h 228"/>
                  <a:gd name="T18" fmla="*/ 306 w 360"/>
                  <a:gd name="T19" fmla="*/ 180 h 228"/>
                  <a:gd name="T20" fmla="*/ 288 w 360"/>
                  <a:gd name="T21" fmla="*/ 180 h 228"/>
                  <a:gd name="T22" fmla="*/ 90 w 360"/>
                  <a:gd name="T23" fmla="*/ 222 h 228"/>
                  <a:gd name="T24" fmla="*/ 78 w 360"/>
                  <a:gd name="T25" fmla="*/ 222 h 228"/>
                  <a:gd name="T26" fmla="*/ 30 w 360"/>
                  <a:gd name="T27" fmla="*/ 228 h 228"/>
                  <a:gd name="T28" fmla="*/ 18 w 360"/>
                  <a:gd name="T29" fmla="*/ 156 h 228"/>
                  <a:gd name="T30" fmla="*/ 18 w 360"/>
                  <a:gd name="T31" fmla="*/ 144 h 228"/>
                  <a:gd name="T32" fmla="*/ 0 w 360"/>
                  <a:gd name="T33" fmla="*/ 54 h 228"/>
                  <a:gd name="T34" fmla="*/ 42 w 360"/>
                  <a:gd name="T35" fmla="*/ 30 h 2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60"/>
                  <a:gd name="T55" fmla="*/ 0 h 228"/>
                  <a:gd name="T56" fmla="*/ 360 w 360"/>
                  <a:gd name="T57" fmla="*/ 228 h 2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60" h="228">
                    <a:moveTo>
                      <a:pt x="42" y="30"/>
                    </a:moveTo>
                    <a:lnTo>
                      <a:pt x="48" y="48"/>
                    </a:lnTo>
                    <a:lnTo>
                      <a:pt x="294" y="0"/>
                    </a:lnTo>
                    <a:lnTo>
                      <a:pt x="324" y="30"/>
                    </a:lnTo>
                    <a:lnTo>
                      <a:pt x="342" y="42"/>
                    </a:lnTo>
                    <a:lnTo>
                      <a:pt x="324" y="72"/>
                    </a:lnTo>
                    <a:lnTo>
                      <a:pt x="330" y="102"/>
                    </a:lnTo>
                    <a:lnTo>
                      <a:pt x="360" y="132"/>
                    </a:lnTo>
                    <a:lnTo>
                      <a:pt x="330" y="168"/>
                    </a:lnTo>
                    <a:lnTo>
                      <a:pt x="306" y="180"/>
                    </a:lnTo>
                    <a:lnTo>
                      <a:pt x="288" y="180"/>
                    </a:lnTo>
                    <a:lnTo>
                      <a:pt x="90" y="222"/>
                    </a:lnTo>
                    <a:lnTo>
                      <a:pt x="78" y="222"/>
                    </a:lnTo>
                    <a:lnTo>
                      <a:pt x="30" y="228"/>
                    </a:lnTo>
                    <a:lnTo>
                      <a:pt x="18" y="156"/>
                    </a:lnTo>
                    <a:lnTo>
                      <a:pt x="18" y="144"/>
                    </a:lnTo>
                    <a:lnTo>
                      <a:pt x="0" y="54"/>
                    </a:lnTo>
                    <a:lnTo>
                      <a:pt x="42" y="3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49" name="Freeform 476"/>
              <p:cNvSpPr>
                <a:spLocks noChangeAspect="1"/>
              </p:cNvSpPr>
              <p:nvPr/>
            </p:nvSpPr>
            <p:spPr bwMode="auto">
              <a:xfrm>
                <a:off x="3801" y="1752"/>
                <a:ext cx="360" cy="228"/>
              </a:xfrm>
              <a:custGeom>
                <a:avLst/>
                <a:gdLst>
                  <a:gd name="T0" fmla="*/ 42 w 360"/>
                  <a:gd name="T1" fmla="*/ 30 h 228"/>
                  <a:gd name="T2" fmla="*/ 48 w 360"/>
                  <a:gd name="T3" fmla="*/ 48 h 228"/>
                  <a:gd name="T4" fmla="*/ 294 w 360"/>
                  <a:gd name="T5" fmla="*/ 0 h 228"/>
                  <a:gd name="T6" fmla="*/ 324 w 360"/>
                  <a:gd name="T7" fmla="*/ 30 h 228"/>
                  <a:gd name="T8" fmla="*/ 342 w 360"/>
                  <a:gd name="T9" fmla="*/ 42 h 228"/>
                  <a:gd name="T10" fmla="*/ 324 w 360"/>
                  <a:gd name="T11" fmla="*/ 72 h 228"/>
                  <a:gd name="T12" fmla="*/ 330 w 360"/>
                  <a:gd name="T13" fmla="*/ 102 h 228"/>
                  <a:gd name="T14" fmla="*/ 360 w 360"/>
                  <a:gd name="T15" fmla="*/ 132 h 228"/>
                  <a:gd name="T16" fmla="*/ 330 w 360"/>
                  <a:gd name="T17" fmla="*/ 168 h 228"/>
                  <a:gd name="T18" fmla="*/ 306 w 360"/>
                  <a:gd name="T19" fmla="*/ 180 h 228"/>
                  <a:gd name="T20" fmla="*/ 288 w 360"/>
                  <a:gd name="T21" fmla="*/ 180 h 228"/>
                  <a:gd name="T22" fmla="*/ 90 w 360"/>
                  <a:gd name="T23" fmla="*/ 222 h 228"/>
                  <a:gd name="T24" fmla="*/ 78 w 360"/>
                  <a:gd name="T25" fmla="*/ 222 h 228"/>
                  <a:gd name="T26" fmla="*/ 30 w 360"/>
                  <a:gd name="T27" fmla="*/ 228 h 228"/>
                  <a:gd name="T28" fmla="*/ 18 w 360"/>
                  <a:gd name="T29" fmla="*/ 156 h 228"/>
                  <a:gd name="T30" fmla="*/ 18 w 360"/>
                  <a:gd name="T31" fmla="*/ 144 h 228"/>
                  <a:gd name="T32" fmla="*/ 0 w 360"/>
                  <a:gd name="T33" fmla="*/ 54 h 228"/>
                  <a:gd name="T34" fmla="*/ 42 w 360"/>
                  <a:gd name="T35" fmla="*/ 30 h 228"/>
                  <a:gd name="T36" fmla="*/ 42 w 360"/>
                  <a:gd name="T37" fmla="*/ 36 h 2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60"/>
                  <a:gd name="T58" fmla="*/ 0 h 228"/>
                  <a:gd name="T59" fmla="*/ 360 w 360"/>
                  <a:gd name="T60" fmla="*/ 228 h 2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60" h="228">
                    <a:moveTo>
                      <a:pt x="42" y="30"/>
                    </a:moveTo>
                    <a:lnTo>
                      <a:pt x="48" y="48"/>
                    </a:lnTo>
                    <a:lnTo>
                      <a:pt x="294" y="0"/>
                    </a:lnTo>
                    <a:lnTo>
                      <a:pt x="324" y="30"/>
                    </a:lnTo>
                    <a:lnTo>
                      <a:pt x="342" y="42"/>
                    </a:lnTo>
                    <a:lnTo>
                      <a:pt x="324" y="72"/>
                    </a:lnTo>
                    <a:lnTo>
                      <a:pt x="330" y="102"/>
                    </a:lnTo>
                    <a:lnTo>
                      <a:pt x="360" y="132"/>
                    </a:lnTo>
                    <a:lnTo>
                      <a:pt x="330" y="168"/>
                    </a:lnTo>
                    <a:lnTo>
                      <a:pt x="306" y="180"/>
                    </a:lnTo>
                    <a:lnTo>
                      <a:pt x="288" y="180"/>
                    </a:lnTo>
                    <a:lnTo>
                      <a:pt x="90" y="222"/>
                    </a:lnTo>
                    <a:lnTo>
                      <a:pt x="78" y="222"/>
                    </a:lnTo>
                    <a:lnTo>
                      <a:pt x="30" y="228"/>
                    </a:lnTo>
                    <a:lnTo>
                      <a:pt x="18" y="156"/>
                    </a:lnTo>
                    <a:lnTo>
                      <a:pt x="18" y="144"/>
                    </a:lnTo>
                    <a:lnTo>
                      <a:pt x="0" y="54"/>
                    </a:lnTo>
                    <a:lnTo>
                      <a:pt x="42" y="30"/>
                    </a:lnTo>
                    <a:lnTo>
                      <a:pt x="42" y="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0" name="Freeform 477"/>
              <p:cNvSpPr>
                <a:spLocks noChangeAspect="1"/>
              </p:cNvSpPr>
              <p:nvPr/>
            </p:nvSpPr>
            <p:spPr bwMode="auto">
              <a:xfrm>
                <a:off x="4299" y="1698"/>
                <a:ext cx="48" cy="54"/>
              </a:xfrm>
              <a:custGeom>
                <a:avLst/>
                <a:gdLst>
                  <a:gd name="T0" fmla="*/ 48 w 48"/>
                  <a:gd name="T1" fmla="*/ 30 h 54"/>
                  <a:gd name="T2" fmla="*/ 36 w 48"/>
                  <a:gd name="T3" fmla="*/ 42 h 54"/>
                  <a:gd name="T4" fmla="*/ 30 w 48"/>
                  <a:gd name="T5" fmla="*/ 24 h 54"/>
                  <a:gd name="T6" fmla="*/ 30 w 48"/>
                  <a:gd name="T7" fmla="*/ 48 h 54"/>
                  <a:gd name="T8" fmla="*/ 6 w 48"/>
                  <a:gd name="T9" fmla="*/ 54 h 54"/>
                  <a:gd name="T10" fmla="*/ 0 w 48"/>
                  <a:gd name="T11" fmla="*/ 6 h 54"/>
                  <a:gd name="T12" fmla="*/ 18 w 48"/>
                  <a:gd name="T13" fmla="*/ 0 h 54"/>
                  <a:gd name="T14" fmla="*/ 42 w 48"/>
                  <a:gd name="T15" fmla="*/ 24 h 54"/>
                  <a:gd name="T16" fmla="*/ 48 w 48"/>
                  <a:gd name="T17" fmla="*/ 3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54"/>
                  <a:gd name="T29" fmla="*/ 48 w 48"/>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54">
                    <a:moveTo>
                      <a:pt x="48" y="30"/>
                    </a:moveTo>
                    <a:lnTo>
                      <a:pt x="36" y="42"/>
                    </a:lnTo>
                    <a:lnTo>
                      <a:pt x="30" y="24"/>
                    </a:lnTo>
                    <a:lnTo>
                      <a:pt x="30" y="48"/>
                    </a:lnTo>
                    <a:lnTo>
                      <a:pt x="6" y="54"/>
                    </a:lnTo>
                    <a:lnTo>
                      <a:pt x="0" y="6"/>
                    </a:lnTo>
                    <a:lnTo>
                      <a:pt x="18" y="0"/>
                    </a:lnTo>
                    <a:lnTo>
                      <a:pt x="42" y="24"/>
                    </a:lnTo>
                    <a:lnTo>
                      <a:pt x="48" y="30"/>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1" name="Freeform 478"/>
              <p:cNvSpPr>
                <a:spLocks noChangeAspect="1"/>
              </p:cNvSpPr>
              <p:nvPr/>
            </p:nvSpPr>
            <p:spPr bwMode="auto">
              <a:xfrm>
                <a:off x="4299" y="1698"/>
                <a:ext cx="48" cy="54"/>
              </a:xfrm>
              <a:custGeom>
                <a:avLst/>
                <a:gdLst>
                  <a:gd name="T0" fmla="*/ 48 w 48"/>
                  <a:gd name="T1" fmla="*/ 30 h 54"/>
                  <a:gd name="T2" fmla="*/ 36 w 48"/>
                  <a:gd name="T3" fmla="*/ 42 h 54"/>
                  <a:gd name="T4" fmla="*/ 30 w 48"/>
                  <a:gd name="T5" fmla="*/ 24 h 54"/>
                  <a:gd name="T6" fmla="*/ 30 w 48"/>
                  <a:gd name="T7" fmla="*/ 48 h 54"/>
                  <a:gd name="T8" fmla="*/ 6 w 48"/>
                  <a:gd name="T9" fmla="*/ 54 h 54"/>
                  <a:gd name="T10" fmla="*/ 0 w 48"/>
                  <a:gd name="T11" fmla="*/ 6 h 54"/>
                  <a:gd name="T12" fmla="*/ 18 w 48"/>
                  <a:gd name="T13" fmla="*/ 0 h 54"/>
                  <a:gd name="T14" fmla="*/ 42 w 48"/>
                  <a:gd name="T15" fmla="*/ 24 h 54"/>
                  <a:gd name="T16" fmla="*/ 48 w 48"/>
                  <a:gd name="T17" fmla="*/ 30 h 54"/>
                  <a:gd name="T18" fmla="*/ 48 w 48"/>
                  <a:gd name="T19" fmla="*/ 36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54"/>
                  <a:gd name="T32" fmla="*/ 48 w 48"/>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54">
                    <a:moveTo>
                      <a:pt x="48" y="30"/>
                    </a:moveTo>
                    <a:lnTo>
                      <a:pt x="36" y="42"/>
                    </a:lnTo>
                    <a:lnTo>
                      <a:pt x="30" y="24"/>
                    </a:lnTo>
                    <a:lnTo>
                      <a:pt x="30" y="48"/>
                    </a:lnTo>
                    <a:lnTo>
                      <a:pt x="6" y="54"/>
                    </a:lnTo>
                    <a:lnTo>
                      <a:pt x="0" y="6"/>
                    </a:lnTo>
                    <a:lnTo>
                      <a:pt x="18" y="0"/>
                    </a:lnTo>
                    <a:lnTo>
                      <a:pt x="42" y="24"/>
                    </a:lnTo>
                    <a:lnTo>
                      <a:pt x="48" y="30"/>
                    </a:lnTo>
                    <a:lnTo>
                      <a:pt x="48" y="3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2" name="Freeform 479"/>
              <p:cNvSpPr>
                <a:spLocks noChangeAspect="1"/>
              </p:cNvSpPr>
              <p:nvPr/>
            </p:nvSpPr>
            <p:spPr bwMode="auto">
              <a:xfrm>
                <a:off x="3717" y="2340"/>
                <a:ext cx="312" cy="240"/>
              </a:xfrm>
              <a:custGeom>
                <a:avLst/>
                <a:gdLst>
                  <a:gd name="T0" fmla="*/ 312 w 312"/>
                  <a:gd name="T1" fmla="*/ 72 h 240"/>
                  <a:gd name="T2" fmla="*/ 276 w 312"/>
                  <a:gd name="T3" fmla="*/ 120 h 240"/>
                  <a:gd name="T4" fmla="*/ 282 w 312"/>
                  <a:gd name="T5" fmla="*/ 132 h 240"/>
                  <a:gd name="T6" fmla="*/ 246 w 312"/>
                  <a:gd name="T7" fmla="*/ 174 h 240"/>
                  <a:gd name="T8" fmla="*/ 240 w 312"/>
                  <a:gd name="T9" fmla="*/ 168 h 240"/>
                  <a:gd name="T10" fmla="*/ 240 w 312"/>
                  <a:gd name="T11" fmla="*/ 180 h 240"/>
                  <a:gd name="T12" fmla="*/ 204 w 312"/>
                  <a:gd name="T13" fmla="*/ 198 h 240"/>
                  <a:gd name="T14" fmla="*/ 204 w 312"/>
                  <a:gd name="T15" fmla="*/ 216 h 240"/>
                  <a:gd name="T16" fmla="*/ 186 w 312"/>
                  <a:gd name="T17" fmla="*/ 204 h 240"/>
                  <a:gd name="T18" fmla="*/ 198 w 312"/>
                  <a:gd name="T19" fmla="*/ 222 h 240"/>
                  <a:gd name="T20" fmla="*/ 186 w 312"/>
                  <a:gd name="T21" fmla="*/ 240 h 240"/>
                  <a:gd name="T22" fmla="*/ 168 w 312"/>
                  <a:gd name="T23" fmla="*/ 234 h 240"/>
                  <a:gd name="T24" fmla="*/ 138 w 312"/>
                  <a:gd name="T25" fmla="*/ 168 h 240"/>
                  <a:gd name="T26" fmla="*/ 60 w 312"/>
                  <a:gd name="T27" fmla="*/ 108 h 240"/>
                  <a:gd name="T28" fmla="*/ 30 w 312"/>
                  <a:gd name="T29" fmla="*/ 72 h 240"/>
                  <a:gd name="T30" fmla="*/ 0 w 312"/>
                  <a:gd name="T31" fmla="*/ 54 h 240"/>
                  <a:gd name="T32" fmla="*/ 12 w 312"/>
                  <a:gd name="T33" fmla="*/ 30 h 240"/>
                  <a:gd name="T34" fmla="*/ 54 w 312"/>
                  <a:gd name="T35" fmla="*/ 6 h 240"/>
                  <a:gd name="T36" fmla="*/ 144 w 312"/>
                  <a:gd name="T37" fmla="*/ 0 h 240"/>
                  <a:gd name="T38" fmla="*/ 162 w 312"/>
                  <a:gd name="T39" fmla="*/ 24 h 240"/>
                  <a:gd name="T40" fmla="*/ 228 w 312"/>
                  <a:gd name="T41" fmla="*/ 12 h 240"/>
                  <a:gd name="T42" fmla="*/ 306 w 312"/>
                  <a:gd name="T43" fmla="*/ 66 h 240"/>
                  <a:gd name="T44" fmla="*/ 312 w 312"/>
                  <a:gd name="T45" fmla="*/ 72 h 2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12"/>
                  <a:gd name="T70" fmla="*/ 0 h 240"/>
                  <a:gd name="T71" fmla="*/ 312 w 312"/>
                  <a:gd name="T72" fmla="*/ 240 h 2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12" h="240">
                    <a:moveTo>
                      <a:pt x="312" y="72"/>
                    </a:moveTo>
                    <a:lnTo>
                      <a:pt x="276" y="120"/>
                    </a:lnTo>
                    <a:lnTo>
                      <a:pt x="282" y="132"/>
                    </a:lnTo>
                    <a:lnTo>
                      <a:pt x="246" y="174"/>
                    </a:lnTo>
                    <a:lnTo>
                      <a:pt x="240" y="168"/>
                    </a:lnTo>
                    <a:lnTo>
                      <a:pt x="240" y="180"/>
                    </a:lnTo>
                    <a:lnTo>
                      <a:pt x="204" y="198"/>
                    </a:lnTo>
                    <a:lnTo>
                      <a:pt x="204" y="216"/>
                    </a:lnTo>
                    <a:lnTo>
                      <a:pt x="186" y="204"/>
                    </a:lnTo>
                    <a:lnTo>
                      <a:pt x="198" y="222"/>
                    </a:lnTo>
                    <a:lnTo>
                      <a:pt x="186" y="240"/>
                    </a:lnTo>
                    <a:lnTo>
                      <a:pt x="168" y="234"/>
                    </a:lnTo>
                    <a:lnTo>
                      <a:pt x="138" y="168"/>
                    </a:lnTo>
                    <a:lnTo>
                      <a:pt x="60" y="108"/>
                    </a:lnTo>
                    <a:lnTo>
                      <a:pt x="30" y="72"/>
                    </a:lnTo>
                    <a:lnTo>
                      <a:pt x="0" y="54"/>
                    </a:lnTo>
                    <a:lnTo>
                      <a:pt x="12" y="30"/>
                    </a:lnTo>
                    <a:lnTo>
                      <a:pt x="54" y="6"/>
                    </a:lnTo>
                    <a:lnTo>
                      <a:pt x="144" y="0"/>
                    </a:lnTo>
                    <a:lnTo>
                      <a:pt x="162" y="24"/>
                    </a:lnTo>
                    <a:lnTo>
                      <a:pt x="228" y="12"/>
                    </a:lnTo>
                    <a:lnTo>
                      <a:pt x="306" y="66"/>
                    </a:lnTo>
                    <a:lnTo>
                      <a:pt x="312" y="7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3" name="Freeform 480"/>
              <p:cNvSpPr>
                <a:spLocks noChangeAspect="1"/>
              </p:cNvSpPr>
              <p:nvPr/>
            </p:nvSpPr>
            <p:spPr bwMode="auto">
              <a:xfrm>
                <a:off x="3717" y="2340"/>
                <a:ext cx="312" cy="240"/>
              </a:xfrm>
              <a:custGeom>
                <a:avLst/>
                <a:gdLst>
                  <a:gd name="T0" fmla="*/ 312 w 312"/>
                  <a:gd name="T1" fmla="*/ 72 h 240"/>
                  <a:gd name="T2" fmla="*/ 276 w 312"/>
                  <a:gd name="T3" fmla="*/ 120 h 240"/>
                  <a:gd name="T4" fmla="*/ 282 w 312"/>
                  <a:gd name="T5" fmla="*/ 132 h 240"/>
                  <a:gd name="T6" fmla="*/ 246 w 312"/>
                  <a:gd name="T7" fmla="*/ 174 h 240"/>
                  <a:gd name="T8" fmla="*/ 240 w 312"/>
                  <a:gd name="T9" fmla="*/ 168 h 240"/>
                  <a:gd name="T10" fmla="*/ 240 w 312"/>
                  <a:gd name="T11" fmla="*/ 180 h 240"/>
                  <a:gd name="T12" fmla="*/ 204 w 312"/>
                  <a:gd name="T13" fmla="*/ 198 h 240"/>
                  <a:gd name="T14" fmla="*/ 204 w 312"/>
                  <a:gd name="T15" fmla="*/ 216 h 240"/>
                  <a:gd name="T16" fmla="*/ 186 w 312"/>
                  <a:gd name="T17" fmla="*/ 204 h 240"/>
                  <a:gd name="T18" fmla="*/ 198 w 312"/>
                  <a:gd name="T19" fmla="*/ 222 h 240"/>
                  <a:gd name="T20" fmla="*/ 186 w 312"/>
                  <a:gd name="T21" fmla="*/ 240 h 240"/>
                  <a:gd name="T22" fmla="*/ 168 w 312"/>
                  <a:gd name="T23" fmla="*/ 234 h 240"/>
                  <a:gd name="T24" fmla="*/ 138 w 312"/>
                  <a:gd name="T25" fmla="*/ 168 h 240"/>
                  <a:gd name="T26" fmla="*/ 60 w 312"/>
                  <a:gd name="T27" fmla="*/ 108 h 240"/>
                  <a:gd name="T28" fmla="*/ 30 w 312"/>
                  <a:gd name="T29" fmla="*/ 72 h 240"/>
                  <a:gd name="T30" fmla="*/ 0 w 312"/>
                  <a:gd name="T31" fmla="*/ 54 h 240"/>
                  <a:gd name="T32" fmla="*/ 12 w 312"/>
                  <a:gd name="T33" fmla="*/ 30 h 240"/>
                  <a:gd name="T34" fmla="*/ 54 w 312"/>
                  <a:gd name="T35" fmla="*/ 6 h 240"/>
                  <a:gd name="T36" fmla="*/ 144 w 312"/>
                  <a:gd name="T37" fmla="*/ 0 h 240"/>
                  <a:gd name="T38" fmla="*/ 162 w 312"/>
                  <a:gd name="T39" fmla="*/ 24 h 240"/>
                  <a:gd name="T40" fmla="*/ 228 w 312"/>
                  <a:gd name="T41" fmla="*/ 12 h 240"/>
                  <a:gd name="T42" fmla="*/ 306 w 312"/>
                  <a:gd name="T43" fmla="*/ 66 h 240"/>
                  <a:gd name="T44" fmla="*/ 312 w 312"/>
                  <a:gd name="T45" fmla="*/ 72 h 240"/>
                  <a:gd name="T46" fmla="*/ 312 w 312"/>
                  <a:gd name="T47" fmla="*/ 78 h 2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12"/>
                  <a:gd name="T73" fmla="*/ 0 h 240"/>
                  <a:gd name="T74" fmla="*/ 312 w 312"/>
                  <a:gd name="T75" fmla="*/ 240 h 24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12" h="240">
                    <a:moveTo>
                      <a:pt x="312" y="72"/>
                    </a:moveTo>
                    <a:lnTo>
                      <a:pt x="276" y="120"/>
                    </a:lnTo>
                    <a:lnTo>
                      <a:pt x="282" y="132"/>
                    </a:lnTo>
                    <a:lnTo>
                      <a:pt x="246" y="174"/>
                    </a:lnTo>
                    <a:lnTo>
                      <a:pt x="240" y="168"/>
                    </a:lnTo>
                    <a:lnTo>
                      <a:pt x="240" y="180"/>
                    </a:lnTo>
                    <a:lnTo>
                      <a:pt x="204" y="198"/>
                    </a:lnTo>
                    <a:lnTo>
                      <a:pt x="204" y="216"/>
                    </a:lnTo>
                    <a:lnTo>
                      <a:pt x="186" y="204"/>
                    </a:lnTo>
                    <a:lnTo>
                      <a:pt x="198" y="222"/>
                    </a:lnTo>
                    <a:lnTo>
                      <a:pt x="186" y="240"/>
                    </a:lnTo>
                    <a:lnTo>
                      <a:pt x="168" y="234"/>
                    </a:lnTo>
                    <a:lnTo>
                      <a:pt x="138" y="168"/>
                    </a:lnTo>
                    <a:lnTo>
                      <a:pt x="60" y="108"/>
                    </a:lnTo>
                    <a:lnTo>
                      <a:pt x="30" y="72"/>
                    </a:lnTo>
                    <a:lnTo>
                      <a:pt x="0" y="54"/>
                    </a:lnTo>
                    <a:lnTo>
                      <a:pt x="12" y="30"/>
                    </a:lnTo>
                    <a:lnTo>
                      <a:pt x="54" y="6"/>
                    </a:lnTo>
                    <a:lnTo>
                      <a:pt x="144" y="0"/>
                    </a:lnTo>
                    <a:lnTo>
                      <a:pt x="162" y="24"/>
                    </a:lnTo>
                    <a:lnTo>
                      <a:pt x="228" y="12"/>
                    </a:lnTo>
                    <a:lnTo>
                      <a:pt x="306" y="66"/>
                    </a:lnTo>
                    <a:lnTo>
                      <a:pt x="312" y="72"/>
                    </a:lnTo>
                    <a:lnTo>
                      <a:pt x="312" y="7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4" name="Freeform 481"/>
              <p:cNvSpPr>
                <a:spLocks noChangeAspect="1"/>
              </p:cNvSpPr>
              <p:nvPr/>
            </p:nvSpPr>
            <p:spPr bwMode="auto">
              <a:xfrm>
                <a:off x="2457" y="1554"/>
                <a:ext cx="432" cy="288"/>
              </a:xfrm>
              <a:custGeom>
                <a:avLst/>
                <a:gdLst>
                  <a:gd name="T0" fmla="*/ 432 w 432"/>
                  <a:gd name="T1" fmla="*/ 204 h 288"/>
                  <a:gd name="T2" fmla="*/ 426 w 432"/>
                  <a:gd name="T3" fmla="*/ 210 h 288"/>
                  <a:gd name="T4" fmla="*/ 432 w 432"/>
                  <a:gd name="T5" fmla="*/ 234 h 288"/>
                  <a:gd name="T6" fmla="*/ 420 w 432"/>
                  <a:gd name="T7" fmla="*/ 264 h 288"/>
                  <a:gd name="T8" fmla="*/ 432 w 432"/>
                  <a:gd name="T9" fmla="*/ 288 h 288"/>
                  <a:gd name="T10" fmla="*/ 384 w 432"/>
                  <a:gd name="T11" fmla="*/ 258 h 288"/>
                  <a:gd name="T12" fmla="*/ 342 w 432"/>
                  <a:gd name="T13" fmla="*/ 264 h 288"/>
                  <a:gd name="T14" fmla="*/ 312 w 432"/>
                  <a:gd name="T15" fmla="*/ 246 h 288"/>
                  <a:gd name="T16" fmla="*/ 0 w 432"/>
                  <a:gd name="T17" fmla="*/ 228 h 288"/>
                  <a:gd name="T18" fmla="*/ 0 w 432"/>
                  <a:gd name="T19" fmla="*/ 186 h 288"/>
                  <a:gd name="T20" fmla="*/ 12 w 432"/>
                  <a:gd name="T21" fmla="*/ 72 h 288"/>
                  <a:gd name="T22" fmla="*/ 18 w 432"/>
                  <a:gd name="T23" fmla="*/ 0 h 288"/>
                  <a:gd name="T24" fmla="*/ 426 w 432"/>
                  <a:gd name="T25" fmla="*/ 18 h 288"/>
                  <a:gd name="T26" fmla="*/ 414 w 432"/>
                  <a:gd name="T27" fmla="*/ 42 h 288"/>
                  <a:gd name="T28" fmla="*/ 432 w 432"/>
                  <a:gd name="T29" fmla="*/ 66 h 288"/>
                  <a:gd name="T30" fmla="*/ 432 w 432"/>
                  <a:gd name="T31" fmla="*/ 180 h 288"/>
                  <a:gd name="T32" fmla="*/ 432 w 432"/>
                  <a:gd name="T33" fmla="*/ 204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2"/>
                  <a:gd name="T52" fmla="*/ 0 h 288"/>
                  <a:gd name="T53" fmla="*/ 432 w 432"/>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2" h="288">
                    <a:moveTo>
                      <a:pt x="432" y="204"/>
                    </a:moveTo>
                    <a:lnTo>
                      <a:pt x="426" y="210"/>
                    </a:lnTo>
                    <a:lnTo>
                      <a:pt x="432" y="234"/>
                    </a:lnTo>
                    <a:lnTo>
                      <a:pt x="420" y="264"/>
                    </a:lnTo>
                    <a:lnTo>
                      <a:pt x="432" y="288"/>
                    </a:lnTo>
                    <a:lnTo>
                      <a:pt x="384" y="258"/>
                    </a:lnTo>
                    <a:lnTo>
                      <a:pt x="342" y="264"/>
                    </a:lnTo>
                    <a:lnTo>
                      <a:pt x="312" y="246"/>
                    </a:lnTo>
                    <a:lnTo>
                      <a:pt x="0" y="228"/>
                    </a:lnTo>
                    <a:lnTo>
                      <a:pt x="0" y="186"/>
                    </a:lnTo>
                    <a:lnTo>
                      <a:pt x="12" y="72"/>
                    </a:lnTo>
                    <a:lnTo>
                      <a:pt x="18" y="0"/>
                    </a:lnTo>
                    <a:lnTo>
                      <a:pt x="426" y="18"/>
                    </a:lnTo>
                    <a:lnTo>
                      <a:pt x="414" y="42"/>
                    </a:lnTo>
                    <a:lnTo>
                      <a:pt x="432" y="66"/>
                    </a:lnTo>
                    <a:lnTo>
                      <a:pt x="432" y="180"/>
                    </a:lnTo>
                    <a:lnTo>
                      <a:pt x="432" y="20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5" name="Freeform 482"/>
              <p:cNvSpPr>
                <a:spLocks noChangeAspect="1"/>
              </p:cNvSpPr>
              <p:nvPr/>
            </p:nvSpPr>
            <p:spPr bwMode="auto">
              <a:xfrm>
                <a:off x="2457" y="1554"/>
                <a:ext cx="432" cy="288"/>
              </a:xfrm>
              <a:custGeom>
                <a:avLst/>
                <a:gdLst>
                  <a:gd name="T0" fmla="*/ 432 w 432"/>
                  <a:gd name="T1" fmla="*/ 204 h 288"/>
                  <a:gd name="T2" fmla="*/ 426 w 432"/>
                  <a:gd name="T3" fmla="*/ 210 h 288"/>
                  <a:gd name="T4" fmla="*/ 432 w 432"/>
                  <a:gd name="T5" fmla="*/ 234 h 288"/>
                  <a:gd name="T6" fmla="*/ 420 w 432"/>
                  <a:gd name="T7" fmla="*/ 264 h 288"/>
                  <a:gd name="T8" fmla="*/ 432 w 432"/>
                  <a:gd name="T9" fmla="*/ 288 h 288"/>
                  <a:gd name="T10" fmla="*/ 384 w 432"/>
                  <a:gd name="T11" fmla="*/ 258 h 288"/>
                  <a:gd name="T12" fmla="*/ 342 w 432"/>
                  <a:gd name="T13" fmla="*/ 264 h 288"/>
                  <a:gd name="T14" fmla="*/ 312 w 432"/>
                  <a:gd name="T15" fmla="*/ 246 h 288"/>
                  <a:gd name="T16" fmla="*/ 0 w 432"/>
                  <a:gd name="T17" fmla="*/ 228 h 288"/>
                  <a:gd name="T18" fmla="*/ 0 w 432"/>
                  <a:gd name="T19" fmla="*/ 186 h 288"/>
                  <a:gd name="T20" fmla="*/ 12 w 432"/>
                  <a:gd name="T21" fmla="*/ 72 h 288"/>
                  <a:gd name="T22" fmla="*/ 18 w 432"/>
                  <a:gd name="T23" fmla="*/ 0 h 288"/>
                  <a:gd name="T24" fmla="*/ 426 w 432"/>
                  <a:gd name="T25" fmla="*/ 18 h 288"/>
                  <a:gd name="T26" fmla="*/ 414 w 432"/>
                  <a:gd name="T27" fmla="*/ 42 h 288"/>
                  <a:gd name="T28" fmla="*/ 432 w 432"/>
                  <a:gd name="T29" fmla="*/ 66 h 288"/>
                  <a:gd name="T30" fmla="*/ 432 w 432"/>
                  <a:gd name="T31" fmla="*/ 180 h 288"/>
                  <a:gd name="T32" fmla="*/ 432 w 432"/>
                  <a:gd name="T33" fmla="*/ 204 h 288"/>
                  <a:gd name="T34" fmla="*/ 432 w 432"/>
                  <a:gd name="T35" fmla="*/ 210 h 2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32"/>
                  <a:gd name="T55" fmla="*/ 0 h 288"/>
                  <a:gd name="T56" fmla="*/ 432 w 432"/>
                  <a:gd name="T57" fmla="*/ 288 h 2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32" h="288">
                    <a:moveTo>
                      <a:pt x="432" y="204"/>
                    </a:moveTo>
                    <a:lnTo>
                      <a:pt x="426" y="210"/>
                    </a:lnTo>
                    <a:lnTo>
                      <a:pt x="432" y="234"/>
                    </a:lnTo>
                    <a:lnTo>
                      <a:pt x="420" y="264"/>
                    </a:lnTo>
                    <a:lnTo>
                      <a:pt x="432" y="288"/>
                    </a:lnTo>
                    <a:lnTo>
                      <a:pt x="384" y="258"/>
                    </a:lnTo>
                    <a:lnTo>
                      <a:pt x="342" y="264"/>
                    </a:lnTo>
                    <a:lnTo>
                      <a:pt x="312" y="246"/>
                    </a:lnTo>
                    <a:lnTo>
                      <a:pt x="0" y="228"/>
                    </a:lnTo>
                    <a:lnTo>
                      <a:pt x="0" y="186"/>
                    </a:lnTo>
                    <a:lnTo>
                      <a:pt x="12" y="72"/>
                    </a:lnTo>
                    <a:lnTo>
                      <a:pt x="18" y="0"/>
                    </a:lnTo>
                    <a:lnTo>
                      <a:pt x="426" y="18"/>
                    </a:lnTo>
                    <a:lnTo>
                      <a:pt x="414" y="42"/>
                    </a:lnTo>
                    <a:lnTo>
                      <a:pt x="432" y="66"/>
                    </a:lnTo>
                    <a:lnTo>
                      <a:pt x="432" y="180"/>
                    </a:lnTo>
                    <a:lnTo>
                      <a:pt x="432" y="204"/>
                    </a:lnTo>
                    <a:lnTo>
                      <a:pt x="432" y="21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6" name="Freeform 483"/>
              <p:cNvSpPr>
                <a:spLocks noChangeAspect="1"/>
              </p:cNvSpPr>
              <p:nvPr/>
            </p:nvSpPr>
            <p:spPr bwMode="auto">
              <a:xfrm>
                <a:off x="3279" y="2232"/>
                <a:ext cx="522" cy="180"/>
              </a:xfrm>
              <a:custGeom>
                <a:avLst/>
                <a:gdLst>
                  <a:gd name="T0" fmla="*/ 522 w 522"/>
                  <a:gd name="T1" fmla="*/ 0 h 180"/>
                  <a:gd name="T2" fmla="*/ 522 w 522"/>
                  <a:gd name="T3" fmla="*/ 24 h 180"/>
                  <a:gd name="T4" fmla="*/ 504 w 522"/>
                  <a:gd name="T5" fmla="*/ 42 h 180"/>
                  <a:gd name="T6" fmla="*/ 474 w 522"/>
                  <a:gd name="T7" fmla="*/ 60 h 180"/>
                  <a:gd name="T8" fmla="*/ 468 w 522"/>
                  <a:gd name="T9" fmla="*/ 54 h 180"/>
                  <a:gd name="T10" fmla="*/ 450 w 522"/>
                  <a:gd name="T11" fmla="*/ 78 h 180"/>
                  <a:gd name="T12" fmla="*/ 402 w 522"/>
                  <a:gd name="T13" fmla="*/ 102 h 180"/>
                  <a:gd name="T14" fmla="*/ 390 w 522"/>
                  <a:gd name="T15" fmla="*/ 126 h 180"/>
                  <a:gd name="T16" fmla="*/ 372 w 522"/>
                  <a:gd name="T17" fmla="*/ 132 h 180"/>
                  <a:gd name="T18" fmla="*/ 372 w 522"/>
                  <a:gd name="T19" fmla="*/ 150 h 180"/>
                  <a:gd name="T20" fmla="*/ 294 w 522"/>
                  <a:gd name="T21" fmla="*/ 162 h 180"/>
                  <a:gd name="T22" fmla="*/ 132 w 522"/>
                  <a:gd name="T23" fmla="*/ 174 h 180"/>
                  <a:gd name="T24" fmla="*/ 0 w 522"/>
                  <a:gd name="T25" fmla="*/ 180 h 180"/>
                  <a:gd name="T26" fmla="*/ 12 w 522"/>
                  <a:gd name="T27" fmla="*/ 168 h 180"/>
                  <a:gd name="T28" fmla="*/ 0 w 522"/>
                  <a:gd name="T29" fmla="*/ 150 h 180"/>
                  <a:gd name="T30" fmla="*/ 18 w 522"/>
                  <a:gd name="T31" fmla="*/ 138 h 180"/>
                  <a:gd name="T32" fmla="*/ 18 w 522"/>
                  <a:gd name="T33" fmla="*/ 126 h 180"/>
                  <a:gd name="T34" fmla="*/ 30 w 522"/>
                  <a:gd name="T35" fmla="*/ 108 h 180"/>
                  <a:gd name="T36" fmla="*/ 30 w 522"/>
                  <a:gd name="T37" fmla="*/ 102 h 180"/>
                  <a:gd name="T38" fmla="*/ 36 w 522"/>
                  <a:gd name="T39" fmla="*/ 54 h 180"/>
                  <a:gd name="T40" fmla="*/ 42 w 522"/>
                  <a:gd name="T41" fmla="*/ 60 h 180"/>
                  <a:gd name="T42" fmla="*/ 126 w 522"/>
                  <a:gd name="T43" fmla="*/ 54 h 180"/>
                  <a:gd name="T44" fmla="*/ 126 w 522"/>
                  <a:gd name="T45" fmla="*/ 42 h 180"/>
                  <a:gd name="T46" fmla="*/ 402 w 522"/>
                  <a:gd name="T47" fmla="*/ 18 h 180"/>
                  <a:gd name="T48" fmla="*/ 522 w 522"/>
                  <a:gd name="T49" fmla="*/ 0 h 1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2"/>
                  <a:gd name="T76" fmla="*/ 0 h 180"/>
                  <a:gd name="T77" fmla="*/ 522 w 522"/>
                  <a:gd name="T78" fmla="*/ 180 h 1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2" h="180">
                    <a:moveTo>
                      <a:pt x="522" y="0"/>
                    </a:moveTo>
                    <a:lnTo>
                      <a:pt x="522" y="24"/>
                    </a:lnTo>
                    <a:lnTo>
                      <a:pt x="504" y="42"/>
                    </a:lnTo>
                    <a:lnTo>
                      <a:pt x="474" y="60"/>
                    </a:lnTo>
                    <a:lnTo>
                      <a:pt x="468" y="54"/>
                    </a:lnTo>
                    <a:lnTo>
                      <a:pt x="450" y="78"/>
                    </a:lnTo>
                    <a:lnTo>
                      <a:pt x="402" y="102"/>
                    </a:lnTo>
                    <a:lnTo>
                      <a:pt x="390" y="126"/>
                    </a:lnTo>
                    <a:lnTo>
                      <a:pt x="372" y="132"/>
                    </a:lnTo>
                    <a:lnTo>
                      <a:pt x="372" y="150"/>
                    </a:lnTo>
                    <a:lnTo>
                      <a:pt x="294" y="162"/>
                    </a:lnTo>
                    <a:lnTo>
                      <a:pt x="132" y="174"/>
                    </a:lnTo>
                    <a:lnTo>
                      <a:pt x="0" y="180"/>
                    </a:lnTo>
                    <a:lnTo>
                      <a:pt x="12" y="168"/>
                    </a:lnTo>
                    <a:lnTo>
                      <a:pt x="0" y="150"/>
                    </a:lnTo>
                    <a:lnTo>
                      <a:pt x="18" y="138"/>
                    </a:lnTo>
                    <a:lnTo>
                      <a:pt x="18" y="126"/>
                    </a:lnTo>
                    <a:lnTo>
                      <a:pt x="30" y="108"/>
                    </a:lnTo>
                    <a:lnTo>
                      <a:pt x="30" y="102"/>
                    </a:lnTo>
                    <a:lnTo>
                      <a:pt x="36" y="54"/>
                    </a:lnTo>
                    <a:lnTo>
                      <a:pt x="42" y="60"/>
                    </a:lnTo>
                    <a:lnTo>
                      <a:pt x="126" y="54"/>
                    </a:lnTo>
                    <a:lnTo>
                      <a:pt x="126" y="42"/>
                    </a:lnTo>
                    <a:lnTo>
                      <a:pt x="402" y="18"/>
                    </a:lnTo>
                    <a:lnTo>
                      <a:pt x="522"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7" name="Freeform 484"/>
              <p:cNvSpPr>
                <a:spLocks noChangeAspect="1"/>
              </p:cNvSpPr>
              <p:nvPr/>
            </p:nvSpPr>
            <p:spPr bwMode="auto">
              <a:xfrm>
                <a:off x="3279" y="2232"/>
                <a:ext cx="522" cy="180"/>
              </a:xfrm>
              <a:custGeom>
                <a:avLst/>
                <a:gdLst>
                  <a:gd name="T0" fmla="*/ 522 w 522"/>
                  <a:gd name="T1" fmla="*/ 0 h 180"/>
                  <a:gd name="T2" fmla="*/ 522 w 522"/>
                  <a:gd name="T3" fmla="*/ 24 h 180"/>
                  <a:gd name="T4" fmla="*/ 504 w 522"/>
                  <a:gd name="T5" fmla="*/ 42 h 180"/>
                  <a:gd name="T6" fmla="*/ 474 w 522"/>
                  <a:gd name="T7" fmla="*/ 60 h 180"/>
                  <a:gd name="T8" fmla="*/ 468 w 522"/>
                  <a:gd name="T9" fmla="*/ 54 h 180"/>
                  <a:gd name="T10" fmla="*/ 450 w 522"/>
                  <a:gd name="T11" fmla="*/ 78 h 180"/>
                  <a:gd name="T12" fmla="*/ 402 w 522"/>
                  <a:gd name="T13" fmla="*/ 102 h 180"/>
                  <a:gd name="T14" fmla="*/ 390 w 522"/>
                  <a:gd name="T15" fmla="*/ 126 h 180"/>
                  <a:gd name="T16" fmla="*/ 372 w 522"/>
                  <a:gd name="T17" fmla="*/ 132 h 180"/>
                  <a:gd name="T18" fmla="*/ 372 w 522"/>
                  <a:gd name="T19" fmla="*/ 150 h 180"/>
                  <a:gd name="T20" fmla="*/ 294 w 522"/>
                  <a:gd name="T21" fmla="*/ 162 h 180"/>
                  <a:gd name="T22" fmla="*/ 132 w 522"/>
                  <a:gd name="T23" fmla="*/ 174 h 180"/>
                  <a:gd name="T24" fmla="*/ 0 w 522"/>
                  <a:gd name="T25" fmla="*/ 180 h 180"/>
                  <a:gd name="T26" fmla="*/ 12 w 522"/>
                  <a:gd name="T27" fmla="*/ 168 h 180"/>
                  <a:gd name="T28" fmla="*/ 0 w 522"/>
                  <a:gd name="T29" fmla="*/ 150 h 180"/>
                  <a:gd name="T30" fmla="*/ 18 w 522"/>
                  <a:gd name="T31" fmla="*/ 138 h 180"/>
                  <a:gd name="T32" fmla="*/ 18 w 522"/>
                  <a:gd name="T33" fmla="*/ 126 h 180"/>
                  <a:gd name="T34" fmla="*/ 30 w 522"/>
                  <a:gd name="T35" fmla="*/ 108 h 180"/>
                  <a:gd name="T36" fmla="*/ 30 w 522"/>
                  <a:gd name="T37" fmla="*/ 102 h 180"/>
                  <a:gd name="T38" fmla="*/ 36 w 522"/>
                  <a:gd name="T39" fmla="*/ 54 h 180"/>
                  <a:gd name="T40" fmla="*/ 42 w 522"/>
                  <a:gd name="T41" fmla="*/ 60 h 180"/>
                  <a:gd name="T42" fmla="*/ 126 w 522"/>
                  <a:gd name="T43" fmla="*/ 54 h 180"/>
                  <a:gd name="T44" fmla="*/ 126 w 522"/>
                  <a:gd name="T45" fmla="*/ 42 h 180"/>
                  <a:gd name="T46" fmla="*/ 402 w 522"/>
                  <a:gd name="T47" fmla="*/ 18 h 180"/>
                  <a:gd name="T48" fmla="*/ 522 w 522"/>
                  <a:gd name="T49" fmla="*/ 0 h 180"/>
                  <a:gd name="T50" fmla="*/ 522 w 522"/>
                  <a:gd name="T51" fmla="*/ 6 h 1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2"/>
                  <a:gd name="T79" fmla="*/ 0 h 180"/>
                  <a:gd name="T80" fmla="*/ 522 w 522"/>
                  <a:gd name="T81" fmla="*/ 180 h 1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2" h="180">
                    <a:moveTo>
                      <a:pt x="522" y="0"/>
                    </a:moveTo>
                    <a:lnTo>
                      <a:pt x="522" y="24"/>
                    </a:lnTo>
                    <a:lnTo>
                      <a:pt x="504" y="42"/>
                    </a:lnTo>
                    <a:lnTo>
                      <a:pt x="474" y="60"/>
                    </a:lnTo>
                    <a:lnTo>
                      <a:pt x="468" y="54"/>
                    </a:lnTo>
                    <a:lnTo>
                      <a:pt x="450" y="78"/>
                    </a:lnTo>
                    <a:lnTo>
                      <a:pt x="402" y="102"/>
                    </a:lnTo>
                    <a:lnTo>
                      <a:pt x="390" y="126"/>
                    </a:lnTo>
                    <a:lnTo>
                      <a:pt x="372" y="132"/>
                    </a:lnTo>
                    <a:lnTo>
                      <a:pt x="372" y="150"/>
                    </a:lnTo>
                    <a:lnTo>
                      <a:pt x="294" y="162"/>
                    </a:lnTo>
                    <a:lnTo>
                      <a:pt x="132" y="174"/>
                    </a:lnTo>
                    <a:lnTo>
                      <a:pt x="0" y="180"/>
                    </a:lnTo>
                    <a:lnTo>
                      <a:pt x="12" y="168"/>
                    </a:lnTo>
                    <a:lnTo>
                      <a:pt x="0" y="150"/>
                    </a:lnTo>
                    <a:lnTo>
                      <a:pt x="18" y="138"/>
                    </a:lnTo>
                    <a:lnTo>
                      <a:pt x="18" y="126"/>
                    </a:lnTo>
                    <a:lnTo>
                      <a:pt x="30" y="108"/>
                    </a:lnTo>
                    <a:lnTo>
                      <a:pt x="30" y="102"/>
                    </a:lnTo>
                    <a:lnTo>
                      <a:pt x="36" y="54"/>
                    </a:lnTo>
                    <a:lnTo>
                      <a:pt x="42" y="60"/>
                    </a:lnTo>
                    <a:lnTo>
                      <a:pt x="126" y="54"/>
                    </a:lnTo>
                    <a:lnTo>
                      <a:pt x="126" y="42"/>
                    </a:lnTo>
                    <a:lnTo>
                      <a:pt x="402" y="18"/>
                    </a:lnTo>
                    <a:lnTo>
                      <a:pt x="522" y="0"/>
                    </a:lnTo>
                    <a:lnTo>
                      <a:pt x="522"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8" name="Freeform 485"/>
              <p:cNvSpPr>
                <a:spLocks noChangeAspect="1"/>
              </p:cNvSpPr>
              <p:nvPr/>
            </p:nvSpPr>
            <p:spPr bwMode="auto">
              <a:xfrm>
                <a:off x="2211" y="2292"/>
                <a:ext cx="864" cy="834"/>
              </a:xfrm>
              <a:custGeom>
                <a:avLst/>
                <a:gdLst>
                  <a:gd name="T0" fmla="*/ 828 w 864"/>
                  <a:gd name="T1" fmla="*/ 246 h 834"/>
                  <a:gd name="T2" fmla="*/ 864 w 864"/>
                  <a:gd name="T3" fmla="*/ 438 h 834"/>
                  <a:gd name="T4" fmla="*/ 858 w 864"/>
                  <a:gd name="T5" fmla="*/ 516 h 834"/>
                  <a:gd name="T6" fmla="*/ 846 w 864"/>
                  <a:gd name="T7" fmla="*/ 540 h 834"/>
                  <a:gd name="T8" fmla="*/ 804 w 864"/>
                  <a:gd name="T9" fmla="*/ 558 h 834"/>
                  <a:gd name="T10" fmla="*/ 792 w 864"/>
                  <a:gd name="T11" fmla="*/ 534 h 834"/>
                  <a:gd name="T12" fmla="*/ 768 w 864"/>
                  <a:gd name="T13" fmla="*/ 540 h 834"/>
                  <a:gd name="T14" fmla="*/ 756 w 864"/>
                  <a:gd name="T15" fmla="*/ 582 h 834"/>
                  <a:gd name="T16" fmla="*/ 678 w 864"/>
                  <a:gd name="T17" fmla="*/ 648 h 834"/>
                  <a:gd name="T18" fmla="*/ 684 w 864"/>
                  <a:gd name="T19" fmla="*/ 630 h 834"/>
                  <a:gd name="T20" fmla="*/ 678 w 864"/>
                  <a:gd name="T21" fmla="*/ 630 h 834"/>
                  <a:gd name="T22" fmla="*/ 666 w 864"/>
                  <a:gd name="T23" fmla="*/ 630 h 834"/>
                  <a:gd name="T24" fmla="*/ 660 w 864"/>
                  <a:gd name="T25" fmla="*/ 642 h 834"/>
                  <a:gd name="T26" fmla="*/ 654 w 864"/>
                  <a:gd name="T27" fmla="*/ 654 h 834"/>
                  <a:gd name="T28" fmla="*/ 642 w 864"/>
                  <a:gd name="T29" fmla="*/ 660 h 834"/>
                  <a:gd name="T30" fmla="*/ 636 w 864"/>
                  <a:gd name="T31" fmla="*/ 654 h 834"/>
                  <a:gd name="T32" fmla="*/ 624 w 864"/>
                  <a:gd name="T33" fmla="*/ 684 h 834"/>
                  <a:gd name="T34" fmla="*/ 606 w 864"/>
                  <a:gd name="T35" fmla="*/ 690 h 834"/>
                  <a:gd name="T36" fmla="*/ 612 w 864"/>
                  <a:gd name="T37" fmla="*/ 702 h 834"/>
                  <a:gd name="T38" fmla="*/ 594 w 864"/>
                  <a:gd name="T39" fmla="*/ 732 h 834"/>
                  <a:gd name="T40" fmla="*/ 588 w 864"/>
                  <a:gd name="T41" fmla="*/ 732 h 834"/>
                  <a:gd name="T42" fmla="*/ 576 w 864"/>
                  <a:gd name="T43" fmla="*/ 732 h 834"/>
                  <a:gd name="T44" fmla="*/ 594 w 864"/>
                  <a:gd name="T45" fmla="*/ 768 h 834"/>
                  <a:gd name="T46" fmla="*/ 546 w 864"/>
                  <a:gd name="T47" fmla="*/ 828 h 834"/>
                  <a:gd name="T48" fmla="*/ 462 w 864"/>
                  <a:gd name="T49" fmla="*/ 750 h 834"/>
                  <a:gd name="T50" fmla="*/ 408 w 864"/>
                  <a:gd name="T51" fmla="*/ 654 h 834"/>
                  <a:gd name="T52" fmla="*/ 336 w 864"/>
                  <a:gd name="T53" fmla="*/ 534 h 834"/>
                  <a:gd name="T54" fmla="*/ 252 w 864"/>
                  <a:gd name="T55" fmla="*/ 528 h 834"/>
                  <a:gd name="T56" fmla="*/ 216 w 864"/>
                  <a:gd name="T57" fmla="*/ 582 h 834"/>
                  <a:gd name="T58" fmla="*/ 126 w 864"/>
                  <a:gd name="T59" fmla="*/ 528 h 834"/>
                  <a:gd name="T60" fmla="*/ 6 w 864"/>
                  <a:gd name="T61" fmla="*/ 342 h 834"/>
                  <a:gd name="T62" fmla="*/ 234 w 864"/>
                  <a:gd name="T63" fmla="*/ 348 h 834"/>
                  <a:gd name="T64" fmla="*/ 456 w 864"/>
                  <a:gd name="T65" fmla="*/ 12 h 834"/>
                  <a:gd name="T66" fmla="*/ 468 w 864"/>
                  <a:gd name="T67" fmla="*/ 174 h 834"/>
                  <a:gd name="T68" fmla="*/ 498 w 864"/>
                  <a:gd name="T69" fmla="*/ 192 h 834"/>
                  <a:gd name="T70" fmla="*/ 564 w 864"/>
                  <a:gd name="T71" fmla="*/ 198 h 834"/>
                  <a:gd name="T72" fmla="*/ 594 w 864"/>
                  <a:gd name="T73" fmla="*/ 210 h 834"/>
                  <a:gd name="T74" fmla="*/ 624 w 864"/>
                  <a:gd name="T75" fmla="*/ 216 h 834"/>
                  <a:gd name="T76" fmla="*/ 642 w 864"/>
                  <a:gd name="T77" fmla="*/ 216 h 834"/>
                  <a:gd name="T78" fmla="*/ 660 w 864"/>
                  <a:gd name="T79" fmla="*/ 216 h 834"/>
                  <a:gd name="T80" fmla="*/ 750 w 864"/>
                  <a:gd name="T81" fmla="*/ 210 h 834"/>
                  <a:gd name="T82" fmla="*/ 798 w 864"/>
                  <a:gd name="T83" fmla="*/ 234 h 8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64"/>
                  <a:gd name="T127" fmla="*/ 0 h 834"/>
                  <a:gd name="T128" fmla="*/ 864 w 864"/>
                  <a:gd name="T129" fmla="*/ 834 h 8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64" h="834">
                    <a:moveTo>
                      <a:pt x="798" y="234"/>
                    </a:moveTo>
                    <a:lnTo>
                      <a:pt x="828" y="246"/>
                    </a:lnTo>
                    <a:lnTo>
                      <a:pt x="828" y="366"/>
                    </a:lnTo>
                    <a:lnTo>
                      <a:pt x="864" y="438"/>
                    </a:lnTo>
                    <a:lnTo>
                      <a:pt x="852" y="474"/>
                    </a:lnTo>
                    <a:lnTo>
                      <a:pt x="858" y="516"/>
                    </a:lnTo>
                    <a:lnTo>
                      <a:pt x="840" y="534"/>
                    </a:lnTo>
                    <a:lnTo>
                      <a:pt x="846" y="540"/>
                    </a:lnTo>
                    <a:lnTo>
                      <a:pt x="786" y="570"/>
                    </a:lnTo>
                    <a:lnTo>
                      <a:pt x="804" y="558"/>
                    </a:lnTo>
                    <a:lnTo>
                      <a:pt x="786" y="558"/>
                    </a:lnTo>
                    <a:lnTo>
                      <a:pt x="792" y="534"/>
                    </a:lnTo>
                    <a:lnTo>
                      <a:pt x="774" y="546"/>
                    </a:lnTo>
                    <a:lnTo>
                      <a:pt x="768" y="540"/>
                    </a:lnTo>
                    <a:lnTo>
                      <a:pt x="774" y="576"/>
                    </a:lnTo>
                    <a:lnTo>
                      <a:pt x="756" y="582"/>
                    </a:lnTo>
                    <a:lnTo>
                      <a:pt x="756" y="600"/>
                    </a:lnTo>
                    <a:lnTo>
                      <a:pt x="678" y="648"/>
                    </a:lnTo>
                    <a:lnTo>
                      <a:pt x="720" y="618"/>
                    </a:lnTo>
                    <a:lnTo>
                      <a:pt x="684" y="630"/>
                    </a:lnTo>
                    <a:lnTo>
                      <a:pt x="684" y="618"/>
                    </a:lnTo>
                    <a:lnTo>
                      <a:pt x="678" y="630"/>
                    </a:lnTo>
                    <a:lnTo>
                      <a:pt x="672" y="624"/>
                    </a:lnTo>
                    <a:lnTo>
                      <a:pt x="666" y="630"/>
                    </a:lnTo>
                    <a:lnTo>
                      <a:pt x="654" y="624"/>
                    </a:lnTo>
                    <a:lnTo>
                      <a:pt x="660" y="642"/>
                    </a:lnTo>
                    <a:lnTo>
                      <a:pt x="672" y="642"/>
                    </a:lnTo>
                    <a:lnTo>
                      <a:pt x="654" y="654"/>
                    </a:lnTo>
                    <a:lnTo>
                      <a:pt x="642" y="636"/>
                    </a:lnTo>
                    <a:lnTo>
                      <a:pt x="642" y="660"/>
                    </a:lnTo>
                    <a:lnTo>
                      <a:pt x="636" y="666"/>
                    </a:lnTo>
                    <a:lnTo>
                      <a:pt x="636" y="654"/>
                    </a:lnTo>
                    <a:lnTo>
                      <a:pt x="612" y="672"/>
                    </a:lnTo>
                    <a:lnTo>
                      <a:pt x="624" y="684"/>
                    </a:lnTo>
                    <a:lnTo>
                      <a:pt x="594" y="684"/>
                    </a:lnTo>
                    <a:lnTo>
                      <a:pt x="606" y="690"/>
                    </a:lnTo>
                    <a:lnTo>
                      <a:pt x="606" y="702"/>
                    </a:lnTo>
                    <a:lnTo>
                      <a:pt x="612" y="702"/>
                    </a:lnTo>
                    <a:lnTo>
                      <a:pt x="600" y="732"/>
                    </a:lnTo>
                    <a:lnTo>
                      <a:pt x="594" y="732"/>
                    </a:lnTo>
                    <a:lnTo>
                      <a:pt x="594" y="720"/>
                    </a:lnTo>
                    <a:lnTo>
                      <a:pt x="588" y="732"/>
                    </a:lnTo>
                    <a:lnTo>
                      <a:pt x="576" y="720"/>
                    </a:lnTo>
                    <a:lnTo>
                      <a:pt x="576" y="732"/>
                    </a:lnTo>
                    <a:lnTo>
                      <a:pt x="600" y="732"/>
                    </a:lnTo>
                    <a:lnTo>
                      <a:pt x="594" y="768"/>
                    </a:lnTo>
                    <a:lnTo>
                      <a:pt x="618" y="834"/>
                    </a:lnTo>
                    <a:lnTo>
                      <a:pt x="546" y="828"/>
                    </a:lnTo>
                    <a:lnTo>
                      <a:pt x="480" y="798"/>
                    </a:lnTo>
                    <a:lnTo>
                      <a:pt x="462" y="750"/>
                    </a:lnTo>
                    <a:lnTo>
                      <a:pt x="456" y="702"/>
                    </a:lnTo>
                    <a:lnTo>
                      <a:pt x="408" y="654"/>
                    </a:lnTo>
                    <a:lnTo>
                      <a:pt x="372" y="570"/>
                    </a:lnTo>
                    <a:lnTo>
                      <a:pt x="336" y="534"/>
                    </a:lnTo>
                    <a:lnTo>
                      <a:pt x="276" y="516"/>
                    </a:lnTo>
                    <a:lnTo>
                      <a:pt x="252" y="528"/>
                    </a:lnTo>
                    <a:lnTo>
                      <a:pt x="234" y="564"/>
                    </a:lnTo>
                    <a:lnTo>
                      <a:pt x="216" y="582"/>
                    </a:lnTo>
                    <a:lnTo>
                      <a:pt x="198" y="576"/>
                    </a:lnTo>
                    <a:lnTo>
                      <a:pt x="126" y="528"/>
                    </a:lnTo>
                    <a:lnTo>
                      <a:pt x="108" y="450"/>
                    </a:lnTo>
                    <a:lnTo>
                      <a:pt x="6" y="342"/>
                    </a:lnTo>
                    <a:lnTo>
                      <a:pt x="0" y="330"/>
                    </a:lnTo>
                    <a:lnTo>
                      <a:pt x="234" y="348"/>
                    </a:lnTo>
                    <a:lnTo>
                      <a:pt x="264" y="0"/>
                    </a:lnTo>
                    <a:lnTo>
                      <a:pt x="456" y="12"/>
                    </a:lnTo>
                    <a:lnTo>
                      <a:pt x="444" y="162"/>
                    </a:lnTo>
                    <a:lnTo>
                      <a:pt x="468" y="174"/>
                    </a:lnTo>
                    <a:lnTo>
                      <a:pt x="486" y="174"/>
                    </a:lnTo>
                    <a:lnTo>
                      <a:pt x="498" y="192"/>
                    </a:lnTo>
                    <a:lnTo>
                      <a:pt x="540" y="204"/>
                    </a:lnTo>
                    <a:lnTo>
                      <a:pt x="564" y="198"/>
                    </a:lnTo>
                    <a:lnTo>
                      <a:pt x="582" y="222"/>
                    </a:lnTo>
                    <a:lnTo>
                      <a:pt x="594" y="210"/>
                    </a:lnTo>
                    <a:lnTo>
                      <a:pt x="612" y="228"/>
                    </a:lnTo>
                    <a:lnTo>
                      <a:pt x="624" y="216"/>
                    </a:lnTo>
                    <a:lnTo>
                      <a:pt x="630" y="234"/>
                    </a:lnTo>
                    <a:lnTo>
                      <a:pt x="642" y="216"/>
                    </a:lnTo>
                    <a:lnTo>
                      <a:pt x="648" y="222"/>
                    </a:lnTo>
                    <a:lnTo>
                      <a:pt x="660" y="216"/>
                    </a:lnTo>
                    <a:lnTo>
                      <a:pt x="678" y="234"/>
                    </a:lnTo>
                    <a:lnTo>
                      <a:pt x="750" y="210"/>
                    </a:lnTo>
                    <a:lnTo>
                      <a:pt x="798" y="240"/>
                    </a:lnTo>
                    <a:lnTo>
                      <a:pt x="798" y="234"/>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59" name="Freeform 486"/>
              <p:cNvSpPr>
                <a:spLocks noChangeAspect="1"/>
              </p:cNvSpPr>
              <p:nvPr/>
            </p:nvSpPr>
            <p:spPr bwMode="auto">
              <a:xfrm>
                <a:off x="2211" y="2292"/>
                <a:ext cx="864" cy="834"/>
              </a:xfrm>
              <a:custGeom>
                <a:avLst/>
                <a:gdLst>
                  <a:gd name="T0" fmla="*/ 828 w 864"/>
                  <a:gd name="T1" fmla="*/ 246 h 834"/>
                  <a:gd name="T2" fmla="*/ 864 w 864"/>
                  <a:gd name="T3" fmla="*/ 438 h 834"/>
                  <a:gd name="T4" fmla="*/ 858 w 864"/>
                  <a:gd name="T5" fmla="*/ 516 h 834"/>
                  <a:gd name="T6" fmla="*/ 846 w 864"/>
                  <a:gd name="T7" fmla="*/ 540 h 834"/>
                  <a:gd name="T8" fmla="*/ 804 w 864"/>
                  <a:gd name="T9" fmla="*/ 558 h 834"/>
                  <a:gd name="T10" fmla="*/ 792 w 864"/>
                  <a:gd name="T11" fmla="*/ 534 h 834"/>
                  <a:gd name="T12" fmla="*/ 768 w 864"/>
                  <a:gd name="T13" fmla="*/ 540 h 834"/>
                  <a:gd name="T14" fmla="*/ 756 w 864"/>
                  <a:gd name="T15" fmla="*/ 582 h 834"/>
                  <a:gd name="T16" fmla="*/ 678 w 864"/>
                  <a:gd name="T17" fmla="*/ 648 h 834"/>
                  <a:gd name="T18" fmla="*/ 684 w 864"/>
                  <a:gd name="T19" fmla="*/ 630 h 834"/>
                  <a:gd name="T20" fmla="*/ 678 w 864"/>
                  <a:gd name="T21" fmla="*/ 630 h 834"/>
                  <a:gd name="T22" fmla="*/ 666 w 864"/>
                  <a:gd name="T23" fmla="*/ 630 h 834"/>
                  <a:gd name="T24" fmla="*/ 660 w 864"/>
                  <a:gd name="T25" fmla="*/ 642 h 834"/>
                  <a:gd name="T26" fmla="*/ 654 w 864"/>
                  <a:gd name="T27" fmla="*/ 654 h 834"/>
                  <a:gd name="T28" fmla="*/ 642 w 864"/>
                  <a:gd name="T29" fmla="*/ 660 h 834"/>
                  <a:gd name="T30" fmla="*/ 636 w 864"/>
                  <a:gd name="T31" fmla="*/ 654 h 834"/>
                  <a:gd name="T32" fmla="*/ 624 w 864"/>
                  <a:gd name="T33" fmla="*/ 684 h 834"/>
                  <a:gd name="T34" fmla="*/ 606 w 864"/>
                  <a:gd name="T35" fmla="*/ 690 h 834"/>
                  <a:gd name="T36" fmla="*/ 612 w 864"/>
                  <a:gd name="T37" fmla="*/ 702 h 834"/>
                  <a:gd name="T38" fmla="*/ 594 w 864"/>
                  <a:gd name="T39" fmla="*/ 732 h 834"/>
                  <a:gd name="T40" fmla="*/ 588 w 864"/>
                  <a:gd name="T41" fmla="*/ 732 h 834"/>
                  <a:gd name="T42" fmla="*/ 576 w 864"/>
                  <a:gd name="T43" fmla="*/ 732 h 834"/>
                  <a:gd name="T44" fmla="*/ 594 w 864"/>
                  <a:gd name="T45" fmla="*/ 768 h 834"/>
                  <a:gd name="T46" fmla="*/ 546 w 864"/>
                  <a:gd name="T47" fmla="*/ 828 h 834"/>
                  <a:gd name="T48" fmla="*/ 462 w 864"/>
                  <a:gd name="T49" fmla="*/ 750 h 834"/>
                  <a:gd name="T50" fmla="*/ 408 w 864"/>
                  <a:gd name="T51" fmla="*/ 654 h 834"/>
                  <a:gd name="T52" fmla="*/ 336 w 864"/>
                  <a:gd name="T53" fmla="*/ 534 h 834"/>
                  <a:gd name="T54" fmla="*/ 252 w 864"/>
                  <a:gd name="T55" fmla="*/ 528 h 834"/>
                  <a:gd name="T56" fmla="*/ 216 w 864"/>
                  <a:gd name="T57" fmla="*/ 582 h 834"/>
                  <a:gd name="T58" fmla="*/ 126 w 864"/>
                  <a:gd name="T59" fmla="*/ 528 h 834"/>
                  <a:gd name="T60" fmla="*/ 6 w 864"/>
                  <a:gd name="T61" fmla="*/ 342 h 834"/>
                  <a:gd name="T62" fmla="*/ 234 w 864"/>
                  <a:gd name="T63" fmla="*/ 348 h 834"/>
                  <a:gd name="T64" fmla="*/ 456 w 864"/>
                  <a:gd name="T65" fmla="*/ 12 h 834"/>
                  <a:gd name="T66" fmla="*/ 468 w 864"/>
                  <a:gd name="T67" fmla="*/ 174 h 834"/>
                  <a:gd name="T68" fmla="*/ 498 w 864"/>
                  <a:gd name="T69" fmla="*/ 192 h 834"/>
                  <a:gd name="T70" fmla="*/ 564 w 864"/>
                  <a:gd name="T71" fmla="*/ 198 h 834"/>
                  <a:gd name="T72" fmla="*/ 594 w 864"/>
                  <a:gd name="T73" fmla="*/ 210 h 834"/>
                  <a:gd name="T74" fmla="*/ 624 w 864"/>
                  <a:gd name="T75" fmla="*/ 216 h 834"/>
                  <a:gd name="T76" fmla="*/ 642 w 864"/>
                  <a:gd name="T77" fmla="*/ 216 h 834"/>
                  <a:gd name="T78" fmla="*/ 660 w 864"/>
                  <a:gd name="T79" fmla="*/ 216 h 834"/>
                  <a:gd name="T80" fmla="*/ 750 w 864"/>
                  <a:gd name="T81" fmla="*/ 210 h 834"/>
                  <a:gd name="T82" fmla="*/ 798 w 864"/>
                  <a:gd name="T83" fmla="*/ 234 h 8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64"/>
                  <a:gd name="T127" fmla="*/ 0 h 834"/>
                  <a:gd name="T128" fmla="*/ 864 w 864"/>
                  <a:gd name="T129" fmla="*/ 834 h 8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64" h="834">
                    <a:moveTo>
                      <a:pt x="798" y="234"/>
                    </a:moveTo>
                    <a:lnTo>
                      <a:pt x="828" y="246"/>
                    </a:lnTo>
                    <a:lnTo>
                      <a:pt x="828" y="366"/>
                    </a:lnTo>
                    <a:lnTo>
                      <a:pt x="864" y="438"/>
                    </a:lnTo>
                    <a:lnTo>
                      <a:pt x="852" y="474"/>
                    </a:lnTo>
                    <a:lnTo>
                      <a:pt x="858" y="516"/>
                    </a:lnTo>
                    <a:lnTo>
                      <a:pt x="840" y="534"/>
                    </a:lnTo>
                    <a:lnTo>
                      <a:pt x="846" y="540"/>
                    </a:lnTo>
                    <a:lnTo>
                      <a:pt x="786" y="570"/>
                    </a:lnTo>
                    <a:lnTo>
                      <a:pt x="804" y="558"/>
                    </a:lnTo>
                    <a:lnTo>
                      <a:pt x="786" y="558"/>
                    </a:lnTo>
                    <a:lnTo>
                      <a:pt x="792" y="534"/>
                    </a:lnTo>
                    <a:lnTo>
                      <a:pt x="774" y="546"/>
                    </a:lnTo>
                    <a:lnTo>
                      <a:pt x="768" y="540"/>
                    </a:lnTo>
                    <a:lnTo>
                      <a:pt x="774" y="576"/>
                    </a:lnTo>
                    <a:lnTo>
                      <a:pt x="756" y="582"/>
                    </a:lnTo>
                    <a:lnTo>
                      <a:pt x="756" y="600"/>
                    </a:lnTo>
                    <a:lnTo>
                      <a:pt x="678" y="648"/>
                    </a:lnTo>
                    <a:lnTo>
                      <a:pt x="720" y="618"/>
                    </a:lnTo>
                    <a:lnTo>
                      <a:pt x="684" y="630"/>
                    </a:lnTo>
                    <a:lnTo>
                      <a:pt x="684" y="618"/>
                    </a:lnTo>
                    <a:lnTo>
                      <a:pt x="678" y="630"/>
                    </a:lnTo>
                    <a:lnTo>
                      <a:pt x="672" y="624"/>
                    </a:lnTo>
                    <a:lnTo>
                      <a:pt x="666" y="630"/>
                    </a:lnTo>
                    <a:lnTo>
                      <a:pt x="654" y="624"/>
                    </a:lnTo>
                    <a:lnTo>
                      <a:pt x="660" y="642"/>
                    </a:lnTo>
                    <a:lnTo>
                      <a:pt x="672" y="642"/>
                    </a:lnTo>
                    <a:lnTo>
                      <a:pt x="654" y="654"/>
                    </a:lnTo>
                    <a:lnTo>
                      <a:pt x="642" y="636"/>
                    </a:lnTo>
                    <a:lnTo>
                      <a:pt x="642" y="660"/>
                    </a:lnTo>
                    <a:lnTo>
                      <a:pt x="636" y="666"/>
                    </a:lnTo>
                    <a:lnTo>
                      <a:pt x="636" y="654"/>
                    </a:lnTo>
                    <a:lnTo>
                      <a:pt x="612" y="672"/>
                    </a:lnTo>
                    <a:lnTo>
                      <a:pt x="624" y="684"/>
                    </a:lnTo>
                    <a:lnTo>
                      <a:pt x="594" y="684"/>
                    </a:lnTo>
                    <a:lnTo>
                      <a:pt x="606" y="690"/>
                    </a:lnTo>
                    <a:lnTo>
                      <a:pt x="606" y="702"/>
                    </a:lnTo>
                    <a:lnTo>
                      <a:pt x="612" y="702"/>
                    </a:lnTo>
                    <a:lnTo>
                      <a:pt x="600" y="732"/>
                    </a:lnTo>
                    <a:lnTo>
                      <a:pt x="594" y="732"/>
                    </a:lnTo>
                    <a:lnTo>
                      <a:pt x="594" y="720"/>
                    </a:lnTo>
                    <a:lnTo>
                      <a:pt x="588" y="732"/>
                    </a:lnTo>
                    <a:lnTo>
                      <a:pt x="576" y="720"/>
                    </a:lnTo>
                    <a:lnTo>
                      <a:pt x="576" y="732"/>
                    </a:lnTo>
                    <a:lnTo>
                      <a:pt x="600" y="732"/>
                    </a:lnTo>
                    <a:lnTo>
                      <a:pt x="594" y="768"/>
                    </a:lnTo>
                    <a:lnTo>
                      <a:pt x="618" y="834"/>
                    </a:lnTo>
                    <a:lnTo>
                      <a:pt x="546" y="828"/>
                    </a:lnTo>
                    <a:lnTo>
                      <a:pt x="480" y="798"/>
                    </a:lnTo>
                    <a:lnTo>
                      <a:pt x="462" y="750"/>
                    </a:lnTo>
                    <a:lnTo>
                      <a:pt x="456" y="702"/>
                    </a:lnTo>
                    <a:lnTo>
                      <a:pt x="408" y="654"/>
                    </a:lnTo>
                    <a:lnTo>
                      <a:pt x="372" y="570"/>
                    </a:lnTo>
                    <a:lnTo>
                      <a:pt x="336" y="534"/>
                    </a:lnTo>
                    <a:lnTo>
                      <a:pt x="276" y="516"/>
                    </a:lnTo>
                    <a:lnTo>
                      <a:pt x="252" y="528"/>
                    </a:lnTo>
                    <a:lnTo>
                      <a:pt x="234" y="564"/>
                    </a:lnTo>
                    <a:lnTo>
                      <a:pt x="216" y="582"/>
                    </a:lnTo>
                    <a:lnTo>
                      <a:pt x="198" y="576"/>
                    </a:lnTo>
                    <a:lnTo>
                      <a:pt x="126" y="528"/>
                    </a:lnTo>
                    <a:lnTo>
                      <a:pt x="108" y="450"/>
                    </a:lnTo>
                    <a:lnTo>
                      <a:pt x="6" y="342"/>
                    </a:lnTo>
                    <a:lnTo>
                      <a:pt x="0" y="330"/>
                    </a:lnTo>
                    <a:lnTo>
                      <a:pt x="234" y="348"/>
                    </a:lnTo>
                    <a:lnTo>
                      <a:pt x="264" y="0"/>
                    </a:lnTo>
                    <a:lnTo>
                      <a:pt x="456" y="12"/>
                    </a:lnTo>
                    <a:lnTo>
                      <a:pt x="444" y="162"/>
                    </a:lnTo>
                    <a:lnTo>
                      <a:pt x="468" y="174"/>
                    </a:lnTo>
                    <a:lnTo>
                      <a:pt x="486" y="174"/>
                    </a:lnTo>
                    <a:lnTo>
                      <a:pt x="498" y="192"/>
                    </a:lnTo>
                    <a:lnTo>
                      <a:pt x="540" y="204"/>
                    </a:lnTo>
                    <a:lnTo>
                      <a:pt x="564" y="198"/>
                    </a:lnTo>
                    <a:lnTo>
                      <a:pt x="582" y="222"/>
                    </a:lnTo>
                    <a:lnTo>
                      <a:pt x="594" y="210"/>
                    </a:lnTo>
                    <a:lnTo>
                      <a:pt x="612" y="228"/>
                    </a:lnTo>
                    <a:lnTo>
                      <a:pt x="624" y="216"/>
                    </a:lnTo>
                    <a:lnTo>
                      <a:pt x="630" y="234"/>
                    </a:lnTo>
                    <a:lnTo>
                      <a:pt x="642" y="216"/>
                    </a:lnTo>
                    <a:lnTo>
                      <a:pt x="648" y="222"/>
                    </a:lnTo>
                    <a:lnTo>
                      <a:pt x="660" y="216"/>
                    </a:lnTo>
                    <a:lnTo>
                      <a:pt x="678" y="234"/>
                    </a:lnTo>
                    <a:lnTo>
                      <a:pt x="750" y="210"/>
                    </a:lnTo>
                    <a:lnTo>
                      <a:pt x="798" y="240"/>
                    </a:lnTo>
                    <a:lnTo>
                      <a:pt x="798" y="234"/>
                    </a:lnTo>
                    <a:lnTo>
                      <a:pt x="798" y="24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0" name="Freeform 487"/>
              <p:cNvSpPr>
                <a:spLocks noChangeAspect="1"/>
              </p:cNvSpPr>
              <p:nvPr/>
            </p:nvSpPr>
            <p:spPr bwMode="auto">
              <a:xfrm>
                <a:off x="1803" y="1776"/>
                <a:ext cx="348" cy="438"/>
              </a:xfrm>
              <a:custGeom>
                <a:avLst/>
                <a:gdLst>
                  <a:gd name="T0" fmla="*/ 306 w 348"/>
                  <a:gd name="T1" fmla="*/ 438 h 438"/>
                  <a:gd name="T2" fmla="*/ 0 w 348"/>
                  <a:gd name="T3" fmla="*/ 384 h 438"/>
                  <a:gd name="T4" fmla="*/ 78 w 348"/>
                  <a:gd name="T5" fmla="*/ 0 h 438"/>
                  <a:gd name="T6" fmla="*/ 132 w 348"/>
                  <a:gd name="T7" fmla="*/ 12 h 438"/>
                  <a:gd name="T8" fmla="*/ 246 w 348"/>
                  <a:gd name="T9" fmla="*/ 30 h 438"/>
                  <a:gd name="T10" fmla="*/ 234 w 348"/>
                  <a:gd name="T11" fmla="*/ 108 h 438"/>
                  <a:gd name="T12" fmla="*/ 348 w 348"/>
                  <a:gd name="T13" fmla="*/ 126 h 438"/>
                  <a:gd name="T14" fmla="*/ 312 w 348"/>
                  <a:gd name="T15" fmla="*/ 390 h 438"/>
                  <a:gd name="T16" fmla="*/ 306 w 348"/>
                  <a:gd name="T17" fmla="*/ 438 h 4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8"/>
                  <a:gd name="T28" fmla="*/ 0 h 438"/>
                  <a:gd name="T29" fmla="*/ 348 w 348"/>
                  <a:gd name="T30" fmla="*/ 438 h 4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8" h="438">
                    <a:moveTo>
                      <a:pt x="306" y="438"/>
                    </a:moveTo>
                    <a:lnTo>
                      <a:pt x="0" y="384"/>
                    </a:lnTo>
                    <a:lnTo>
                      <a:pt x="78" y="0"/>
                    </a:lnTo>
                    <a:lnTo>
                      <a:pt x="132" y="12"/>
                    </a:lnTo>
                    <a:lnTo>
                      <a:pt x="246" y="30"/>
                    </a:lnTo>
                    <a:lnTo>
                      <a:pt x="234" y="108"/>
                    </a:lnTo>
                    <a:lnTo>
                      <a:pt x="348" y="126"/>
                    </a:lnTo>
                    <a:lnTo>
                      <a:pt x="312" y="390"/>
                    </a:lnTo>
                    <a:lnTo>
                      <a:pt x="306" y="438"/>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1" name="Freeform 488"/>
              <p:cNvSpPr>
                <a:spLocks noChangeAspect="1"/>
              </p:cNvSpPr>
              <p:nvPr/>
            </p:nvSpPr>
            <p:spPr bwMode="auto">
              <a:xfrm>
                <a:off x="1803" y="1776"/>
                <a:ext cx="348" cy="444"/>
              </a:xfrm>
              <a:custGeom>
                <a:avLst/>
                <a:gdLst>
                  <a:gd name="T0" fmla="*/ 306 w 348"/>
                  <a:gd name="T1" fmla="*/ 438 h 444"/>
                  <a:gd name="T2" fmla="*/ 0 w 348"/>
                  <a:gd name="T3" fmla="*/ 384 h 444"/>
                  <a:gd name="T4" fmla="*/ 78 w 348"/>
                  <a:gd name="T5" fmla="*/ 0 h 444"/>
                  <a:gd name="T6" fmla="*/ 132 w 348"/>
                  <a:gd name="T7" fmla="*/ 12 h 444"/>
                  <a:gd name="T8" fmla="*/ 246 w 348"/>
                  <a:gd name="T9" fmla="*/ 30 h 444"/>
                  <a:gd name="T10" fmla="*/ 234 w 348"/>
                  <a:gd name="T11" fmla="*/ 108 h 444"/>
                  <a:gd name="T12" fmla="*/ 348 w 348"/>
                  <a:gd name="T13" fmla="*/ 126 h 444"/>
                  <a:gd name="T14" fmla="*/ 312 w 348"/>
                  <a:gd name="T15" fmla="*/ 390 h 444"/>
                  <a:gd name="T16" fmla="*/ 306 w 348"/>
                  <a:gd name="T17" fmla="*/ 438 h 444"/>
                  <a:gd name="T18" fmla="*/ 306 w 348"/>
                  <a:gd name="T19" fmla="*/ 444 h 4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8"/>
                  <a:gd name="T31" fmla="*/ 0 h 444"/>
                  <a:gd name="T32" fmla="*/ 348 w 348"/>
                  <a:gd name="T33" fmla="*/ 444 h 4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8" h="444">
                    <a:moveTo>
                      <a:pt x="306" y="438"/>
                    </a:moveTo>
                    <a:lnTo>
                      <a:pt x="0" y="384"/>
                    </a:lnTo>
                    <a:lnTo>
                      <a:pt x="78" y="0"/>
                    </a:lnTo>
                    <a:lnTo>
                      <a:pt x="132" y="12"/>
                    </a:lnTo>
                    <a:lnTo>
                      <a:pt x="246" y="30"/>
                    </a:lnTo>
                    <a:lnTo>
                      <a:pt x="234" y="108"/>
                    </a:lnTo>
                    <a:lnTo>
                      <a:pt x="348" y="126"/>
                    </a:lnTo>
                    <a:lnTo>
                      <a:pt x="312" y="390"/>
                    </a:lnTo>
                    <a:lnTo>
                      <a:pt x="306" y="438"/>
                    </a:lnTo>
                    <a:lnTo>
                      <a:pt x="306" y="444"/>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2" name="Freeform 489"/>
              <p:cNvSpPr>
                <a:spLocks noChangeAspect="1"/>
              </p:cNvSpPr>
              <p:nvPr/>
            </p:nvSpPr>
            <p:spPr bwMode="auto">
              <a:xfrm>
                <a:off x="4155" y="1470"/>
                <a:ext cx="102" cy="198"/>
              </a:xfrm>
              <a:custGeom>
                <a:avLst/>
                <a:gdLst>
                  <a:gd name="T0" fmla="*/ 90 w 102"/>
                  <a:gd name="T1" fmla="*/ 186 h 198"/>
                  <a:gd name="T2" fmla="*/ 66 w 102"/>
                  <a:gd name="T3" fmla="*/ 192 h 198"/>
                  <a:gd name="T4" fmla="*/ 48 w 102"/>
                  <a:gd name="T5" fmla="*/ 198 h 198"/>
                  <a:gd name="T6" fmla="*/ 42 w 102"/>
                  <a:gd name="T7" fmla="*/ 192 h 198"/>
                  <a:gd name="T8" fmla="*/ 30 w 102"/>
                  <a:gd name="T9" fmla="*/ 138 h 198"/>
                  <a:gd name="T10" fmla="*/ 24 w 102"/>
                  <a:gd name="T11" fmla="*/ 138 h 198"/>
                  <a:gd name="T12" fmla="*/ 12 w 102"/>
                  <a:gd name="T13" fmla="*/ 102 h 198"/>
                  <a:gd name="T14" fmla="*/ 0 w 102"/>
                  <a:gd name="T15" fmla="*/ 30 h 198"/>
                  <a:gd name="T16" fmla="*/ 96 w 102"/>
                  <a:gd name="T17" fmla="*/ 0 h 198"/>
                  <a:gd name="T18" fmla="*/ 102 w 102"/>
                  <a:gd name="T19" fmla="*/ 42 h 198"/>
                  <a:gd name="T20" fmla="*/ 84 w 102"/>
                  <a:gd name="T21" fmla="*/ 66 h 198"/>
                  <a:gd name="T22" fmla="*/ 78 w 102"/>
                  <a:gd name="T23" fmla="*/ 120 h 198"/>
                  <a:gd name="T24" fmla="*/ 90 w 102"/>
                  <a:gd name="T25" fmla="*/ 186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198"/>
                  <a:gd name="T41" fmla="*/ 102 w 102"/>
                  <a:gd name="T42" fmla="*/ 198 h 19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198">
                    <a:moveTo>
                      <a:pt x="90" y="186"/>
                    </a:moveTo>
                    <a:lnTo>
                      <a:pt x="66" y="192"/>
                    </a:lnTo>
                    <a:lnTo>
                      <a:pt x="48" y="198"/>
                    </a:lnTo>
                    <a:lnTo>
                      <a:pt x="42" y="192"/>
                    </a:lnTo>
                    <a:lnTo>
                      <a:pt x="30" y="138"/>
                    </a:lnTo>
                    <a:lnTo>
                      <a:pt x="24" y="138"/>
                    </a:lnTo>
                    <a:lnTo>
                      <a:pt x="12" y="102"/>
                    </a:lnTo>
                    <a:lnTo>
                      <a:pt x="0" y="30"/>
                    </a:lnTo>
                    <a:lnTo>
                      <a:pt x="96" y="0"/>
                    </a:lnTo>
                    <a:lnTo>
                      <a:pt x="102" y="42"/>
                    </a:lnTo>
                    <a:lnTo>
                      <a:pt x="84" y="66"/>
                    </a:lnTo>
                    <a:lnTo>
                      <a:pt x="78" y="120"/>
                    </a:lnTo>
                    <a:lnTo>
                      <a:pt x="90" y="186"/>
                    </a:lnTo>
                    <a:close/>
                  </a:path>
                </a:pathLst>
              </a:custGeom>
              <a:solidFill>
                <a:srgbClr val="E8D898"/>
              </a:solidFill>
              <a:ln w="9525">
                <a:solidFill>
                  <a:srgbClr val="E8D898"/>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3" name="Freeform 490"/>
              <p:cNvSpPr>
                <a:spLocks noChangeAspect="1"/>
              </p:cNvSpPr>
              <p:nvPr/>
            </p:nvSpPr>
            <p:spPr bwMode="auto">
              <a:xfrm>
                <a:off x="4155" y="1470"/>
                <a:ext cx="102" cy="198"/>
              </a:xfrm>
              <a:custGeom>
                <a:avLst/>
                <a:gdLst>
                  <a:gd name="T0" fmla="*/ 90 w 102"/>
                  <a:gd name="T1" fmla="*/ 186 h 198"/>
                  <a:gd name="T2" fmla="*/ 66 w 102"/>
                  <a:gd name="T3" fmla="*/ 192 h 198"/>
                  <a:gd name="T4" fmla="*/ 48 w 102"/>
                  <a:gd name="T5" fmla="*/ 198 h 198"/>
                  <a:gd name="T6" fmla="*/ 42 w 102"/>
                  <a:gd name="T7" fmla="*/ 192 h 198"/>
                  <a:gd name="T8" fmla="*/ 30 w 102"/>
                  <a:gd name="T9" fmla="*/ 138 h 198"/>
                  <a:gd name="T10" fmla="*/ 24 w 102"/>
                  <a:gd name="T11" fmla="*/ 138 h 198"/>
                  <a:gd name="T12" fmla="*/ 12 w 102"/>
                  <a:gd name="T13" fmla="*/ 102 h 198"/>
                  <a:gd name="T14" fmla="*/ 0 w 102"/>
                  <a:gd name="T15" fmla="*/ 30 h 198"/>
                  <a:gd name="T16" fmla="*/ 96 w 102"/>
                  <a:gd name="T17" fmla="*/ 0 h 198"/>
                  <a:gd name="T18" fmla="*/ 102 w 102"/>
                  <a:gd name="T19" fmla="*/ 42 h 198"/>
                  <a:gd name="T20" fmla="*/ 84 w 102"/>
                  <a:gd name="T21" fmla="*/ 66 h 198"/>
                  <a:gd name="T22" fmla="*/ 78 w 102"/>
                  <a:gd name="T23" fmla="*/ 120 h 198"/>
                  <a:gd name="T24" fmla="*/ 90 w 102"/>
                  <a:gd name="T25" fmla="*/ 186 h 198"/>
                  <a:gd name="T26" fmla="*/ 90 w 102"/>
                  <a:gd name="T27" fmla="*/ 192 h 1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2"/>
                  <a:gd name="T43" fmla="*/ 0 h 198"/>
                  <a:gd name="T44" fmla="*/ 102 w 102"/>
                  <a:gd name="T45" fmla="*/ 198 h 1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2" h="198">
                    <a:moveTo>
                      <a:pt x="90" y="186"/>
                    </a:moveTo>
                    <a:lnTo>
                      <a:pt x="66" y="192"/>
                    </a:lnTo>
                    <a:lnTo>
                      <a:pt x="48" y="198"/>
                    </a:lnTo>
                    <a:lnTo>
                      <a:pt x="42" y="192"/>
                    </a:lnTo>
                    <a:lnTo>
                      <a:pt x="30" y="138"/>
                    </a:lnTo>
                    <a:lnTo>
                      <a:pt x="24" y="138"/>
                    </a:lnTo>
                    <a:lnTo>
                      <a:pt x="12" y="102"/>
                    </a:lnTo>
                    <a:lnTo>
                      <a:pt x="0" y="30"/>
                    </a:lnTo>
                    <a:lnTo>
                      <a:pt x="96" y="0"/>
                    </a:lnTo>
                    <a:lnTo>
                      <a:pt x="102" y="42"/>
                    </a:lnTo>
                    <a:lnTo>
                      <a:pt x="84" y="66"/>
                    </a:lnTo>
                    <a:lnTo>
                      <a:pt x="78" y="120"/>
                    </a:lnTo>
                    <a:lnTo>
                      <a:pt x="90" y="186"/>
                    </a:lnTo>
                    <a:lnTo>
                      <a:pt x="90" y="19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4" name="Freeform 491"/>
              <p:cNvSpPr>
                <a:spLocks noChangeAspect="1"/>
              </p:cNvSpPr>
              <p:nvPr/>
            </p:nvSpPr>
            <p:spPr bwMode="auto">
              <a:xfrm>
                <a:off x="4167" y="2052"/>
                <a:ext cx="6" cy="18"/>
              </a:xfrm>
              <a:custGeom>
                <a:avLst/>
                <a:gdLst>
                  <a:gd name="T0" fmla="*/ 6 w 6"/>
                  <a:gd name="T1" fmla="*/ 0 h 18"/>
                  <a:gd name="T2" fmla="*/ 0 w 6"/>
                  <a:gd name="T3" fmla="*/ 18 h 18"/>
                  <a:gd name="T4" fmla="*/ 0 w 6"/>
                  <a:gd name="T5" fmla="*/ 0 h 18"/>
                  <a:gd name="T6" fmla="*/ 6 w 6"/>
                  <a:gd name="T7" fmla="*/ 0 h 18"/>
                  <a:gd name="T8" fmla="*/ 0 60000 65536"/>
                  <a:gd name="T9" fmla="*/ 0 60000 65536"/>
                  <a:gd name="T10" fmla="*/ 0 60000 65536"/>
                  <a:gd name="T11" fmla="*/ 0 60000 65536"/>
                  <a:gd name="T12" fmla="*/ 0 w 6"/>
                  <a:gd name="T13" fmla="*/ 0 h 18"/>
                  <a:gd name="T14" fmla="*/ 6 w 6"/>
                  <a:gd name="T15" fmla="*/ 18 h 18"/>
                </a:gdLst>
                <a:ahLst/>
                <a:cxnLst>
                  <a:cxn ang="T8">
                    <a:pos x="T0" y="T1"/>
                  </a:cxn>
                  <a:cxn ang="T9">
                    <a:pos x="T2" y="T3"/>
                  </a:cxn>
                  <a:cxn ang="T10">
                    <a:pos x="T4" y="T5"/>
                  </a:cxn>
                  <a:cxn ang="T11">
                    <a:pos x="T6" y="T7"/>
                  </a:cxn>
                </a:cxnLst>
                <a:rect l="T12" t="T13" r="T14" b="T15"/>
                <a:pathLst>
                  <a:path w="6" h="18">
                    <a:moveTo>
                      <a:pt x="6" y="0"/>
                    </a:moveTo>
                    <a:lnTo>
                      <a:pt x="0" y="18"/>
                    </a:lnTo>
                    <a:lnTo>
                      <a:pt x="0" y="0"/>
                    </a:lnTo>
                    <a:lnTo>
                      <a:pt x="6"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5" name="Freeform 492"/>
              <p:cNvSpPr>
                <a:spLocks noChangeAspect="1"/>
              </p:cNvSpPr>
              <p:nvPr/>
            </p:nvSpPr>
            <p:spPr bwMode="auto">
              <a:xfrm>
                <a:off x="4167" y="2052"/>
                <a:ext cx="6" cy="18"/>
              </a:xfrm>
              <a:custGeom>
                <a:avLst/>
                <a:gdLst>
                  <a:gd name="T0" fmla="*/ 6 w 6"/>
                  <a:gd name="T1" fmla="*/ 0 h 18"/>
                  <a:gd name="T2" fmla="*/ 0 w 6"/>
                  <a:gd name="T3" fmla="*/ 18 h 18"/>
                  <a:gd name="T4" fmla="*/ 0 w 6"/>
                  <a:gd name="T5" fmla="*/ 0 h 18"/>
                  <a:gd name="T6" fmla="*/ 6 w 6"/>
                  <a:gd name="T7" fmla="*/ 0 h 18"/>
                  <a:gd name="T8" fmla="*/ 6 w 6"/>
                  <a:gd name="T9" fmla="*/ 6 h 18"/>
                  <a:gd name="T10" fmla="*/ 0 60000 65536"/>
                  <a:gd name="T11" fmla="*/ 0 60000 65536"/>
                  <a:gd name="T12" fmla="*/ 0 60000 65536"/>
                  <a:gd name="T13" fmla="*/ 0 60000 65536"/>
                  <a:gd name="T14" fmla="*/ 0 60000 65536"/>
                  <a:gd name="T15" fmla="*/ 0 w 6"/>
                  <a:gd name="T16" fmla="*/ 0 h 18"/>
                  <a:gd name="T17" fmla="*/ 6 w 6"/>
                  <a:gd name="T18" fmla="*/ 18 h 18"/>
                </a:gdLst>
                <a:ahLst/>
                <a:cxnLst>
                  <a:cxn ang="T10">
                    <a:pos x="T0" y="T1"/>
                  </a:cxn>
                  <a:cxn ang="T11">
                    <a:pos x="T2" y="T3"/>
                  </a:cxn>
                  <a:cxn ang="T12">
                    <a:pos x="T4" y="T5"/>
                  </a:cxn>
                  <a:cxn ang="T13">
                    <a:pos x="T6" y="T7"/>
                  </a:cxn>
                  <a:cxn ang="T14">
                    <a:pos x="T8" y="T9"/>
                  </a:cxn>
                </a:cxnLst>
                <a:rect l="T15" t="T16" r="T17" b="T18"/>
                <a:pathLst>
                  <a:path w="6" h="18">
                    <a:moveTo>
                      <a:pt x="6" y="0"/>
                    </a:moveTo>
                    <a:lnTo>
                      <a:pt x="0" y="18"/>
                    </a:lnTo>
                    <a:lnTo>
                      <a:pt x="0" y="0"/>
                    </a:lnTo>
                    <a:lnTo>
                      <a:pt x="6" y="0"/>
                    </a:lnTo>
                    <a:lnTo>
                      <a:pt x="6"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6" name="Freeform 493"/>
              <p:cNvSpPr>
                <a:spLocks noChangeAspect="1"/>
              </p:cNvSpPr>
              <p:nvPr/>
            </p:nvSpPr>
            <p:spPr bwMode="auto">
              <a:xfrm>
                <a:off x="4137" y="2052"/>
                <a:ext cx="24" cy="78"/>
              </a:xfrm>
              <a:custGeom>
                <a:avLst/>
                <a:gdLst>
                  <a:gd name="T0" fmla="*/ 24 w 24"/>
                  <a:gd name="T1" fmla="*/ 0 h 78"/>
                  <a:gd name="T2" fmla="*/ 6 w 24"/>
                  <a:gd name="T3" fmla="*/ 78 h 78"/>
                  <a:gd name="T4" fmla="*/ 0 w 24"/>
                  <a:gd name="T5" fmla="*/ 54 h 78"/>
                  <a:gd name="T6" fmla="*/ 12 w 24"/>
                  <a:gd name="T7" fmla="*/ 12 h 78"/>
                  <a:gd name="T8" fmla="*/ 12 w 24"/>
                  <a:gd name="T9" fmla="*/ 6 h 78"/>
                  <a:gd name="T10" fmla="*/ 24 w 24"/>
                  <a:gd name="T11" fmla="*/ 0 h 78"/>
                  <a:gd name="T12" fmla="*/ 0 60000 65536"/>
                  <a:gd name="T13" fmla="*/ 0 60000 65536"/>
                  <a:gd name="T14" fmla="*/ 0 60000 65536"/>
                  <a:gd name="T15" fmla="*/ 0 60000 65536"/>
                  <a:gd name="T16" fmla="*/ 0 60000 65536"/>
                  <a:gd name="T17" fmla="*/ 0 60000 65536"/>
                  <a:gd name="T18" fmla="*/ 0 w 24"/>
                  <a:gd name="T19" fmla="*/ 0 h 78"/>
                  <a:gd name="T20" fmla="*/ 24 w 24"/>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24" h="78">
                    <a:moveTo>
                      <a:pt x="24" y="0"/>
                    </a:moveTo>
                    <a:lnTo>
                      <a:pt x="6" y="78"/>
                    </a:lnTo>
                    <a:lnTo>
                      <a:pt x="0" y="54"/>
                    </a:lnTo>
                    <a:lnTo>
                      <a:pt x="12" y="12"/>
                    </a:lnTo>
                    <a:lnTo>
                      <a:pt x="12" y="6"/>
                    </a:lnTo>
                    <a:lnTo>
                      <a:pt x="24" y="0"/>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7" name="Freeform 494"/>
              <p:cNvSpPr>
                <a:spLocks noChangeAspect="1"/>
              </p:cNvSpPr>
              <p:nvPr/>
            </p:nvSpPr>
            <p:spPr bwMode="auto">
              <a:xfrm>
                <a:off x="4137" y="2052"/>
                <a:ext cx="24" cy="78"/>
              </a:xfrm>
              <a:custGeom>
                <a:avLst/>
                <a:gdLst>
                  <a:gd name="T0" fmla="*/ 24 w 24"/>
                  <a:gd name="T1" fmla="*/ 0 h 78"/>
                  <a:gd name="T2" fmla="*/ 6 w 24"/>
                  <a:gd name="T3" fmla="*/ 78 h 78"/>
                  <a:gd name="T4" fmla="*/ 0 w 24"/>
                  <a:gd name="T5" fmla="*/ 54 h 78"/>
                  <a:gd name="T6" fmla="*/ 12 w 24"/>
                  <a:gd name="T7" fmla="*/ 12 h 78"/>
                  <a:gd name="T8" fmla="*/ 12 w 24"/>
                  <a:gd name="T9" fmla="*/ 6 h 78"/>
                  <a:gd name="T10" fmla="*/ 24 w 24"/>
                  <a:gd name="T11" fmla="*/ 0 h 78"/>
                  <a:gd name="T12" fmla="*/ 24 w 24"/>
                  <a:gd name="T13" fmla="*/ 6 h 78"/>
                  <a:gd name="T14" fmla="*/ 0 60000 65536"/>
                  <a:gd name="T15" fmla="*/ 0 60000 65536"/>
                  <a:gd name="T16" fmla="*/ 0 60000 65536"/>
                  <a:gd name="T17" fmla="*/ 0 60000 65536"/>
                  <a:gd name="T18" fmla="*/ 0 60000 65536"/>
                  <a:gd name="T19" fmla="*/ 0 60000 65536"/>
                  <a:gd name="T20" fmla="*/ 0 60000 65536"/>
                  <a:gd name="T21" fmla="*/ 0 w 24"/>
                  <a:gd name="T22" fmla="*/ 0 h 78"/>
                  <a:gd name="T23" fmla="*/ 24 w 24"/>
                  <a:gd name="T24" fmla="*/ 78 h 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78">
                    <a:moveTo>
                      <a:pt x="24" y="0"/>
                    </a:moveTo>
                    <a:lnTo>
                      <a:pt x="6" y="78"/>
                    </a:lnTo>
                    <a:lnTo>
                      <a:pt x="0" y="54"/>
                    </a:lnTo>
                    <a:lnTo>
                      <a:pt x="12" y="12"/>
                    </a:lnTo>
                    <a:lnTo>
                      <a:pt x="12" y="6"/>
                    </a:lnTo>
                    <a:lnTo>
                      <a:pt x="24" y="0"/>
                    </a:lnTo>
                    <a:lnTo>
                      <a:pt x="24" y="6"/>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8" name="Freeform 495"/>
              <p:cNvSpPr>
                <a:spLocks noChangeAspect="1"/>
              </p:cNvSpPr>
              <p:nvPr/>
            </p:nvSpPr>
            <p:spPr bwMode="auto">
              <a:xfrm>
                <a:off x="3681" y="1980"/>
                <a:ext cx="474" cy="270"/>
              </a:xfrm>
              <a:custGeom>
                <a:avLst/>
                <a:gdLst>
                  <a:gd name="T0" fmla="*/ 474 w 474"/>
                  <a:gd name="T1" fmla="*/ 192 h 270"/>
                  <a:gd name="T2" fmla="*/ 468 w 474"/>
                  <a:gd name="T3" fmla="*/ 186 h 270"/>
                  <a:gd name="T4" fmla="*/ 474 w 474"/>
                  <a:gd name="T5" fmla="*/ 192 h 270"/>
                  <a:gd name="T6" fmla="*/ 468 w 474"/>
                  <a:gd name="T7" fmla="*/ 198 h 270"/>
                  <a:gd name="T8" fmla="*/ 120 w 474"/>
                  <a:gd name="T9" fmla="*/ 252 h 270"/>
                  <a:gd name="T10" fmla="*/ 0 w 474"/>
                  <a:gd name="T11" fmla="*/ 270 h 270"/>
                  <a:gd name="T12" fmla="*/ 30 w 474"/>
                  <a:gd name="T13" fmla="*/ 258 h 270"/>
                  <a:gd name="T14" fmla="*/ 90 w 474"/>
                  <a:gd name="T15" fmla="*/ 186 h 270"/>
                  <a:gd name="T16" fmla="*/ 96 w 474"/>
                  <a:gd name="T17" fmla="*/ 198 h 270"/>
                  <a:gd name="T18" fmla="*/ 114 w 474"/>
                  <a:gd name="T19" fmla="*/ 210 h 270"/>
                  <a:gd name="T20" fmla="*/ 186 w 474"/>
                  <a:gd name="T21" fmla="*/ 180 h 270"/>
                  <a:gd name="T22" fmla="*/ 198 w 474"/>
                  <a:gd name="T23" fmla="*/ 162 h 270"/>
                  <a:gd name="T24" fmla="*/ 192 w 474"/>
                  <a:gd name="T25" fmla="*/ 156 h 270"/>
                  <a:gd name="T26" fmla="*/ 216 w 474"/>
                  <a:gd name="T27" fmla="*/ 84 h 270"/>
                  <a:gd name="T28" fmla="*/ 240 w 474"/>
                  <a:gd name="T29" fmla="*/ 90 h 270"/>
                  <a:gd name="T30" fmla="*/ 252 w 474"/>
                  <a:gd name="T31" fmla="*/ 60 h 270"/>
                  <a:gd name="T32" fmla="*/ 264 w 474"/>
                  <a:gd name="T33" fmla="*/ 60 h 270"/>
                  <a:gd name="T34" fmla="*/ 282 w 474"/>
                  <a:gd name="T35" fmla="*/ 24 h 270"/>
                  <a:gd name="T36" fmla="*/ 282 w 474"/>
                  <a:gd name="T37" fmla="*/ 0 h 270"/>
                  <a:gd name="T38" fmla="*/ 318 w 474"/>
                  <a:gd name="T39" fmla="*/ 18 h 270"/>
                  <a:gd name="T40" fmla="*/ 324 w 474"/>
                  <a:gd name="T41" fmla="*/ 6 h 270"/>
                  <a:gd name="T42" fmla="*/ 360 w 474"/>
                  <a:gd name="T43" fmla="*/ 24 h 270"/>
                  <a:gd name="T44" fmla="*/ 372 w 474"/>
                  <a:gd name="T45" fmla="*/ 36 h 270"/>
                  <a:gd name="T46" fmla="*/ 360 w 474"/>
                  <a:gd name="T47" fmla="*/ 66 h 270"/>
                  <a:gd name="T48" fmla="*/ 366 w 474"/>
                  <a:gd name="T49" fmla="*/ 78 h 270"/>
                  <a:gd name="T50" fmla="*/ 372 w 474"/>
                  <a:gd name="T51" fmla="*/ 66 h 270"/>
                  <a:gd name="T52" fmla="*/ 384 w 474"/>
                  <a:gd name="T53" fmla="*/ 84 h 270"/>
                  <a:gd name="T54" fmla="*/ 432 w 474"/>
                  <a:gd name="T55" fmla="*/ 96 h 270"/>
                  <a:gd name="T56" fmla="*/ 426 w 474"/>
                  <a:gd name="T57" fmla="*/ 120 h 270"/>
                  <a:gd name="T58" fmla="*/ 390 w 474"/>
                  <a:gd name="T59" fmla="*/ 96 h 270"/>
                  <a:gd name="T60" fmla="*/ 420 w 474"/>
                  <a:gd name="T61" fmla="*/ 120 h 270"/>
                  <a:gd name="T62" fmla="*/ 432 w 474"/>
                  <a:gd name="T63" fmla="*/ 120 h 270"/>
                  <a:gd name="T64" fmla="*/ 426 w 474"/>
                  <a:gd name="T65" fmla="*/ 126 h 270"/>
                  <a:gd name="T66" fmla="*/ 438 w 474"/>
                  <a:gd name="T67" fmla="*/ 132 h 270"/>
                  <a:gd name="T68" fmla="*/ 438 w 474"/>
                  <a:gd name="T69" fmla="*/ 138 h 270"/>
                  <a:gd name="T70" fmla="*/ 426 w 474"/>
                  <a:gd name="T71" fmla="*/ 138 h 270"/>
                  <a:gd name="T72" fmla="*/ 432 w 474"/>
                  <a:gd name="T73" fmla="*/ 150 h 270"/>
                  <a:gd name="T74" fmla="*/ 402 w 474"/>
                  <a:gd name="T75" fmla="*/ 132 h 270"/>
                  <a:gd name="T76" fmla="*/ 444 w 474"/>
                  <a:gd name="T77" fmla="*/ 162 h 270"/>
                  <a:gd name="T78" fmla="*/ 438 w 474"/>
                  <a:gd name="T79" fmla="*/ 168 h 270"/>
                  <a:gd name="T80" fmla="*/ 402 w 474"/>
                  <a:gd name="T81" fmla="*/ 150 h 270"/>
                  <a:gd name="T82" fmla="*/ 396 w 474"/>
                  <a:gd name="T83" fmla="*/ 156 h 270"/>
                  <a:gd name="T84" fmla="*/ 414 w 474"/>
                  <a:gd name="T85" fmla="*/ 156 h 270"/>
                  <a:gd name="T86" fmla="*/ 432 w 474"/>
                  <a:gd name="T87" fmla="*/ 174 h 270"/>
                  <a:gd name="T88" fmla="*/ 462 w 474"/>
                  <a:gd name="T89" fmla="*/ 168 h 270"/>
                  <a:gd name="T90" fmla="*/ 474 w 474"/>
                  <a:gd name="T91" fmla="*/ 192 h 27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4"/>
                  <a:gd name="T139" fmla="*/ 0 h 270"/>
                  <a:gd name="T140" fmla="*/ 474 w 474"/>
                  <a:gd name="T141" fmla="*/ 270 h 27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4" h="270">
                    <a:moveTo>
                      <a:pt x="474" y="192"/>
                    </a:moveTo>
                    <a:lnTo>
                      <a:pt x="468" y="186"/>
                    </a:lnTo>
                    <a:lnTo>
                      <a:pt x="474" y="192"/>
                    </a:lnTo>
                    <a:lnTo>
                      <a:pt x="468" y="198"/>
                    </a:lnTo>
                    <a:lnTo>
                      <a:pt x="120" y="252"/>
                    </a:lnTo>
                    <a:lnTo>
                      <a:pt x="0" y="270"/>
                    </a:lnTo>
                    <a:lnTo>
                      <a:pt x="30" y="258"/>
                    </a:lnTo>
                    <a:lnTo>
                      <a:pt x="90" y="186"/>
                    </a:lnTo>
                    <a:lnTo>
                      <a:pt x="96" y="198"/>
                    </a:lnTo>
                    <a:lnTo>
                      <a:pt x="114" y="210"/>
                    </a:lnTo>
                    <a:lnTo>
                      <a:pt x="186" y="180"/>
                    </a:lnTo>
                    <a:lnTo>
                      <a:pt x="198" y="162"/>
                    </a:lnTo>
                    <a:lnTo>
                      <a:pt x="192" y="156"/>
                    </a:lnTo>
                    <a:lnTo>
                      <a:pt x="216" y="84"/>
                    </a:lnTo>
                    <a:lnTo>
                      <a:pt x="240" y="90"/>
                    </a:lnTo>
                    <a:lnTo>
                      <a:pt x="252" y="60"/>
                    </a:lnTo>
                    <a:lnTo>
                      <a:pt x="264" y="60"/>
                    </a:lnTo>
                    <a:lnTo>
                      <a:pt x="282" y="24"/>
                    </a:lnTo>
                    <a:lnTo>
                      <a:pt x="282" y="0"/>
                    </a:lnTo>
                    <a:lnTo>
                      <a:pt x="318" y="18"/>
                    </a:lnTo>
                    <a:lnTo>
                      <a:pt x="324" y="6"/>
                    </a:lnTo>
                    <a:lnTo>
                      <a:pt x="360" y="24"/>
                    </a:lnTo>
                    <a:lnTo>
                      <a:pt x="372" y="36"/>
                    </a:lnTo>
                    <a:lnTo>
                      <a:pt x="360" y="66"/>
                    </a:lnTo>
                    <a:lnTo>
                      <a:pt x="366" y="78"/>
                    </a:lnTo>
                    <a:lnTo>
                      <a:pt x="372" y="66"/>
                    </a:lnTo>
                    <a:lnTo>
                      <a:pt x="384" y="84"/>
                    </a:lnTo>
                    <a:lnTo>
                      <a:pt x="432" y="96"/>
                    </a:lnTo>
                    <a:lnTo>
                      <a:pt x="426" y="120"/>
                    </a:lnTo>
                    <a:lnTo>
                      <a:pt x="390" y="96"/>
                    </a:lnTo>
                    <a:lnTo>
                      <a:pt x="420" y="120"/>
                    </a:lnTo>
                    <a:lnTo>
                      <a:pt x="432" y="120"/>
                    </a:lnTo>
                    <a:lnTo>
                      <a:pt x="426" y="126"/>
                    </a:lnTo>
                    <a:lnTo>
                      <a:pt x="438" y="132"/>
                    </a:lnTo>
                    <a:lnTo>
                      <a:pt x="438" y="138"/>
                    </a:lnTo>
                    <a:lnTo>
                      <a:pt x="426" y="138"/>
                    </a:lnTo>
                    <a:lnTo>
                      <a:pt x="432" y="150"/>
                    </a:lnTo>
                    <a:lnTo>
                      <a:pt x="402" y="132"/>
                    </a:lnTo>
                    <a:lnTo>
                      <a:pt x="444" y="162"/>
                    </a:lnTo>
                    <a:lnTo>
                      <a:pt x="438" y="168"/>
                    </a:lnTo>
                    <a:lnTo>
                      <a:pt x="402" y="150"/>
                    </a:lnTo>
                    <a:lnTo>
                      <a:pt x="396" y="156"/>
                    </a:lnTo>
                    <a:lnTo>
                      <a:pt x="414" y="156"/>
                    </a:lnTo>
                    <a:lnTo>
                      <a:pt x="432" y="174"/>
                    </a:lnTo>
                    <a:lnTo>
                      <a:pt x="462" y="168"/>
                    </a:lnTo>
                    <a:lnTo>
                      <a:pt x="474" y="192"/>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69" name="Freeform 496"/>
              <p:cNvSpPr>
                <a:spLocks noChangeAspect="1"/>
              </p:cNvSpPr>
              <p:nvPr/>
            </p:nvSpPr>
            <p:spPr bwMode="auto">
              <a:xfrm>
                <a:off x="3681" y="1980"/>
                <a:ext cx="474" cy="270"/>
              </a:xfrm>
              <a:custGeom>
                <a:avLst/>
                <a:gdLst>
                  <a:gd name="T0" fmla="*/ 474 w 474"/>
                  <a:gd name="T1" fmla="*/ 192 h 270"/>
                  <a:gd name="T2" fmla="*/ 468 w 474"/>
                  <a:gd name="T3" fmla="*/ 186 h 270"/>
                  <a:gd name="T4" fmla="*/ 474 w 474"/>
                  <a:gd name="T5" fmla="*/ 192 h 270"/>
                  <a:gd name="T6" fmla="*/ 468 w 474"/>
                  <a:gd name="T7" fmla="*/ 198 h 270"/>
                  <a:gd name="T8" fmla="*/ 120 w 474"/>
                  <a:gd name="T9" fmla="*/ 252 h 270"/>
                  <a:gd name="T10" fmla="*/ 0 w 474"/>
                  <a:gd name="T11" fmla="*/ 270 h 270"/>
                  <a:gd name="T12" fmla="*/ 30 w 474"/>
                  <a:gd name="T13" fmla="*/ 258 h 270"/>
                  <a:gd name="T14" fmla="*/ 90 w 474"/>
                  <a:gd name="T15" fmla="*/ 186 h 270"/>
                  <a:gd name="T16" fmla="*/ 96 w 474"/>
                  <a:gd name="T17" fmla="*/ 198 h 270"/>
                  <a:gd name="T18" fmla="*/ 114 w 474"/>
                  <a:gd name="T19" fmla="*/ 210 h 270"/>
                  <a:gd name="T20" fmla="*/ 186 w 474"/>
                  <a:gd name="T21" fmla="*/ 180 h 270"/>
                  <a:gd name="T22" fmla="*/ 198 w 474"/>
                  <a:gd name="T23" fmla="*/ 162 h 270"/>
                  <a:gd name="T24" fmla="*/ 192 w 474"/>
                  <a:gd name="T25" fmla="*/ 156 h 270"/>
                  <a:gd name="T26" fmla="*/ 216 w 474"/>
                  <a:gd name="T27" fmla="*/ 84 h 270"/>
                  <a:gd name="T28" fmla="*/ 240 w 474"/>
                  <a:gd name="T29" fmla="*/ 90 h 270"/>
                  <a:gd name="T30" fmla="*/ 252 w 474"/>
                  <a:gd name="T31" fmla="*/ 60 h 270"/>
                  <a:gd name="T32" fmla="*/ 264 w 474"/>
                  <a:gd name="T33" fmla="*/ 60 h 270"/>
                  <a:gd name="T34" fmla="*/ 282 w 474"/>
                  <a:gd name="T35" fmla="*/ 24 h 270"/>
                  <a:gd name="T36" fmla="*/ 282 w 474"/>
                  <a:gd name="T37" fmla="*/ 0 h 270"/>
                  <a:gd name="T38" fmla="*/ 318 w 474"/>
                  <a:gd name="T39" fmla="*/ 18 h 270"/>
                  <a:gd name="T40" fmla="*/ 324 w 474"/>
                  <a:gd name="T41" fmla="*/ 6 h 270"/>
                  <a:gd name="T42" fmla="*/ 360 w 474"/>
                  <a:gd name="T43" fmla="*/ 24 h 270"/>
                  <a:gd name="T44" fmla="*/ 372 w 474"/>
                  <a:gd name="T45" fmla="*/ 36 h 270"/>
                  <a:gd name="T46" fmla="*/ 360 w 474"/>
                  <a:gd name="T47" fmla="*/ 66 h 270"/>
                  <a:gd name="T48" fmla="*/ 366 w 474"/>
                  <a:gd name="T49" fmla="*/ 78 h 270"/>
                  <a:gd name="T50" fmla="*/ 372 w 474"/>
                  <a:gd name="T51" fmla="*/ 66 h 270"/>
                  <a:gd name="T52" fmla="*/ 384 w 474"/>
                  <a:gd name="T53" fmla="*/ 84 h 270"/>
                  <a:gd name="T54" fmla="*/ 432 w 474"/>
                  <a:gd name="T55" fmla="*/ 96 h 270"/>
                  <a:gd name="T56" fmla="*/ 426 w 474"/>
                  <a:gd name="T57" fmla="*/ 120 h 270"/>
                  <a:gd name="T58" fmla="*/ 390 w 474"/>
                  <a:gd name="T59" fmla="*/ 96 h 270"/>
                  <a:gd name="T60" fmla="*/ 420 w 474"/>
                  <a:gd name="T61" fmla="*/ 120 h 270"/>
                  <a:gd name="T62" fmla="*/ 432 w 474"/>
                  <a:gd name="T63" fmla="*/ 120 h 270"/>
                  <a:gd name="T64" fmla="*/ 426 w 474"/>
                  <a:gd name="T65" fmla="*/ 126 h 270"/>
                  <a:gd name="T66" fmla="*/ 438 w 474"/>
                  <a:gd name="T67" fmla="*/ 132 h 270"/>
                  <a:gd name="T68" fmla="*/ 438 w 474"/>
                  <a:gd name="T69" fmla="*/ 138 h 270"/>
                  <a:gd name="T70" fmla="*/ 426 w 474"/>
                  <a:gd name="T71" fmla="*/ 138 h 270"/>
                  <a:gd name="T72" fmla="*/ 432 w 474"/>
                  <a:gd name="T73" fmla="*/ 150 h 270"/>
                  <a:gd name="T74" fmla="*/ 402 w 474"/>
                  <a:gd name="T75" fmla="*/ 132 h 270"/>
                  <a:gd name="T76" fmla="*/ 444 w 474"/>
                  <a:gd name="T77" fmla="*/ 162 h 270"/>
                  <a:gd name="T78" fmla="*/ 438 w 474"/>
                  <a:gd name="T79" fmla="*/ 168 h 270"/>
                  <a:gd name="T80" fmla="*/ 402 w 474"/>
                  <a:gd name="T81" fmla="*/ 150 h 270"/>
                  <a:gd name="T82" fmla="*/ 396 w 474"/>
                  <a:gd name="T83" fmla="*/ 156 h 270"/>
                  <a:gd name="T84" fmla="*/ 414 w 474"/>
                  <a:gd name="T85" fmla="*/ 156 h 270"/>
                  <a:gd name="T86" fmla="*/ 432 w 474"/>
                  <a:gd name="T87" fmla="*/ 174 h 270"/>
                  <a:gd name="T88" fmla="*/ 462 w 474"/>
                  <a:gd name="T89" fmla="*/ 168 h 270"/>
                  <a:gd name="T90" fmla="*/ 474 w 474"/>
                  <a:gd name="T91" fmla="*/ 192 h 270"/>
                  <a:gd name="T92" fmla="*/ 474 w 474"/>
                  <a:gd name="T93" fmla="*/ 198 h 2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4"/>
                  <a:gd name="T142" fmla="*/ 0 h 270"/>
                  <a:gd name="T143" fmla="*/ 474 w 474"/>
                  <a:gd name="T144" fmla="*/ 270 h 2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4" h="270">
                    <a:moveTo>
                      <a:pt x="474" y="192"/>
                    </a:moveTo>
                    <a:lnTo>
                      <a:pt x="468" y="186"/>
                    </a:lnTo>
                    <a:lnTo>
                      <a:pt x="474" y="192"/>
                    </a:lnTo>
                    <a:lnTo>
                      <a:pt x="468" y="198"/>
                    </a:lnTo>
                    <a:lnTo>
                      <a:pt x="120" y="252"/>
                    </a:lnTo>
                    <a:lnTo>
                      <a:pt x="0" y="270"/>
                    </a:lnTo>
                    <a:lnTo>
                      <a:pt x="30" y="258"/>
                    </a:lnTo>
                    <a:lnTo>
                      <a:pt x="90" y="186"/>
                    </a:lnTo>
                    <a:lnTo>
                      <a:pt x="96" y="198"/>
                    </a:lnTo>
                    <a:lnTo>
                      <a:pt x="114" y="210"/>
                    </a:lnTo>
                    <a:lnTo>
                      <a:pt x="186" y="180"/>
                    </a:lnTo>
                    <a:lnTo>
                      <a:pt x="198" y="162"/>
                    </a:lnTo>
                    <a:lnTo>
                      <a:pt x="192" y="156"/>
                    </a:lnTo>
                    <a:lnTo>
                      <a:pt x="216" y="84"/>
                    </a:lnTo>
                    <a:lnTo>
                      <a:pt x="240" y="90"/>
                    </a:lnTo>
                    <a:lnTo>
                      <a:pt x="252" y="60"/>
                    </a:lnTo>
                    <a:lnTo>
                      <a:pt x="264" y="60"/>
                    </a:lnTo>
                    <a:lnTo>
                      <a:pt x="282" y="24"/>
                    </a:lnTo>
                    <a:lnTo>
                      <a:pt x="282" y="0"/>
                    </a:lnTo>
                    <a:lnTo>
                      <a:pt x="318" y="18"/>
                    </a:lnTo>
                    <a:lnTo>
                      <a:pt x="324" y="6"/>
                    </a:lnTo>
                    <a:lnTo>
                      <a:pt x="360" y="24"/>
                    </a:lnTo>
                    <a:lnTo>
                      <a:pt x="372" y="36"/>
                    </a:lnTo>
                    <a:lnTo>
                      <a:pt x="360" y="66"/>
                    </a:lnTo>
                    <a:lnTo>
                      <a:pt x="366" y="78"/>
                    </a:lnTo>
                    <a:lnTo>
                      <a:pt x="372" y="66"/>
                    </a:lnTo>
                    <a:lnTo>
                      <a:pt x="384" y="84"/>
                    </a:lnTo>
                    <a:lnTo>
                      <a:pt x="432" y="96"/>
                    </a:lnTo>
                    <a:lnTo>
                      <a:pt x="426" y="120"/>
                    </a:lnTo>
                    <a:lnTo>
                      <a:pt x="390" y="96"/>
                    </a:lnTo>
                    <a:lnTo>
                      <a:pt x="420" y="120"/>
                    </a:lnTo>
                    <a:lnTo>
                      <a:pt x="432" y="120"/>
                    </a:lnTo>
                    <a:lnTo>
                      <a:pt x="426" y="126"/>
                    </a:lnTo>
                    <a:lnTo>
                      <a:pt x="438" y="132"/>
                    </a:lnTo>
                    <a:lnTo>
                      <a:pt x="438" y="138"/>
                    </a:lnTo>
                    <a:lnTo>
                      <a:pt x="426" y="138"/>
                    </a:lnTo>
                    <a:lnTo>
                      <a:pt x="432" y="150"/>
                    </a:lnTo>
                    <a:lnTo>
                      <a:pt x="402" y="132"/>
                    </a:lnTo>
                    <a:lnTo>
                      <a:pt x="444" y="162"/>
                    </a:lnTo>
                    <a:lnTo>
                      <a:pt x="438" y="168"/>
                    </a:lnTo>
                    <a:lnTo>
                      <a:pt x="402" y="150"/>
                    </a:lnTo>
                    <a:lnTo>
                      <a:pt x="396" y="156"/>
                    </a:lnTo>
                    <a:lnTo>
                      <a:pt x="414" y="156"/>
                    </a:lnTo>
                    <a:lnTo>
                      <a:pt x="432" y="174"/>
                    </a:lnTo>
                    <a:lnTo>
                      <a:pt x="462" y="168"/>
                    </a:lnTo>
                    <a:lnTo>
                      <a:pt x="474" y="192"/>
                    </a:lnTo>
                    <a:lnTo>
                      <a:pt x="474" y="19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0" name="Freeform 497"/>
              <p:cNvSpPr>
                <a:spLocks noChangeAspect="1"/>
              </p:cNvSpPr>
              <p:nvPr/>
            </p:nvSpPr>
            <p:spPr bwMode="auto">
              <a:xfrm>
                <a:off x="1419" y="1140"/>
                <a:ext cx="408" cy="300"/>
              </a:xfrm>
              <a:custGeom>
                <a:avLst/>
                <a:gdLst>
                  <a:gd name="T0" fmla="*/ 30 w 408"/>
                  <a:gd name="T1" fmla="*/ 192 h 300"/>
                  <a:gd name="T2" fmla="*/ 0 w 408"/>
                  <a:gd name="T3" fmla="*/ 180 h 300"/>
                  <a:gd name="T4" fmla="*/ 6 w 408"/>
                  <a:gd name="T5" fmla="*/ 156 h 300"/>
                  <a:gd name="T6" fmla="*/ 6 w 408"/>
                  <a:gd name="T7" fmla="*/ 174 h 300"/>
                  <a:gd name="T8" fmla="*/ 18 w 408"/>
                  <a:gd name="T9" fmla="*/ 150 h 300"/>
                  <a:gd name="T10" fmla="*/ 6 w 408"/>
                  <a:gd name="T11" fmla="*/ 150 h 300"/>
                  <a:gd name="T12" fmla="*/ 12 w 408"/>
                  <a:gd name="T13" fmla="*/ 132 h 300"/>
                  <a:gd name="T14" fmla="*/ 24 w 408"/>
                  <a:gd name="T15" fmla="*/ 132 h 300"/>
                  <a:gd name="T16" fmla="*/ 12 w 408"/>
                  <a:gd name="T17" fmla="*/ 126 h 300"/>
                  <a:gd name="T18" fmla="*/ 12 w 408"/>
                  <a:gd name="T19" fmla="*/ 66 h 300"/>
                  <a:gd name="T20" fmla="*/ 6 w 408"/>
                  <a:gd name="T21" fmla="*/ 48 h 300"/>
                  <a:gd name="T22" fmla="*/ 12 w 408"/>
                  <a:gd name="T23" fmla="*/ 18 h 300"/>
                  <a:gd name="T24" fmla="*/ 48 w 408"/>
                  <a:gd name="T25" fmla="*/ 42 h 300"/>
                  <a:gd name="T26" fmla="*/ 84 w 408"/>
                  <a:gd name="T27" fmla="*/ 60 h 300"/>
                  <a:gd name="T28" fmla="*/ 96 w 408"/>
                  <a:gd name="T29" fmla="*/ 72 h 300"/>
                  <a:gd name="T30" fmla="*/ 102 w 408"/>
                  <a:gd name="T31" fmla="*/ 66 h 300"/>
                  <a:gd name="T32" fmla="*/ 108 w 408"/>
                  <a:gd name="T33" fmla="*/ 72 h 300"/>
                  <a:gd name="T34" fmla="*/ 108 w 408"/>
                  <a:gd name="T35" fmla="*/ 84 h 300"/>
                  <a:gd name="T36" fmla="*/ 96 w 408"/>
                  <a:gd name="T37" fmla="*/ 84 h 300"/>
                  <a:gd name="T38" fmla="*/ 66 w 408"/>
                  <a:gd name="T39" fmla="*/ 114 h 300"/>
                  <a:gd name="T40" fmla="*/ 72 w 408"/>
                  <a:gd name="T41" fmla="*/ 114 h 300"/>
                  <a:gd name="T42" fmla="*/ 108 w 408"/>
                  <a:gd name="T43" fmla="*/ 90 h 300"/>
                  <a:gd name="T44" fmla="*/ 108 w 408"/>
                  <a:gd name="T45" fmla="*/ 78 h 300"/>
                  <a:gd name="T46" fmla="*/ 114 w 408"/>
                  <a:gd name="T47" fmla="*/ 84 h 300"/>
                  <a:gd name="T48" fmla="*/ 114 w 408"/>
                  <a:gd name="T49" fmla="*/ 96 h 300"/>
                  <a:gd name="T50" fmla="*/ 96 w 408"/>
                  <a:gd name="T51" fmla="*/ 102 h 300"/>
                  <a:gd name="T52" fmla="*/ 102 w 408"/>
                  <a:gd name="T53" fmla="*/ 114 h 300"/>
                  <a:gd name="T54" fmla="*/ 96 w 408"/>
                  <a:gd name="T55" fmla="*/ 132 h 300"/>
                  <a:gd name="T56" fmla="*/ 96 w 408"/>
                  <a:gd name="T57" fmla="*/ 120 h 300"/>
                  <a:gd name="T58" fmla="*/ 84 w 408"/>
                  <a:gd name="T59" fmla="*/ 132 h 300"/>
                  <a:gd name="T60" fmla="*/ 84 w 408"/>
                  <a:gd name="T61" fmla="*/ 120 h 300"/>
                  <a:gd name="T62" fmla="*/ 66 w 408"/>
                  <a:gd name="T63" fmla="*/ 132 h 300"/>
                  <a:gd name="T64" fmla="*/ 78 w 408"/>
                  <a:gd name="T65" fmla="*/ 144 h 300"/>
                  <a:gd name="T66" fmla="*/ 114 w 408"/>
                  <a:gd name="T67" fmla="*/ 126 h 300"/>
                  <a:gd name="T68" fmla="*/ 114 w 408"/>
                  <a:gd name="T69" fmla="*/ 102 h 300"/>
                  <a:gd name="T70" fmla="*/ 132 w 408"/>
                  <a:gd name="T71" fmla="*/ 78 h 300"/>
                  <a:gd name="T72" fmla="*/ 114 w 408"/>
                  <a:gd name="T73" fmla="*/ 42 h 300"/>
                  <a:gd name="T74" fmla="*/ 132 w 408"/>
                  <a:gd name="T75" fmla="*/ 36 h 300"/>
                  <a:gd name="T76" fmla="*/ 126 w 408"/>
                  <a:gd name="T77" fmla="*/ 0 h 300"/>
                  <a:gd name="T78" fmla="*/ 408 w 408"/>
                  <a:gd name="T79" fmla="*/ 72 h 300"/>
                  <a:gd name="T80" fmla="*/ 366 w 408"/>
                  <a:gd name="T81" fmla="*/ 300 h 300"/>
                  <a:gd name="T82" fmla="*/ 258 w 408"/>
                  <a:gd name="T83" fmla="*/ 276 h 300"/>
                  <a:gd name="T84" fmla="*/ 132 w 408"/>
                  <a:gd name="T85" fmla="*/ 276 h 300"/>
                  <a:gd name="T86" fmla="*/ 102 w 408"/>
                  <a:gd name="T87" fmla="*/ 258 h 300"/>
                  <a:gd name="T88" fmla="*/ 72 w 408"/>
                  <a:gd name="T89" fmla="*/ 264 h 300"/>
                  <a:gd name="T90" fmla="*/ 48 w 408"/>
                  <a:gd name="T91" fmla="*/ 252 h 300"/>
                  <a:gd name="T92" fmla="*/ 54 w 408"/>
                  <a:gd name="T93" fmla="*/ 216 h 300"/>
                  <a:gd name="T94" fmla="*/ 24 w 408"/>
                  <a:gd name="T95" fmla="*/ 198 h 300"/>
                  <a:gd name="T96" fmla="*/ 30 w 408"/>
                  <a:gd name="T97" fmla="*/ 192 h 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8"/>
                  <a:gd name="T148" fmla="*/ 0 h 300"/>
                  <a:gd name="T149" fmla="*/ 408 w 408"/>
                  <a:gd name="T150" fmla="*/ 300 h 3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8" h="300">
                    <a:moveTo>
                      <a:pt x="30" y="192"/>
                    </a:moveTo>
                    <a:lnTo>
                      <a:pt x="0" y="180"/>
                    </a:lnTo>
                    <a:lnTo>
                      <a:pt x="6" y="156"/>
                    </a:lnTo>
                    <a:lnTo>
                      <a:pt x="6" y="174"/>
                    </a:lnTo>
                    <a:lnTo>
                      <a:pt x="18" y="150"/>
                    </a:lnTo>
                    <a:lnTo>
                      <a:pt x="6" y="150"/>
                    </a:lnTo>
                    <a:lnTo>
                      <a:pt x="12" y="132"/>
                    </a:lnTo>
                    <a:lnTo>
                      <a:pt x="24" y="132"/>
                    </a:lnTo>
                    <a:lnTo>
                      <a:pt x="12" y="126"/>
                    </a:lnTo>
                    <a:lnTo>
                      <a:pt x="12" y="66"/>
                    </a:lnTo>
                    <a:lnTo>
                      <a:pt x="6" y="48"/>
                    </a:lnTo>
                    <a:lnTo>
                      <a:pt x="12" y="18"/>
                    </a:lnTo>
                    <a:lnTo>
                      <a:pt x="48" y="42"/>
                    </a:lnTo>
                    <a:lnTo>
                      <a:pt x="84" y="60"/>
                    </a:lnTo>
                    <a:lnTo>
                      <a:pt x="96" y="72"/>
                    </a:lnTo>
                    <a:lnTo>
                      <a:pt x="102" y="66"/>
                    </a:lnTo>
                    <a:lnTo>
                      <a:pt x="108" y="72"/>
                    </a:lnTo>
                    <a:lnTo>
                      <a:pt x="108" y="84"/>
                    </a:lnTo>
                    <a:lnTo>
                      <a:pt x="96" y="84"/>
                    </a:lnTo>
                    <a:lnTo>
                      <a:pt x="66" y="114"/>
                    </a:lnTo>
                    <a:lnTo>
                      <a:pt x="72" y="114"/>
                    </a:lnTo>
                    <a:lnTo>
                      <a:pt x="108" y="90"/>
                    </a:lnTo>
                    <a:lnTo>
                      <a:pt x="108" y="78"/>
                    </a:lnTo>
                    <a:lnTo>
                      <a:pt x="114" y="84"/>
                    </a:lnTo>
                    <a:lnTo>
                      <a:pt x="114" y="96"/>
                    </a:lnTo>
                    <a:lnTo>
                      <a:pt x="96" y="102"/>
                    </a:lnTo>
                    <a:lnTo>
                      <a:pt x="102" y="114"/>
                    </a:lnTo>
                    <a:lnTo>
                      <a:pt x="96" y="132"/>
                    </a:lnTo>
                    <a:lnTo>
                      <a:pt x="96" y="120"/>
                    </a:lnTo>
                    <a:lnTo>
                      <a:pt x="84" y="132"/>
                    </a:lnTo>
                    <a:lnTo>
                      <a:pt x="84" y="120"/>
                    </a:lnTo>
                    <a:lnTo>
                      <a:pt x="66" y="132"/>
                    </a:lnTo>
                    <a:lnTo>
                      <a:pt x="78" y="144"/>
                    </a:lnTo>
                    <a:lnTo>
                      <a:pt x="114" y="126"/>
                    </a:lnTo>
                    <a:lnTo>
                      <a:pt x="114" y="102"/>
                    </a:lnTo>
                    <a:lnTo>
                      <a:pt x="132" y="78"/>
                    </a:lnTo>
                    <a:lnTo>
                      <a:pt x="114" y="42"/>
                    </a:lnTo>
                    <a:lnTo>
                      <a:pt x="132" y="36"/>
                    </a:lnTo>
                    <a:lnTo>
                      <a:pt x="126" y="0"/>
                    </a:lnTo>
                    <a:lnTo>
                      <a:pt x="408" y="72"/>
                    </a:lnTo>
                    <a:lnTo>
                      <a:pt x="366" y="300"/>
                    </a:lnTo>
                    <a:lnTo>
                      <a:pt x="258" y="276"/>
                    </a:lnTo>
                    <a:lnTo>
                      <a:pt x="132" y="276"/>
                    </a:lnTo>
                    <a:lnTo>
                      <a:pt x="102" y="258"/>
                    </a:lnTo>
                    <a:lnTo>
                      <a:pt x="72" y="264"/>
                    </a:lnTo>
                    <a:lnTo>
                      <a:pt x="48" y="252"/>
                    </a:lnTo>
                    <a:lnTo>
                      <a:pt x="54" y="216"/>
                    </a:lnTo>
                    <a:lnTo>
                      <a:pt x="24" y="198"/>
                    </a:lnTo>
                    <a:lnTo>
                      <a:pt x="30" y="19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1" name="Freeform 498"/>
              <p:cNvSpPr>
                <a:spLocks noChangeAspect="1"/>
              </p:cNvSpPr>
              <p:nvPr/>
            </p:nvSpPr>
            <p:spPr bwMode="auto">
              <a:xfrm>
                <a:off x="1419" y="1140"/>
                <a:ext cx="408" cy="300"/>
              </a:xfrm>
              <a:custGeom>
                <a:avLst/>
                <a:gdLst>
                  <a:gd name="T0" fmla="*/ 30 w 408"/>
                  <a:gd name="T1" fmla="*/ 192 h 300"/>
                  <a:gd name="T2" fmla="*/ 0 w 408"/>
                  <a:gd name="T3" fmla="*/ 180 h 300"/>
                  <a:gd name="T4" fmla="*/ 6 w 408"/>
                  <a:gd name="T5" fmla="*/ 156 h 300"/>
                  <a:gd name="T6" fmla="*/ 6 w 408"/>
                  <a:gd name="T7" fmla="*/ 174 h 300"/>
                  <a:gd name="T8" fmla="*/ 18 w 408"/>
                  <a:gd name="T9" fmla="*/ 150 h 300"/>
                  <a:gd name="T10" fmla="*/ 6 w 408"/>
                  <a:gd name="T11" fmla="*/ 150 h 300"/>
                  <a:gd name="T12" fmla="*/ 12 w 408"/>
                  <a:gd name="T13" fmla="*/ 132 h 300"/>
                  <a:gd name="T14" fmla="*/ 24 w 408"/>
                  <a:gd name="T15" fmla="*/ 132 h 300"/>
                  <a:gd name="T16" fmla="*/ 12 w 408"/>
                  <a:gd name="T17" fmla="*/ 126 h 300"/>
                  <a:gd name="T18" fmla="*/ 12 w 408"/>
                  <a:gd name="T19" fmla="*/ 66 h 300"/>
                  <a:gd name="T20" fmla="*/ 6 w 408"/>
                  <a:gd name="T21" fmla="*/ 48 h 300"/>
                  <a:gd name="T22" fmla="*/ 12 w 408"/>
                  <a:gd name="T23" fmla="*/ 18 h 300"/>
                  <a:gd name="T24" fmla="*/ 48 w 408"/>
                  <a:gd name="T25" fmla="*/ 42 h 300"/>
                  <a:gd name="T26" fmla="*/ 84 w 408"/>
                  <a:gd name="T27" fmla="*/ 60 h 300"/>
                  <a:gd name="T28" fmla="*/ 96 w 408"/>
                  <a:gd name="T29" fmla="*/ 72 h 300"/>
                  <a:gd name="T30" fmla="*/ 102 w 408"/>
                  <a:gd name="T31" fmla="*/ 66 h 300"/>
                  <a:gd name="T32" fmla="*/ 108 w 408"/>
                  <a:gd name="T33" fmla="*/ 72 h 300"/>
                  <a:gd name="T34" fmla="*/ 108 w 408"/>
                  <a:gd name="T35" fmla="*/ 84 h 300"/>
                  <a:gd name="T36" fmla="*/ 96 w 408"/>
                  <a:gd name="T37" fmla="*/ 84 h 300"/>
                  <a:gd name="T38" fmla="*/ 66 w 408"/>
                  <a:gd name="T39" fmla="*/ 114 h 300"/>
                  <a:gd name="T40" fmla="*/ 84 w 408"/>
                  <a:gd name="T41" fmla="*/ 114 h 300"/>
                  <a:gd name="T42" fmla="*/ 72 w 408"/>
                  <a:gd name="T43" fmla="*/ 114 h 300"/>
                  <a:gd name="T44" fmla="*/ 108 w 408"/>
                  <a:gd name="T45" fmla="*/ 90 h 300"/>
                  <a:gd name="T46" fmla="*/ 108 w 408"/>
                  <a:gd name="T47" fmla="*/ 78 h 300"/>
                  <a:gd name="T48" fmla="*/ 114 w 408"/>
                  <a:gd name="T49" fmla="*/ 84 h 300"/>
                  <a:gd name="T50" fmla="*/ 114 w 408"/>
                  <a:gd name="T51" fmla="*/ 96 h 300"/>
                  <a:gd name="T52" fmla="*/ 96 w 408"/>
                  <a:gd name="T53" fmla="*/ 102 h 300"/>
                  <a:gd name="T54" fmla="*/ 102 w 408"/>
                  <a:gd name="T55" fmla="*/ 114 h 300"/>
                  <a:gd name="T56" fmla="*/ 96 w 408"/>
                  <a:gd name="T57" fmla="*/ 132 h 300"/>
                  <a:gd name="T58" fmla="*/ 96 w 408"/>
                  <a:gd name="T59" fmla="*/ 120 h 300"/>
                  <a:gd name="T60" fmla="*/ 84 w 408"/>
                  <a:gd name="T61" fmla="*/ 132 h 300"/>
                  <a:gd name="T62" fmla="*/ 84 w 408"/>
                  <a:gd name="T63" fmla="*/ 120 h 300"/>
                  <a:gd name="T64" fmla="*/ 66 w 408"/>
                  <a:gd name="T65" fmla="*/ 132 h 300"/>
                  <a:gd name="T66" fmla="*/ 78 w 408"/>
                  <a:gd name="T67" fmla="*/ 144 h 300"/>
                  <a:gd name="T68" fmla="*/ 114 w 408"/>
                  <a:gd name="T69" fmla="*/ 126 h 300"/>
                  <a:gd name="T70" fmla="*/ 114 w 408"/>
                  <a:gd name="T71" fmla="*/ 102 h 300"/>
                  <a:gd name="T72" fmla="*/ 132 w 408"/>
                  <a:gd name="T73" fmla="*/ 78 h 300"/>
                  <a:gd name="T74" fmla="*/ 114 w 408"/>
                  <a:gd name="T75" fmla="*/ 42 h 300"/>
                  <a:gd name="T76" fmla="*/ 132 w 408"/>
                  <a:gd name="T77" fmla="*/ 36 h 300"/>
                  <a:gd name="T78" fmla="*/ 126 w 408"/>
                  <a:gd name="T79" fmla="*/ 0 h 300"/>
                  <a:gd name="T80" fmla="*/ 408 w 408"/>
                  <a:gd name="T81" fmla="*/ 72 h 300"/>
                  <a:gd name="T82" fmla="*/ 366 w 408"/>
                  <a:gd name="T83" fmla="*/ 300 h 300"/>
                  <a:gd name="T84" fmla="*/ 258 w 408"/>
                  <a:gd name="T85" fmla="*/ 276 h 300"/>
                  <a:gd name="T86" fmla="*/ 132 w 408"/>
                  <a:gd name="T87" fmla="*/ 276 h 300"/>
                  <a:gd name="T88" fmla="*/ 102 w 408"/>
                  <a:gd name="T89" fmla="*/ 258 h 300"/>
                  <a:gd name="T90" fmla="*/ 72 w 408"/>
                  <a:gd name="T91" fmla="*/ 264 h 300"/>
                  <a:gd name="T92" fmla="*/ 48 w 408"/>
                  <a:gd name="T93" fmla="*/ 252 h 300"/>
                  <a:gd name="T94" fmla="*/ 54 w 408"/>
                  <a:gd name="T95" fmla="*/ 216 h 300"/>
                  <a:gd name="T96" fmla="*/ 24 w 408"/>
                  <a:gd name="T97" fmla="*/ 198 h 300"/>
                  <a:gd name="T98" fmla="*/ 30 w 408"/>
                  <a:gd name="T99" fmla="*/ 192 h 300"/>
                  <a:gd name="T100" fmla="*/ 30 w 408"/>
                  <a:gd name="T101" fmla="*/ 198 h 3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08"/>
                  <a:gd name="T154" fmla="*/ 0 h 300"/>
                  <a:gd name="T155" fmla="*/ 408 w 408"/>
                  <a:gd name="T156" fmla="*/ 300 h 3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08" h="300">
                    <a:moveTo>
                      <a:pt x="30" y="192"/>
                    </a:moveTo>
                    <a:lnTo>
                      <a:pt x="0" y="180"/>
                    </a:lnTo>
                    <a:lnTo>
                      <a:pt x="6" y="156"/>
                    </a:lnTo>
                    <a:lnTo>
                      <a:pt x="6" y="174"/>
                    </a:lnTo>
                    <a:lnTo>
                      <a:pt x="18" y="150"/>
                    </a:lnTo>
                    <a:lnTo>
                      <a:pt x="6" y="150"/>
                    </a:lnTo>
                    <a:lnTo>
                      <a:pt x="12" y="132"/>
                    </a:lnTo>
                    <a:lnTo>
                      <a:pt x="24" y="132"/>
                    </a:lnTo>
                    <a:lnTo>
                      <a:pt x="12" y="126"/>
                    </a:lnTo>
                    <a:lnTo>
                      <a:pt x="12" y="66"/>
                    </a:lnTo>
                    <a:lnTo>
                      <a:pt x="6" y="48"/>
                    </a:lnTo>
                    <a:lnTo>
                      <a:pt x="12" y="18"/>
                    </a:lnTo>
                    <a:lnTo>
                      <a:pt x="48" y="42"/>
                    </a:lnTo>
                    <a:lnTo>
                      <a:pt x="84" y="60"/>
                    </a:lnTo>
                    <a:lnTo>
                      <a:pt x="96" y="72"/>
                    </a:lnTo>
                    <a:lnTo>
                      <a:pt x="102" y="66"/>
                    </a:lnTo>
                    <a:lnTo>
                      <a:pt x="108" y="72"/>
                    </a:lnTo>
                    <a:lnTo>
                      <a:pt x="108" y="84"/>
                    </a:lnTo>
                    <a:lnTo>
                      <a:pt x="96" y="84"/>
                    </a:lnTo>
                    <a:lnTo>
                      <a:pt x="66" y="114"/>
                    </a:lnTo>
                    <a:lnTo>
                      <a:pt x="84" y="114"/>
                    </a:lnTo>
                    <a:lnTo>
                      <a:pt x="72" y="114"/>
                    </a:lnTo>
                    <a:lnTo>
                      <a:pt x="108" y="90"/>
                    </a:lnTo>
                    <a:lnTo>
                      <a:pt x="108" y="78"/>
                    </a:lnTo>
                    <a:lnTo>
                      <a:pt x="114" y="84"/>
                    </a:lnTo>
                    <a:lnTo>
                      <a:pt x="114" y="96"/>
                    </a:lnTo>
                    <a:lnTo>
                      <a:pt x="96" y="102"/>
                    </a:lnTo>
                    <a:lnTo>
                      <a:pt x="102" y="114"/>
                    </a:lnTo>
                    <a:lnTo>
                      <a:pt x="96" y="132"/>
                    </a:lnTo>
                    <a:lnTo>
                      <a:pt x="96" y="120"/>
                    </a:lnTo>
                    <a:lnTo>
                      <a:pt x="84" y="132"/>
                    </a:lnTo>
                    <a:lnTo>
                      <a:pt x="84" y="120"/>
                    </a:lnTo>
                    <a:lnTo>
                      <a:pt x="66" y="132"/>
                    </a:lnTo>
                    <a:lnTo>
                      <a:pt x="78" y="144"/>
                    </a:lnTo>
                    <a:lnTo>
                      <a:pt x="114" y="126"/>
                    </a:lnTo>
                    <a:lnTo>
                      <a:pt x="114" y="102"/>
                    </a:lnTo>
                    <a:lnTo>
                      <a:pt x="132" y="78"/>
                    </a:lnTo>
                    <a:lnTo>
                      <a:pt x="114" y="42"/>
                    </a:lnTo>
                    <a:lnTo>
                      <a:pt x="132" y="36"/>
                    </a:lnTo>
                    <a:lnTo>
                      <a:pt x="126" y="0"/>
                    </a:lnTo>
                    <a:lnTo>
                      <a:pt x="408" y="72"/>
                    </a:lnTo>
                    <a:lnTo>
                      <a:pt x="366" y="300"/>
                    </a:lnTo>
                    <a:lnTo>
                      <a:pt x="258" y="276"/>
                    </a:lnTo>
                    <a:lnTo>
                      <a:pt x="132" y="276"/>
                    </a:lnTo>
                    <a:lnTo>
                      <a:pt x="102" y="258"/>
                    </a:lnTo>
                    <a:lnTo>
                      <a:pt x="72" y="264"/>
                    </a:lnTo>
                    <a:lnTo>
                      <a:pt x="48" y="252"/>
                    </a:lnTo>
                    <a:lnTo>
                      <a:pt x="54" y="216"/>
                    </a:lnTo>
                    <a:lnTo>
                      <a:pt x="24" y="198"/>
                    </a:lnTo>
                    <a:lnTo>
                      <a:pt x="30" y="192"/>
                    </a:lnTo>
                    <a:lnTo>
                      <a:pt x="30" y="19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2" name="Freeform 499"/>
              <p:cNvSpPr>
                <a:spLocks noChangeAspect="1"/>
              </p:cNvSpPr>
              <p:nvPr/>
            </p:nvSpPr>
            <p:spPr bwMode="auto">
              <a:xfrm>
                <a:off x="3723" y="1908"/>
                <a:ext cx="282" cy="282"/>
              </a:xfrm>
              <a:custGeom>
                <a:avLst/>
                <a:gdLst>
                  <a:gd name="T0" fmla="*/ 168 w 282"/>
                  <a:gd name="T1" fmla="*/ 66 h 282"/>
                  <a:gd name="T2" fmla="*/ 180 w 282"/>
                  <a:gd name="T3" fmla="*/ 102 h 282"/>
                  <a:gd name="T4" fmla="*/ 216 w 282"/>
                  <a:gd name="T5" fmla="*/ 66 h 282"/>
                  <a:gd name="T6" fmla="*/ 234 w 282"/>
                  <a:gd name="T7" fmla="*/ 72 h 282"/>
                  <a:gd name="T8" fmla="*/ 246 w 282"/>
                  <a:gd name="T9" fmla="*/ 54 h 282"/>
                  <a:gd name="T10" fmla="*/ 270 w 282"/>
                  <a:gd name="T11" fmla="*/ 54 h 282"/>
                  <a:gd name="T12" fmla="*/ 282 w 282"/>
                  <a:gd name="T13" fmla="*/ 78 h 282"/>
                  <a:gd name="T14" fmla="*/ 276 w 282"/>
                  <a:gd name="T15" fmla="*/ 90 h 282"/>
                  <a:gd name="T16" fmla="*/ 240 w 282"/>
                  <a:gd name="T17" fmla="*/ 72 h 282"/>
                  <a:gd name="T18" fmla="*/ 240 w 282"/>
                  <a:gd name="T19" fmla="*/ 96 h 282"/>
                  <a:gd name="T20" fmla="*/ 222 w 282"/>
                  <a:gd name="T21" fmla="*/ 132 h 282"/>
                  <a:gd name="T22" fmla="*/ 210 w 282"/>
                  <a:gd name="T23" fmla="*/ 132 h 282"/>
                  <a:gd name="T24" fmla="*/ 198 w 282"/>
                  <a:gd name="T25" fmla="*/ 162 h 282"/>
                  <a:gd name="T26" fmla="*/ 174 w 282"/>
                  <a:gd name="T27" fmla="*/ 156 h 282"/>
                  <a:gd name="T28" fmla="*/ 150 w 282"/>
                  <a:gd name="T29" fmla="*/ 228 h 282"/>
                  <a:gd name="T30" fmla="*/ 156 w 282"/>
                  <a:gd name="T31" fmla="*/ 234 h 282"/>
                  <a:gd name="T32" fmla="*/ 144 w 282"/>
                  <a:gd name="T33" fmla="*/ 252 h 282"/>
                  <a:gd name="T34" fmla="*/ 72 w 282"/>
                  <a:gd name="T35" fmla="*/ 282 h 282"/>
                  <a:gd name="T36" fmla="*/ 54 w 282"/>
                  <a:gd name="T37" fmla="*/ 270 h 282"/>
                  <a:gd name="T38" fmla="*/ 48 w 282"/>
                  <a:gd name="T39" fmla="*/ 258 h 282"/>
                  <a:gd name="T40" fmla="*/ 12 w 282"/>
                  <a:gd name="T41" fmla="*/ 228 h 282"/>
                  <a:gd name="T42" fmla="*/ 0 w 282"/>
                  <a:gd name="T43" fmla="*/ 192 h 282"/>
                  <a:gd name="T44" fmla="*/ 6 w 282"/>
                  <a:gd name="T45" fmla="*/ 192 h 282"/>
                  <a:gd name="T46" fmla="*/ 24 w 282"/>
                  <a:gd name="T47" fmla="*/ 174 h 282"/>
                  <a:gd name="T48" fmla="*/ 24 w 282"/>
                  <a:gd name="T49" fmla="*/ 144 h 282"/>
                  <a:gd name="T50" fmla="*/ 42 w 282"/>
                  <a:gd name="T51" fmla="*/ 144 h 282"/>
                  <a:gd name="T52" fmla="*/ 48 w 282"/>
                  <a:gd name="T53" fmla="*/ 120 h 282"/>
                  <a:gd name="T54" fmla="*/ 90 w 282"/>
                  <a:gd name="T55" fmla="*/ 84 h 282"/>
                  <a:gd name="T56" fmla="*/ 96 w 282"/>
                  <a:gd name="T57" fmla="*/ 30 h 282"/>
                  <a:gd name="T58" fmla="*/ 90 w 282"/>
                  <a:gd name="T59" fmla="*/ 6 h 282"/>
                  <a:gd name="T60" fmla="*/ 96 w 282"/>
                  <a:gd name="T61" fmla="*/ 0 h 282"/>
                  <a:gd name="T62" fmla="*/ 108 w 282"/>
                  <a:gd name="T63" fmla="*/ 72 h 282"/>
                  <a:gd name="T64" fmla="*/ 156 w 282"/>
                  <a:gd name="T65" fmla="*/ 66 h 282"/>
                  <a:gd name="T66" fmla="*/ 168 w 282"/>
                  <a:gd name="T67" fmla="*/ 66 h 2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2"/>
                  <a:gd name="T103" fmla="*/ 0 h 282"/>
                  <a:gd name="T104" fmla="*/ 282 w 282"/>
                  <a:gd name="T105" fmla="*/ 282 h 2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2" h="282">
                    <a:moveTo>
                      <a:pt x="168" y="66"/>
                    </a:moveTo>
                    <a:lnTo>
                      <a:pt x="180" y="102"/>
                    </a:lnTo>
                    <a:lnTo>
                      <a:pt x="216" y="66"/>
                    </a:lnTo>
                    <a:lnTo>
                      <a:pt x="234" y="72"/>
                    </a:lnTo>
                    <a:lnTo>
                      <a:pt x="246" y="54"/>
                    </a:lnTo>
                    <a:lnTo>
                      <a:pt x="270" y="54"/>
                    </a:lnTo>
                    <a:lnTo>
                      <a:pt x="282" y="78"/>
                    </a:lnTo>
                    <a:lnTo>
                      <a:pt x="276" y="90"/>
                    </a:lnTo>
                    <a:lnTo>
                      <a:pt x="240" y="72"/>
                    </a:lnTo>
                    <a:lnTo>
                      <a:pt x="240" y="96"/>
                    </a:lnTo>
                    <a:lnTo>
                      <a:pt x="222" y="132"/>
                    </a:lnTo>
                    <a:lnTo>
                      <a:pt x="210" y="132"/>
                    </a:lnTo>
                    <a:lnTo>
                      <a:pt x="198" y="162"/>
                    </a:lnTo>
                    <a:lnTo>
                      <a:pt x="174" y="156"/>
                    </a:lnTo>
                    <a:lnTo>
                      <a:pt x="150" y="228"/>
                    </a:lnTo>
                    <a:lnTo>
                      <a:pt x="156" y="234"/>
                    </a:lnTo>
                    <a:lnTo>
                      <a:pt x="144" y="252"/>
                    </a:lnTo>
                    <a:lnTo>
                      <a:pt x="72" y="282"/>
                    </a:lnTo>
                    <a:lnTo>
                      <a:pt x="54" y="270"/>
                    </a:lnTo>
                    <a:lnTo>
                      <a:pt x="48" y="258"/>
                    </a:lnTo>
                    <a:lnTo>
                      <a:pt x="12" y="228"/>
                    </a:lnTo>
                    <a:lnTo>
                      <a:pt x="0" y="192"/>
                    </a:lnTo>
                    <a:lnTo>
                      <a:pt x="6" y="192"/>
                    </a:lnTo>
                    <a:lnTo>
                      <a:pt x="24" y="174"/>
                    </a:lnTo>
                    <a:lnTo>
                      <a:pt x="24" y="144"/>
                    </a:lnTo>
                    <a:lnTo>
                      <a:pt x="42" y="144"/>
                    </a:lnTo>
                    <a:lnTo>
                      <a:pt x="48" y="120"/>
                    </a:lnTo>
                    <a:lnTo>
                      <a:pt x="90" y="84"/>
                    </a:lnTo>
                    <a:lnTo>
                      <a:pt x="96" y="30"/>
                    </a:lnTo>
                    <a:lnTo>
                      <a:pt x="90" y="6"/>
                    </a:lnTo>
                    <a:lnTo>
                      <a:pt x="96" y="0"/>
                    </a:lnTo>
                    <a:lnTo>
                      <a:pt x="108" y="72"/>
                    </a:lnTo>
                    <a:lnTo>
                      <a:pt x="156" y="66"/>
                    </a:lnTo>
                    <a:lnTo>
                      <a:pt x="168" y="66"/>
                    </a:lnTo>
                    <a:close/>
                  </a:path>
                </a:pathLst>
              </a:custGeom>
              <a:solidFill>
                <a:srgbClr val="FF8C00"/>
              </a:solidFill>
              <a:ln w="9525">
                <a:solidFill>
                  <a:srgbClr val="FF8C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3" name="Freeform 500"/>
              <p:cNvSpPr>
                <a:spLocks noChangeAspect="1"/>
              </p:cNvSpPr>
              <p:nvPr/>
            </p:nvSpPr>
            <p:spPr bwMode="auto">
              <a:xfrm>
                <a:off x="3723" y="1908"/>
                <a:ext cx="282" cy="282"/>
              </a:xfrm>
              <a:custGeom>
                <a:avLst/>
                <a:gdLst>
                  <a:gd name="T0" fmla="*/ 168 w 282"/>
                  <a:gd name="T1" fmla="*/ 66 h 282"/>
                  <a:gd name="T2" fmla="*/ 180 w 282"/>
                  <a:gd name="T3" fmla="*/ 102 h 282"/>
                  <a:gd name="T4" fmla="*/ 216 w 282"/>
                  <a:gd name="T5" fmla="*/ 66 h 282"/>
                  <a:gd name="T6" fmla="*/ 234 w 282"/>
                  <a:gd name="T7" fmla="*/ 72 h 282"/>
                  <a:gd name="T8" fmla="*/ 246 w 282"/>
                  <a:gd name="T9" fmla="*/ 54 h 282"/>
                  <a:gd name="T10" fmla="*/ 270 w 282"/>
                  <a:gd name="T11" fmla="*/ 54 h 282"/>
                  <a:gd name="T12" fmla="*/ 282 w 282"/>
                  <a:gd name="T13" fmla="*/ 78 h 282"/>
                  <a:gd name="T14" fmla="*/ 276 w 282"/>
                  <a:gd name="T15" fmla="*/ 90 h 282"/>
                  <a:gd name="T16" fmla="*/ 240 w 282"/>
                  <a:gd name="T17" fmla="*/ 72 h 282"/>
                  <a:gd name="T18" fmla="*/ 240 w 282"/>
                  <a:gd name="T19" fmla="*/ 96 h 282"/>
                  <a:gd name="T20" fmla="*/ 222 w 282"/>
                  <a:gd name="T21" fmla="*/ 132 h 282"/>
                  <a:gd name="T22" fmla="*/ 210 w 282"/>
                  <a:gd name="T23" fmla="*/ 132 h 282"/>
                  <a:gd name="T24" fmla="*/ 198 w 282"/>
                  <a:gd name="T25" fmla="*/ 162 h 282"/>
                  <a:gd name="T26" fmla="*/ 174 w 282"/>
                  <a:gd name="T27" fmla="*/ 156 h 282"/>
                  <a:gd name="T28" fmla="*/ 150 w 282"/>
                  <a:gd name="T29" fmla="*/ 228 h 282"/>
                  <a:gd name="T30" fmla="*/ 156 w 282"/>
                  <a:gd name="T31" fmla="*/ 234 h 282"/>
                  <a:gd name="T32" fmla="*/ 144 w 282"/>
                  <a:gd name="T33" fmla="*/ 252 h 282"/>
                  <a:gd name="T34" fmla="*/ 72 w 282"/>
                  <a:gd name="T35" fmla="*/ 282 h 282"/>
                  <a:gd name="T36" fmla="*/ 54 w 282"/>
                  <a:gd name="T37" fmla="*/ 270 h 282"/>
                  <a:gd name="T38" fmla="*/ 48 w 282"/>
                  <a:gd name="T39" fmla="*/ 258 h 282"/>
                  <a:gd name="T40" fmla="*/ 12 w 282"/>
                  <a:gd name="T41" fmla="*/ 228 h 282"/>
                  <a:gd name="T42" fmla="*/ 0 w 282"/>
                  <a:gd name="T43" fmla="*/ 192 h 282"/>
                  <a:gd name="T44" fmla="*/ 6 w 282"/>
                  <a:gd name="T45" fmla="*/ 192 h 282"/>
                  <a:gd name="T46" fmla="*/ 24 w 282"/>
                  <a:gd name="T47" fmla="*/ 174 h 282"/>
                  <a:gd name="T48" fmla="*/ 24 w 282"/>
                  <a:gd name="T49" fmla="*/ 144 h 282"/>
                  <a:gd name="T50" fmla="*/ 42 w 282"/>
                  <a:gd name="T51" fmla="*/ 144 h 282"/>
                  <a:gd name="T52" fmla="*/ 48 w 282"/>
                  <a:gd name="T53" fmla="*/ 120 h 282"/>
                  <a:gd name="T54" fmla="*/ 90 w 282"/>
                  <a:gd name="T55" fmla="*/ 84 h 282"/>
                  <a:gd name="T56" fmla="*/ 96 w 282"/>
                  <a:gd name="T57" fmla="*/ 30 h 282"/>
                  <a:gd name="T58" fmla="*/ 90 w 282"/>
                  <a:gd name="T59" fmla="*/ 6 h 282"/>
                  <a:gd name="T60" fmla="*/ 96 w 282"/>
                  <a:gd name="T61" fmla="*/ 0 h 282"/>
                  <a:gd name="T62" fmla="*/ 108 w 282"/>
                  <a:gd name="T63" fmla="*/ 72 h 282"/>
                  <a:gd name="T64" fmla="*/ 156 w 282"/>
                  <a:gd name="T65" fmla="*/ 66 h 282"/>
                  <a:gd name="T66" fmla="*/ 168 w 282"/>
                  <a:gd name="T67" fmla="*/ 66 h 282"/>
                  <a:gd name="T68" fmla="*/ 168 w 282"/>
                  <a:gd name="T69" fmla="*/ 72 h 2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2"/>
                  <a:gd name="T106" fmla="*/ 0 h 282"/>
                  <a:gd name="T107" fmla="*/ 282 w 282"/>
                  <a:gd name="T108" fmla="*/ 282 h 2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2" h="282">
                    <a:moveTo>
                      <a:pt x="168" y="66"/>
                    </a:moveTo>
                    <a:lnTo>
                      <a:pt x="180" y="102"/>
                    </a:lnTo>
                    <a:lnTo>
                      <a:pt x="216" y="66"/>
                    </a:lnTo>
                    <a:lnTo>
                      <a:pt x="234" y="72"/>
                    </a:lnTo>
                    <a:lnTo>
                      <a:pt x="246" y="54"/>
                    </a:lnTo>
                    <a:lnTo>
                      <a:pt x="270" y="54"/>
                    </a:lnTo>
                    <a:lnTo>
                      <a:pt x="282" y="78"/>
                    </a:lnTo>
                    <a:lnTo>
                      <a:pt x="276" y="90"/>
                    </a:lnTo>
                    <a:lnTo>
                      <a:pt x="240" y="72"/>
                    </a:lnTo>
                    <a:lnTo>
                      <a:pt x="240" y="96"/>
                    </a:lnTo>
                    <a:lnTo>
                      <a:pt x="222" y="132"/>
                    </a:lnTo>
                    <a:lnTo>
                      <a:pt x="210" y="132"/>
                    </a:lnTo>
                    <a:lnTo>
                      <a:pt x="198" y="162"/>
                    </a:lnTo>
                    <a:lnTo>
                      <a:pt x="174" y="156"/>
                    </a:lnTo>
                    <a:lnTo>
                      <a:pt x="150" y="228"/>
                    </a:lnTo>
                    <a:lnTo>
                      <a:pt x="156" y="234"/>
                    </a:lnTo>
                    <a:lnTo>
                      <a:pt x="144" y="252"/>
                    </a:lnTo>
                    <a:lnTo>
                      <a:pt x="72" y="282"/>
                    </a:lnTo>
                    <a:lnTo>
                      <a:pt x="54" y="270"/>
                    </a:lnTo>
                    <a:lnTo>
                      <a:pt x="48" y="258"/>
                    </a:lnTo>
                    <a:lnTo>
                      <a:pt x="12" y="228"/>
                    </a:lnTo>
                    <a:lnTo>
                      <a:pt x="0" y="192"/>
                    </a:lnTo>
                    <a:lnTo>
                      <a:pt x="6" y="192"/>
                    </a:lnTo>
                    <a:lnTo>
                      <a:pt x="24" y="174"/>
                    </a:lnTo>
                    <a:lnTo>
                      <a:pt x="24" y="144"/>
                    </a:lnTo>
                    <a:lnTo>
                      <a:pt x="42" y="144"/>
                    </a:lnTo>
                    <a:lnTo>
                      <a:pt x="48" y="120"/>
                    </a:lnTo>
                    <a:lnTo>
                      <a:pt x="90" y="84"/>
                    </a:lnTo>
                    <a:lnTo>
                      <a:pt x="96" y="30"/>
                    </a:lnTo>
                    <a:lnTo>
                      <a:pt x="90" y="6"/>
                    </a:lnTo>
                    <a:lnTo>
                      <a:pt x="96" y="0"/>
                    </a:lnTo>
                    <a:lnTo>
                      <a:pt x="108" y="72"/>
                    </a:lnTo>
                    <a:lnTo>
                      <a:pt x="156" y="66"/>
                    </a:lnTo>
                    <a:lnTo>
                      <a:pt x="168" y="66"/>
                    </a:lnTo>
                    <a:lnTo>
                      <a:pt x="168" y="72"/>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4" name="Freeform 501"/>
              <p:cNvSpPr>
                <a:spLocks noChangeAspect="1"/>
              </p:cNvSpPr>
              <p:nvPr/>
            </p:nvSpPr>
            <p:spPr bwMode="auto">
              <a:xfrm>
                <a:off x="3081" y="1488"/>
                <a:ext cx="330" cy="342"/>
              </a:xfrm>
              <a:custGeom>
                <a:avLst/>
                <a:gdLst>
                  <a:gd name="T0" fmla="*/ 138 w 330"/>
                  <a:gd name="T1" fmla="*/ 342 h 342"/>
                  <a:gd name="T2" fmla="*/ 114 w 330"/>
                  <a:gd name="T3" fmla="*/ 324 h 342"/>
                  <a:gd name="T4" fmla="*/ 108 w 330"/>
                  <a:gd name="T5" fmla="*/ 300 h 342"/>
                  <a:gd name="T6" fmla="*/ 114 w 330"/>
                  <a:gd name="T7" fmla="*/ 282 h 342"/>
                  <a:gd name="T8" fmla="*/ 102 w 330"/>
                  <a:gd name="T9" fmla="*/ 264 h 342"/>
                  <a:gd name="T10" fmla="*/ 90 w 330"/>
                  <a:gd name="T11" fmla="*/ 228 h 342"/>
                  <a:gd name="T12" fmla="*/ 12 w 330"/>
                  <a:gd name="T13" fmla="*/ 174 h 342"/>
                  <a:gd name="T14" fmla="*/ 18 w 330"/>
                  <a:gd name="T15" fmla="*/ 120 h 342"/>
                  <a:gd name="T16" fmla="*/ 0 w 330"/>
                  <a:gd name="T17" fmla="*/ 108 h 342"/>
                  <a:gd name="T18" fmla="*/ 12 w 330"/>
                  <a:gd name="T19" fmla="*/ 84 h 342"/>
                  <a:gd name="T20" fmla="*/ 36 w 330"/>
                  <a:gd name="T21" fmla="*/ 72 h 342"/>
                  <a:gd name="T22" fmla="*/ 36 w 330"/>
                  <a:gd name="T23" fmla="*/ 24 h 342"/>
                  <a:gd name="T24" fmla="*/ 42 w 330"/>
                  <a:gd name="T25" fmla="*/ 18 h 342"/>
                  <a:gd name="T26" fmla="*/ 60 w 330"/>
                  <a:gd name="T27" fmla="*/ 24 h 342"/>
                  <a:gd name="T28" fmla="*/ 114 w 330"/>
                  <a:gd name="T29" fmla="*/ 0 h 342"/>
                  <a:gd name="T30" fmla="*/ 108 w 330"/>
                  <a:gd name="T31" fmla="*/ 24 h 342"/>
                  <a:gd name="T32" fmla="*/ 138 w 330"/>
                  <a:gd name="T33" fmla="*/ 30 h 342"/>
                  <a:gd name="T34" fmla="*/ 150 w 330"/>
                  <a:gd name="T35" fmla="*/ 42 h 342"/>
                  <a:gd name="T36" fmla="*/ 264 w 330"/>
                  <a:gd name="T37" fmla="*/ 66 h 342"/>
                  <a:gd name="T38" fmla="*/ 282 w 330"/>
                  <a:gd name="T39" fmla="*/ 84 h 342"/>
                  <a:gd name="T40" fmla="*/ 276 w 330"/>
                  <a:gd name="T41" fmla="*/ 108 h 342"/>
                  <a:gd name="T42" fmla="*/ 288 w 330"/>
                  <a:gd name="T43" fmla="*/ 108 h 342"/>
                  <a:gd name="T44" fmla="*/ 288 w 330"/>
                  <a:gd name="T45" fmla="*/ 126 h 342"/>
                  <a:gd name="T46" fmla="*/ 300 w 330"/>
                  <a:gd name="T47" fmla="*/ 126 h 342"/>
                  <a:gd name="T48" fmla="*/ 276 w 330"/>
                  <a:gd name="T49" fmla="*/ 162 h 342"/>
                  <a:gd name="T50" fmla="*/ 282 w 330"/>
                  <a:gd name="T51" fmla="*/ 174 h 342"/>
                  <a:gd name="T52" fmla="*/ 330 w 330"/>
                  <a:gd name="T53" fmla="*/ 114 h 342"/>
                  <a:gd name="T54" fmla="*/ 300 w 330"/>
                  <a:gd name="T55" fmla="*/ 210 h 342"/>
                  <a:gd name="T56" fmla="*/ 294 w 330"/>
                  <a:gd name="T57" fmla="*/ 270 h 342"/>
                  <a:gd name="T58" fmla="*/ 300 w 330"/>
                  <a:gd name="T59" fmla="*/ 330 h 342"/>
                  <a:gd name="T60" fmla="*/ 150 w 330"/>
                  <a:gd name="T61" fmla="*/ 342 h 342"/>
                  <a:gd name="T62" fmla="*/ 138 w 330"/>
                  <a:gd name="T63" fmla="*/ 342 h 3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0"/>
                  <a:gd name="T97" fmla="*/ 0 h 342"/>
                  <a:gd name="T98" fmla="*/ 330 w 330"/>
                  <a:gd name="T99" fmla="*/ 342 h 3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0" h="342">
                    <a:moveTo>
                      <a:pt x="138" y="342"/>
                    </a:moveTo>
                    <a:lnTo>
                      <a:pt x="114" y="324"/>
                    </a:lnTo>
                    <a:lnTo>
                      <a:pt x="108" y="300"/>
                    </a:lnTo>
                    <a:lnTo>
                      <a:pt x="114" y="282"/>
                    </a:lnTo>
                    <a:lnTo>
                      <a:pt x="102" y="264"/>
                    </a:lnTo>
                    <a:lnTo>
                      <a:pt x="90" y="228"/>
                    </a:lnTo>
                    <a:lnTo>
                      <a:pt x="12" y="174"/>
                    </a:lnTo>
                    <a:lnTo>
                      <a:pt x="18" y="120"/>
                    </a:lnTo>
                    <a:lnTo>
                      <a:pt x="0" y="108"/>
                    </a:lnTo>
                    <a:lnTo>
                      <a:pt x="12" y="84"/>
                    </a:lnTo>
                    <a:lnTo>
                      <a:pt x="36" y="72"/>
                    </a:lnTo>
                    <a:lnTo>
                      <a:pt x="36" y="24"/>
                    </a:lnTo>
                    <a:lnTo>
                      <a:pt x="42" y="18"/>
                    </a:lnTo>
                    <a:lnTo>
                      <a:pt x="60" y="24"/>
                    </a:lnTo>
                    <a:lnTo>
                      <a:pt x="114" y="0"/>
                    </a:lnTo>
                    <a:lnTo>
                      <a:pt x="108" y="24"/>
                    </a:lnTo>
                    <a:lnTo>
                      <a:pt x="138" y="30"/>
                    </a:lnTo>
                    <a:lnTo>
                      <a:pt x="150" y="42"/>
                    </a:lnTo>
                    <a:lnTo>
                      <a:pt x="264" y="66"/>
                    </a:lnTo>
                    <a:lnTo>
                      <a:pt x="282" y="84"/>
                    </a:lnTo>
                    <a:lnTo>
                      <a:pt x="276" y="108"/>
                    </a:lnTo>
                    <a:lnTo>
                      <a:pt x="288" y="108"/>
                    </a:lnTo>
                    <a:lnTo>
                      <a:pt x="288" y="126"/>
                    </a:lnTo>
                    <a:lnTo>
                      <a:pt x="300" y="126"/>
                    </a:lnTo>
                    <a:lnTo>
                      <a:pt x="276" y="162"/>
                    </a:lnTo>
                    <a:lnTo>
                      <a:pt x="282" y="174"/>
                    </a:lnTo>
                    <a:lnTo>
                      <a:pt x="330" y="114"/>
                    </a:lnTo>
                    <a:lnTo>
                      <a:pt x="300" y="210"/>
                    </a:lnTo>
                    <a:lnTo>
                      <a:pt x="294" y="270"/>
                    </a:lnTo>
                    <a:lnTo>
                      <a:pt x="300" y="330"/>
                    </a:lnTo>
                    <a:lnTo>
                      <a:pt x="150" y="342"/>
                    </a:lnTo>
                    <a:lnTo>
                      <a:pt x="138" y="342"/>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5" name="Freeform 502"/>
              <p:cNvSpPr>
                <a:spLocks noChangeAspect="1"/>
              </p:cNvSpPr>
              <p:nvPr/>
            </p:nvSpPr>
            <p:spPr bwMode="auto">
              <a:xfrm>
                <a:off x="3081" y="1488"/>
                <a:ext cx="330" cy="348"/>
              </a:xfrm>
              <a:custGeom>
                <a:avLst/>
                <a:gdLst>
                  <a:gd name="T0" fmla="*/ 138 w 330"/>
                  <a:gd name="T1" fmla="*/ 342 h 348"/>
                  <a:gd name="T2" fmla="*/ 114 w 330"/>
                  <a:gd name="T3" fmla="*/ 324 h 348"/>
                  <a:gd name="T4" fmla="*/ 108 w 330"/>
                  <a:gd name="T5" fmla="*/ 300 h 348"/>
                  <a:gd name="T6" fmla="*/ 114 w 330"/>
                  <a:gd name="T7" fmla="*/ 282 h 348"/>
                  <a:gd name="T8" fmla="*/ 102 w 330"/>
                  <a:gd name="T9" fmla="*/ 264 h 348"/>
                  <a:gd name="T10" fmla="*/ 90 w 330"/>
                  <a:gd name="T11" fmla="*/ 228 h 348"/>
                  <a:gd name="T12" fmla="*/ 12 w 330"/>
                  <a:gd name="T13" fmla="*/ 174 h 348"/>
                  <a:gd name="T14" fmla="*/ 18 w 330"/>
                  <a:gd name="T15" fmla="*/ 120 h 348"/>
                  <a:gd name="T16" fmla="*/ 0 w 330"/>
                  <a:gd name="T17" fmla="*/ 108 h 348"/>
                  <a:gd name="T18" fmla="*/ 12 w 330"/>
                  <a:gd name="T19" fmla="*/ 84 h 348"/>
                  <a:gd name="T20" fmla="*/ 36 w 330"/>
                  <a:gd name="T21" fmla="*/ 72 h 348"/>
                  <a:gd name="T22" fmla="*/ 36 w 330"/>
                  <a:gd name="T23" fmla="*/ 24 h 348"/>
                  <a:gd name="T24" fmla="*/ 42 w 330"/>
                  <a:gd name="T25" fmla="*/ 18 h 348"/>
                  <a:gd name="T26" fmla="*/ 60 w 330"/>
                  <a:gd name="T27" fmla="*/ 24 h 348"/>
                  <a:gd name="T28" fmla="*/ 114 w 330"/>
                  <a:gd name="T29" fmla="*/ 0 h 348"/>
                  <a:gd name="T30" fmla="*/ 108 w 330"/>
                  <a:gd name="T31" fmla="*/ 24 h 348"/>
                  <a:gd name="T32" fmla="*/ 138 w 330"/>
                  <a:gd name="T33" fmla="*/ 30 h 348"/>
                  <a:gd name="T34" fmla="*/ 150 w 330"/>
                  <a:gd name="T35" fmla="*/ 42 h 348"/>
                  <a:gd name="T36" fmla="*/ 264 w 330"/>
                  <a:gd name="T37" fmla="*/ 66 h 348"/>
                  <a:gd name="T38" fmla="*/ 282 w 330"/>
                  <a:gd name="T39" fmla="*/ 84 h 348"/>
                  <a:gd name="T40" fmla="*/ 276 w 330"/>
                  <a:gd name="T41" fmla="*/ 108 h 348"/>
                  <a:gd name="T42" fmla="*/ 288 w 330"/>
                  <a:gd name="T43" fmla="*/ 108 h 348"/>
                  <a:gd name="T44" fmla="*/ 288 w 330"/>
                  <a:gd name="T45" fmla="*/ 126 h 348"/>
                  <a:gd name="T46" fmla="*/ 300 w 330"/>
                  <a:gd name="T47" fmla="*/ 126 h 348"/>
                  <a:gd name="T48" fmla="*/ 276 w 330"/>
                  <a:gd name="T49" fmla="*/ 162 h 348"/>
                  <a:gd name="T50" fmla="*/ 282 w 330"/>
                  <a:gd name="T51" fmla="*/ 174 h 348"/>
                  <a:gd name="T52" fmla="*/ 330 w 330"/>
                  <a:gd name="T53" fmla="*/ 114 h 348"/>
                  <a:gd name="T54" fmla="*/ 300 w 330"/>
                  <a:gd name="T55" fmla="*/ 210 h 348"/>
                  <a:gd name="T56" fmla="*/ 294 w 330"/>
                  <a:gd name="T57" fmla="*/ 270 h 348"/>
                  <a:gd name="T58" fmla="*/ 300 w 330"/>
                  <a:gd name="T59" fmla="*/ 330 h 348"/>
                  <a:gd name="T60" fmla="*/ 150 w 330"/>
                  <a:gd name="T61" fmla="*/ 342 h 348"/>
                  <a:gd name="T62" fmla="*/ 138 w 330"/>
                  <a:gd name="T63" fmla="*/ 342 h 348"/>
                  <a:gd name="T64" fmla="*/ 138 w 330"/>
                  <a:gd name="T65" fmla="*/ 348 h 3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0"/>
                  <a:gd name="T100" fmla="*/ 0 h 348"/>
                  <a:gd name="T101" fmla="*/ 330 w 330"/>
                  <a:gd name="T102" fmla="*/ 348 h 3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0" h="348">
                    <a:moveTo>
                      <a:pt x="138" y="342"/>
                    </a:moveTo>
                    <a:lnTo>
                      <a:pt x="114" y="324"/>
                    </a:lnTo>
                    <a:lnTo>
                      <a:pt x="108" y="300"/>
                    </a:lnTo>
                    <a:lnTo>
                      <a:pt x="114" y="282"/>
                    </a:lnTo>
                    <a:lnTo>
                      <a:pt x="102" y="264"/>
                    </a:lnTo>
                    <a:lnTo>
                      <a:pt x="90" y="228"/>
                    </a:lnTo>
                    <a:lnTo>
                      <a:pt x="12" y="174"/>
                    </a:lnTo>
                    <a:lnTo>
                      <a:pt x="18" y="120"/>
                    </a:lnTo>
                    <a:lnTo>
                      <a:pt x="0" y="108"/>
                    </a:lnTo>
                    <a:lnTo>
                      <a:pt x="12" y="84"/>
                    </a:lnTo>
                    <a:lnTo>
                      <a:pt x="36" y="72"/>
                    </a:lnTo>
                    <a:lnTo>
                      <a:pt x="36" y="24"/>
                    </a:lnTo>
                    <a:lnTo>
                      <a:pt x="42" y="18"/>
                    </a:lnTo>
                    <a:lnTo>
                      <a:pt x="60" y="24"/>
                    </a:lnTo>
                    <a:lnTo>
                      <a:pt x="114" y="0"/>
                    </a:lnTo>
                    <a:lnTo>
                      <a:pt x="108" y="24"/>
                    </a:lnTo>
                    <a:lnTo>
                      <a:pt x="138" y="30"/>
                    </a:lnTo>
                    <a:lnTo>
                      <a:pt x="150" y="42"/>
                    </a:lnTo>
                    <a:lnTo>
                      <a:pt x="264" y="66"/>
                    </a:lnTo>
                    <a:lnTo>
                      <a:pt x="282" y="84"/>
                    </a:lnTo>
                    <a:lnTo>
                      <a:pt x="276" y="108"/>
                    </a:lnTo>
                    <a:lnTo>
                      <a:pt x="288" y="108"/>
                    </a:lnTo>
                    <a:lnTo>
                      <a:pt x="288" y="126"/>
                    </a:lnTo>
                    <a:lnTo>
                      <a:pt x="300" y="126"/>
                    </a:lnTo>
                    <a:lnTo>
                      <a:pt x="276" y="162"/>
                    </a:lnTo>
                    <a:lnTo>
                      <a:pt x="282" y="174"/>
                    </a:lnTo>
                    <a:lnTo>
                      <a:pt x="330" y="114"/>
                    </a:lnTo>
                    <a:lnTo>
                      <a:pt x="300" y="210"/>
                    </a:lnTo>
                    <a:lnTo>
                      <a:pt x="294" y="270"/>
                    </a:lnTo>
                    <a:lnTo>
                      <a:pt x="300" y="330"/>
                    </a:lnTo>
                    <a:lnTo>
                      <a:pt x="150" y="342"/>
                    </a:lnTo>
                    <a:lnTo>
                      <a:pt x="138" y="342"/>
                    </a:lnTo>
                    <a:lnTo>
                      <a:pt x="138" y="348"/>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6" name="Freeform 503"/>
              <p:cNvSpPr>
                <a:spLocks noChangeAspect="1"/>
              </p:cNvSpPr>
              <p:nvPr/>
            </p:nvSpPr>
            <p:spPr bwMode="auto">
              <a:xfrm>
                <a:off x="2037" y="1578"/>
                <a:ext cx="432" cy="354"/>
              </a:xfrm>
              <a:custGeom>
                <a:avLst/>
                <a:gdLst>
                  <a:gd name="T0" fmla="*/ 420 w 432"/>
                  <a:gd name="T1" fmla="*/ 204 h 354"/>
                  <a:gd name="T2" fmla="*/ 408 w 432"/>
                  <a:gd name="T3" fmla="*/ 354 h 354"/>
                  <a:gd name="T4" fmla="*/ 114 w 432"/>
                  <a:gd name="T5" fmla="*/ 324 h 354"/>
                  <a:gd name="T6" fmla="*/ 0 w 432"/>
                  <a:gd name="T7" fmla="*/ 306 h 354"/>
                  <a:gd name="T8" fmla="*/ 12 w 432"/>
                  <a:gd name="T9" fmla="*/ 228 h 354"/>
                  <a:gd name="T10" fmla="*/ 42 w 432"/>
                  <a:gd name="T11" fmla="*/ 36 h 354"/>
                  <a:gd name="T12" fmla="*/ 48 w 432"/>
                  <a:gd name="T13" fmla="*/ 0 h 354"/>
                  <a:gd name="T14" fmla="*/ 432 w 432"/>
                  <a:gd name="T15" fmla="*/ 48 h 354"/>
                  <a:gd name="T16" fmla="*/ 420 w 432"/>
                  <a:gd name="T17" fmla="*/ 162 h 354"/>
                  <a:gd name="T18" fmla="*/ 420 w 432"/>
                  <a:gd name="T19" fmla="*/ 204 h 3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2"/>
                  <a:gd name="T31" fmla="*/ 0 h 354"/>
                  <a:gd name="T32" fmla="*/ 432 w 432"/>
                  <a:gd name="T33" fmla="*/ 354 h 3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2" h="354">
                    <a:moveTo>
                      <a:pt x="420" y="204"/>
                    </a:moveTo>
                    <a:lnTo>
                      <a:pt x="408" y="354"/>
                    </a:lnTo>
                    <a:lnTo>
                      <a:pt x="114" y="324"/>
                    </a:lnTo>
                    <a:lnTo>
                      <a:pt x="0" y="306"/>
                    </a:lnTo>
                    <a:lnTo>
                      <a:pt x="12" y="228"/>
                    </a:lnTo>
                    <a:lnTo>
                      <a:pt x="42" y="36"/>
                    </a:lnTo>
                    <a:lnTo>
                      <a:pt x="48" y="0"/>
                    </a:lnTo>
                    <a:lnTo>
                      <a:pt x="432" y="48"/>
                    </a:lnTo>
                    <a:lnTo>
                      <a:pt x="420" y="162"/>
                    </a:lnTo>
                    <a:lnTo>
                      <a:pt x="420" y="204"/>
                    </a:lnTo>
                    <a:close/>
                  </a:path>
                </a:pathLst>
              </a:custGeom>
              <a:solidFill>
                <a:srgbClr val="FFAA00"/>
              </a:solidFill>
              <a:ln w="9525">
                <a:solidFill>
                  <a:srgbClr val="FFAA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877" name="Freeform 504"/>
              <p:cNvSpPr>
                <a:spLocks noChangeAspect="1"/>
              </p:cNvSpPr>
              <p:nvPr/>
            </p:nvSpPr>
            <p:spPr bwMode="auto">
              <a:xfrm>
                <a:off x="2037" y="1578"/>
                <a:ext cx="432" cy="354"/>
              </a:xfrm>
              <a:custGeom>
                <a:avLst/>
                <a:gdLst>
                  <a:gd name="T0" fmla="*/ 420 w 432"/>
                  <a:gd name="T1" fmla="*/ 204 h 354"/>
                  <a:gd name="T2" fmla="*/ 408 w 432"/>
                  <a:gd name="T3" fmla="*/ 354 h 354"/>
                  <a:gd name="T4" fmla="*/ 114 w 432"/>
                  <a:gd name="T5" fmla="*/ 324 h 354"/>
                  <a:gd name="T6" fmla="*/ 0 w 432"/>
                  <a:gd name="T7" fmla="*/ 306 h 354"/>
                  <a:gd name="T8" fmla="*/ 12 w 432"/>
                  <a:gd name="T9" fmla="*/ 228 h 354"/>
                  <a:gd name="T10" fmla="*/ 42 w 432"/>
                  <a:gd name="T11" fmla="*/ 36 h 354"/>
                  <a:gd name="T12" fmla="*/ 48 w 432"/>
                  <a:gd name="T13" fmla="*/ 0 h 354"/>
                  <a:gd name="T14" fmla="*/ 432 w 432"/>
                  <a:gd name="T15" fmla="*/ 48 h 354"/>
                  <a:gd name="T16" fmla="*/ 420 w 432"/>
                  <a:gd name="T17" fmla="*/ 162 h 354"/>
                  <a:gd name="T18" fmla="*/ 420 w 432"/>
                  <a:gd name="T19" fmla="*/ 204 h 354"/>
                  <a:gd name="T20" fmla="*/ 420 w 432"/>
                  <a:gd name="T21" fmla="*/ 210 h 3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2"/>
                  <a:gd name="T34" fmla="*/ 0 h 354"/>
                  <a:gd name="T35" fmla="*/ 432 w 432"/>
                  <a:gd name="T36" fmla="*/ 354 h 3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2" h="354">
                    <a:moveTo>
                      <a:pt x="420" y="204"/>
                    </a:moveTo>
                    <a:lnTo>
                      <a:pt x="408" y="354"/>
                    </a:lnTo>
                    <a:lnTo>
                      <a:pt x="114" y="324"/>
                    </a:lnTo>
                    <a:lnTo>
                      <a:pt x="0" y="306"/>
                    </a:lnTo>
                    <a:lnTo>
                      <a:pt x="12" y="228"/>
                    </a:lnTo>
                    <a:lnTo>
                      <a:pt x="42" y="36"/>
                    </a:lnTo>
                    <a:lnTo>
                      <a:pt x="48" y="0"/>
                    </a:lnTo>
                    <a:lnTo>
                      <a:pt x="432" y="48"/>
                    </a:lnTo>
                    <a:lnTo>
                      <a:pt x="420" y="162"/>
                    </a:lnTo>
                    <a:lnTo>
                      <a:pt x="420" y="204"/>
                    </a:lnTo>
                    <a:lnTo>
                      <a:pt x="420" y="210"/>
                    </a:lnTo>
                  </a:path>
                </a:pathLst>
              </a:custGeom>
              <a:noFill/>
              <a:ln w="9525">
                <a:solidFill>
                  <a:srgbClr val="000000"/>
                </a:solidFill>
                <a:prstDash val="solid"/>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grpSp>
        <p:sp>
          <p:nvSpPr>
            <p:cNvPr id="19754" name="Rectangle 505"/>
            <p:cNvSpPr>
              <a:spLocks noChangeArrowheads="1"/>
            </p:cNvSpPr>
            <p:nvPr/>
          </p:nvSpPr>
          <p:spPr bwMode="auto">
            <a:xfrm>
              <a:off x="2557" y="2615"/>
              <a:ext cx="576" cy="240"/>
            </a:xfrm>
            <a:prstGeom prst="rect">
              <a:avLst/>
            </a:prstGeom>
            <a:no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00"/>
                  </a:solidFill>
                  <a:effectLst/>
                  <a:uLnTx/>
                  <a:uFillTx/>
                  <a:latin typeface="Calibri" panose="020F0502020204030204" pitchFamily="34" charset="0"/>
                  <a:cs typeface="Calibri" panose="020F0502020204030204" pitchFamily="34" charset="0"/>
                </a:rPr>
                <a:t>2000</a:t>
              </a:r>
            </a:p>
          </p:txBody>
        </p:sp>
      </p:grpSp>
      <p:grpSp>
        <p:nvGrpSpPr>
          <p:cNvPr id="19466" name="Group 765"/>
          <p:cNvGrpSpPr>
            <a:grpSpLocks/>
          </p:cNvGrpSpPr>
          <p:nvPr/>
        </p:nvGrpSpPr>
        <p:grpSpPr bwMode="auto">
          <a:xfrm>
            <a:off x="1158875" y="5827713"/>
            <a:ext cx="7451725" cy="344487"/>
            <a:chOff x="405" y="3383"/>
            <a:chExt cx="4694" cy="217"/>
          </a:xfrm>
        </p:grpSpPr>
        <p:sp>
          <p:nvSpPr>
            <p:cNvPr id="19737" name="Text Box 766"/>
            <p:cNvSpPr txBox="1">
              <a:spLocks noChangeArrowheads="1"/>
            </p:cNvSpPr>
            <p:nvPr/>
          </p:nvSpPr>
          <p:spPr bwMode="auto">
            <a:xfrm>
              <a:off x="405" y="3383"/>
              <a:ext cx="4310" cy="194"/>
            </a:xfrm>
            <a:prstGeom prst="rect">
              <a:avLst/>
            </a:prstGeom>
            <a:solidFill>
              <a:schemeClr val="bg1"/>
            </a:solidFill>
            <a:ln w="8001">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Garamond" pitchFamily="18" charset="0"/>
                  <a:ea typeface="+mn-ea"/>
                  <a:cs typeface="+mn-cs"/>
                </a:rPr>
                <a:t>      No Data         &lt;4.5%         4.5%–5.9%           6.0%–7.4%        7.5%–8.9%            </a:t>
              </a:r>
              <a:r>
                <a:rPr kumimoji="0" lang="en-US" sz="1400" b="0" i="0" u="sng" strike="noStrike" kern="1200" cap="none" spc="0" normalizeH="0" baseline="0" noProof="0" dirty="0">
                  <a:ln>
                    <a:noFill/>
                  </a:ln>
                  <a:solidFill>
                    <a:srgbClr val="000000"/>
                  </a:solidFill>
                  <a:effectLst/>
                  <a:uLnTx/>
                  <a:uFillTx/>
                  <a:latin typeface="Garamond" pitchFamily="18" charset="0"/>
                  <a:ea typeface="+mn-ea"/>
                  <a:cs typeface="+mn-cs"/>
                </a:rPr>
                <a:t>&gt;</a:t>
              </a:r>
              <a:r>
                <a:rPr kumimoji="0" lang="en-US" sz="1400" b="0" i="0" u="none" strike="noStrike" kern="1200" cap="none" spc="0" normalizeH="0" baseline="0" noProof="0" dirty="0">
                  <a:ln>
                    <a:noFill/>
                  </a:ln>
                  <a:solidFill>
                    <a:srgbClr val="000000"/>
                  </a:solidFill>
                  <a:effectLst/>
                  <a:uLnTx/>
                  <a:uFillTx/>
                  <a:latin typeface="Garamond" pitchFamily="18" charset="0"/>
                  <a:ea typeface="+mn-ea"/>
                  <a:cs typeface="+mn-cs"/>
                </a:rPr>
                <a:t>9.0%</a:t>
              </a:r>
            </a:p>
          </p:txBody>
        </p:sp>
        <p:sp>
          <p:nvSpPr>
            <p:cNvPr id="19738" name="Rectangle 767"/>
            <p:cNvSpPr>
              <a:spLocks noChangeArrowheads="1"/>
            </p:cNvSpPr>
            <p:nvPr/>
          </p:nvSpPr>
          <p:spPr bwMode="auto">
            <a:xfrm>
              <a:off x="405" y="3383"/>
              <a:ext cx="4694" cy="217"/>
            </a:xfrm>
            <a:prstGeom prst="rect">
              <a:avLst/>
            </a:prstGeom>
            <a:noFill/>
            <a:ln w="9525">
              <a:no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39" name="Rectangle 768"/>
            <p:cNvSpPr>
              <a:spLocks noChangeArrowheads="1"/>
            </p:cNvSpPr>
            <p:nvPr/>
          </p:nvSpPr>
          <p:spPr bwMode="auto">
            <a:xfrm>
              <a:off x="472" y="3437"/>
              <a:ext cx="86" cy="86"/>
            </a:xfrm>
            <a:prstGeom prst="rect">
              <a:avLst/>
            </a:prstGeom>
            <a:solidFill>
              <a:srgbClr val="FFFFFF"/>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40" name="Rectangle 769"/>
            <p:cNvSpPr>
              <a:spLocks noChangeArrowheads="1"/>
            </p:cNvSpPr>
            <p:nvPr/>
          </p:nvSpPr>
          <p:spPr bwMode="auto">
            <a:xfrm>
              <a:off x="1145" y="3437"/>
              <a:ext cx="86" cy="86"/>
            </a:xfrm>
            <a:prstGeom prst="rect">
              <a:avLst/>
            </a:prstGeom>
            <a:solidFill>
              <a:srgbClr val="E8D898"/>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41" name="Rectangle 770"/>
            <p:cNvSpPr>
              <a:spLocks noChangeArrowheads="1"/>
            </p:cNvSpPr>
            <p:nvPr/>
          </p:nvSpPr>
          <p:spPr bwMode="auto">
            <a:xfrm>
              <a:off x="1691" y="3437"/>
              <a:ext cx="86" cy="86"/>
            </a:xfrm>
            <a:prstGeom prst="rect">
              <a:avLst/>
            </a:prstGeom>
            <a:solidFill>
              <a:srgbClr val="FFAA00"/>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42" name="Rectangle 771"/>
            <p:cNvSpPr>
              <a:spLocks noChangeArrowheads="1"/>
            </p:cNvSpPr>
            <p:nvPr/>
          </p:nvSpPr>
          <p:spPr bwMode="auto">
            <a:xfrm>
              <a:off x="2498" y="3437"/>
              <a:ext cx="86" cy="86"/>
            </a:xfrm>
            <a:prstGeom prst="rect">
              <a:avLst/>
            </a:prstGeom>
            <a:solidFill>
              <a:srgbClr val="FF8C00"/>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43" name="Rectangle 772"/>
            <p:cNvSpPr>
              <a:spLocks noChangeArrowheads="1"/>
            </p:cNvSpPr>
            <p:nvPr/>
          </p:nvSpPr>
          <p:spPr bwMode="auto">
            <a:xfrm>
              <a:off x="3237" y="3437"/>
              <a:ext cx="86" cy="86"/>
            </a:xfrm>
            <a:prstGeom prst="rect">
              <a:avLst/>
            </a:prstGeom>
            <a:solidFill>
              <a:srgbClr val="FF4500"/>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19744" name="Rectangle 773"/>
            <p:cNvSpPr>
              <a:spLocks noChangeArrowheads="1"/>
            </p:cNvSpPr>
            <p:nvPr/>
          </p:nvSpPr>
          <p:spPr bwMode="auto">
            <a:xfrm>
              <a:off x="4053" y="3437"/>
              <a:ext cx="86" cy="86"/>
            </a:xfrm>
            <a:prstGeom prst="rect">
              <a:avLst/>
            </a:prstGeom>
            <a:solidFill>
              <a:srgbClr val="B22222"/>
            </a:solidFill>
            <a:ln w="9525">
              <a:solidFill>
                <a:schemeClr val="tx1"/>
              </a:solidFill>
              <a:miter lim="800000"/>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grpSp>
      <p:sp>
        <p:nvSpPr>
          <p:cNvPr id="19467" name="Rectangle 774"/>
          <p:cNvSpPr>
            <a:spLocks noChangeArrowheads="1"/>
          </p:cNvSpPr>
          <p:nvPr/>
        </p:nvSpPr>
        <p:spPr bwMode="auto">
          <a:xfrm rot="10800000" flipV="1">
            <a:off x="1143000" y="6248400"/>
            <a:ext cx="6553200" cy="457200"/>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aramond" pitchFamily="18" charset="0"/>
                <a:ea typeface="+mn-ea"/>
                <a:cs typeface="+mn-cs"/>
              </a:rPr>
              <a:t>CDC’s Division of Diabetes Translation. United States Surveillance System available at http://www.cdc.gov/diabetes/data</a:t>
            </a:r>
          </a:p>
        </p:txBody>
      </p:sp>
      <p:pic>
        <p:nvPicPr>
          <p:cNvPr id="19468" name="Picture 775"/>
          <p:cNvPicPr>
            <a:picLocks noChangeAspect="1" noChangeArrowheads="1"/>
          </p:cNvPicPr>
          <p:nvPr/>
        </p:nvPicPr>
        <p:blipFill>
          <a:blip r:embed="rId3" cstate="print"/>
          <a:srcRect/>
          <a:stretch>
            <a:fillRect/>
          </a:stretch>
        </p:blipFill>
        <p:spPr bwMode="auto">
          <a:xfrm>
            <a:off x="8305800" y="6207125"/>
            <a:ext cx="685800" cy="498475"/>
          </a:xfrm>
          <a:prstGeom prst="rect">
            <a:avLst/>
          </a:prstGeom>
          <a:noFill/>
          <a:ln w="9525">
            <a:noFill/>
            <a:miter lim="800000"/>
            <a:headEnd/>
            <a:tailEnd/>
          </a:ln>
        </p:spPr>
      </p:pic>
      <p:pic>
        <p:nvPicPr>
          <p:cNvPr id="19469" name="Picture 776" descr="hhs logo"/>
          <p:cNvPicPr>
            <a:picLocks noChangeAspect="1" noChangeArrowheads="1"/>
          </p:cNvPicPr>
          <p:nvPr/>
        </p:nvPicPr>
        <p:blipFill>
          <a:blip r:embed="rId4" cstate="print"/>
          <a:srcRect/>
          <a:stretch>
            <a:fillRect/>
          </a:stretch>
        </p:blipFill>
        <p:spPr bwMode="auto">
          <a:xfrm>
            <a:off x="76200" y="6248400"/>
            <a:ext cx="609600" cy="609600"/>
          </a:xfrm>
          <a:prstGeom prst="rect">
            <a:avLst/>
          </a:prstGeom>
          <a:noFill/>
          <a:ln w="9525">
            <a:noFill/>
            <a:miter lim="800000"/>
            <a:headEnd/>
            <a:tailEnd/>
          </a:ln>
        </p:spPr>
      </p:pic>
      <p:grpSp>
        <p:nvGrpSpPr>
          <p:cNvPr id="3" name="Group 2"/>
          <p:cNvGrpSpPr/>
          <p:nvPr/>
        </p:nvGrpSpPr>
        <p:grpSpPr>
          <a:xfrm>
            <a:off x="6033245" y="2843857"/>
            <a:ext cx="3013982" cy="2374456"/>
            <a:chOff x="6051687" y="3435794"/>
            <a:chExt cx="3013982" cy="2374456"/>
          </a:xfrm>
        </p:grpSpPr>
        <p:sp>
          <p:nvSpPr>
            <p:cNvPr id="1088" name="Rectangle 505"/>
            <p:cNvSpPr>
              <a:spLocks noChangeArrowheads="1"/>
            </p:cNvSpPr>
            <p:nvPr/>
          </p:nvSpPr>
          <p:spPr bwMode="auto">
            <a:xfrm>
              <a:off x="6913203" y="3435794"/>
              <a:ext cx="914400" cy="381000"/>
            </a:xfrm>
            <a:prstGeom prst="rect">
              <a:avLst/>
            </a:prstGeom>
            <a:no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00"/>
                  </a:solidFill>
                  <a:effectLst/>
                  <a:uLnTx/>
                  <a:uFillTx/>
                  <a:latin typeface="Calibri" panose="020F0502020204030204" pitchFamily="34" charset="0"/>
                  <a:cs typeface="Calibri" panose="020F0502020204030204" pitchFamily="34" charset="0"/>
                </a:rPr>
                <a:t>2015</a:t>
              </a:r>
            </a:p>
          </p:txBody>
        </p:sp>
        <p:grpSp>
          <p:nvGrpSpPr>
            <p:cNvPr id="20616" name="Group 536"/>
            <p:cNvGrpSpPr>
              <a:grpSpLocks noChangeAspect="1"/>
            </p:cNvGrpSpPr>
            <p:nvPr/>
          </p:nvGrpSpPr>
          <p:grpSpPr bwMode="auto">
            <a:xfrm>
              <a:off x="6051687" y="3514187"/>
              <a:ext cx="3013982" cy="2296063"/>
              <a:chOff x="1461" y="1079"/>
              <a:chExt cx="2846" cy="2170"/>
            </a:xfrm>
          </p:grpSpPr>
          <p:sp>
            <p:nvSpPr>
              <p:cNvPr id="20617" name="AutoShape 535"/>
              <p:cNvSpPr>
                <a:spLocks noChangeAspect="1" noChangeArrowheads="1" noTextEdit="1"/>
              </p:cNvSpPr>
              <p:nvPr/>
            </p:nvSpPr>
            <p:spPr bwMode="auto">
              <a:xfrm>
                <a:off x="1461" y="1079"/>
                <a:ext cx="2838" cy="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18" name="Rectangle 537"/>
              <p:cNvSpPr>
                <a:spLocks noChangeArrowheads="1"/>
              </p:cNvSpPr>
              <p:nvPr/>
            </p:nvSpPr>
            <p:spPr bwMode="auto">
              <a:xfrm>
                <a:off x="1461" y="1079"/>
                <a:ext cx="2846" cy="217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19" name="Rectangle 538"/>
              <p:cNvSpPr>
                <a:spLocks noChangeArrowheads="1"/>
              </p:cNvSpPr>
              <p:nvPr/>
            </p:nvSpPr>
            <p:spPr bwMode="auto">
              <a:xfrm>
                <a:off x="1491" y="1140"/>
                <a:ext cx="2785" cy="204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0" name="Freeform 539"/>
              <p:cNvSpPr>
                <a:spLocks/>
              </p:cNvSpPr>
              <p:nvPr/>
            </p:nvSpPr>
            <p:spPr bwMode="auto">
              <a:xfrm>
                <a:off x="3315" y="2353"/>
                <a:ext cx="189" cy="319"/>
              </a:xfrm>
              <a:custGeom>
                <a:avLst/>
                <a:gdLst>
                  <a:gd name="T0" fmla="*/ 182 w 189"/>
                  <a:gd name="T1" fmla="*/ 198 h 319"/>
                  <a:gd name="T2" fmla="*/ 189 w 189"/>
                  <a:gd name="T3" fmla="*/ 251 h 319"/>
                  <a:gd name="T4" fmla="*/ 53 w 189"/>
                  <a:gd name="T5" fmla="*/ 266 h 319"/>
                  <a:gd name="T6" fmla="*/ 61 w 189"/>
                  <a:gd name="T7" fmla="*/ 304 h 319"/>
                  <a:gd name="T8" fmla="*/ 61 w 189"/>
                  <a:gd name="T9" fmla="*/ 311 h 319"/>
                  <a:gd name="T10" fmla="*/ 30 w 189"/>
                  <a:gd name="T11" fmla="*/ 319 h 319"/>
                  <a:gd name="T12" fmla="*/ 46 w 189"/>
                  <a:gd name="T13" fmla="*/ 311 h 319"/>
                  <a:gd name="T14" fmla="*/ 30 w 189"/>
                  <a:gd name="T15" fmla="*/ 289 h 319"/>
                  <a:gd name="T16" fmla="*/ 23 w 189"/>
                  <a:gd name="T17" fmla="*/ 311 h 319"/>
                  <a:gd name="T18" fmla="*/ 8 w 189"/>
                  <a:gd name="T19" fmla="*/ 311 h 319"/>
                  <a:gd name="T20" fmla="*/ 0 w 189"/>
                  <a:gd name="T21" fmla="*/ 213 h 319"/>
                  <a:gd name="T22" fmla="*/ 0 w 189"/>
                  <a:gd name="T23" fmla="*/ 16 h 319"/>
                  <a:gd name="T24" fmla="*/ 129 w 189"/>
                  <a:gd name="T25" fmla="*/ 0 h 319"/>
                  <a:gd name="T26" fmla="*/ 167 w 189"/>
                  <a:gd name="T27" fmla="*/ 137 h 319"/>
                  <a:gd name="T28" fmla="*/ 189 w 189"/>
                  <a:gd name="T29" fmla="*/ 175 h 319"/>
                  <a:gd name="T30" fmla="*/ 182 w 189"/>
                  <a:gd name="T31" fmla="*/ 19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9" h="319">
                    <a:moveTo>
                      <a:pt x="182" y="198"/>
                    </a:moveTo>
                    <a:lnTo>
                      <a:pt x="189" y="251"/>
                    </a:lnTo>
                    <a:lnTo>
                      <a:pt x="53" y="266"/>
                    </a:lnTo>
                    <a:lnTo>
                      <a:pt x="61" y="304"/>
                    </a:lnTo>
                    <a:lnTo>
                      <a:pt x="61" y="311"/>
                    </a:lnTo>
                    <a:lnTo>
                      <a:pt x="30" y="319"/>
                    </a:lnTo>
                    <a:lnTo>
                      <a:pt x="46" y="311"/>
                    </a:lnTo>
                    <a:lnTo>
                      <a:pt x="30" y="289"/>
                    </a:lnTo>
                    <a:lnTo>
                      <a:pt x="23" y="311"/>
                    </a:lnTo>
                    <a:lnTo>
                      <a:pt x="8" y="311"/>
                    </a:lnTo>
                    <a:lnTo>
                      <a:pt x="0" y="213"/>
                    </a:lnTo>
                    <a:lnTo>
                      <a:pt x="0" y="16"/>
                    </a:lnTo>
                    <a:lnTo>
                      <a:pt x="129" y="0"/>
                    </a:lnTo>
                    <a:lnTo>
                      <a:pt x="167" y="137"/>
                    </a:lnTo>
                    <a:lnTo>
                      <a:pt x="189" y="175"/>
                    </a:lnTo>
                    <a:lnTo>
                      <a:pt x="182" y="19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1" name="Freeform 540"/>
              <p:cNvSpPr>
                <a:spLocks/>
              </p:cNvSpPr>
              <p:nvPr/>
            </p:nvSpPr>
            <p:spPr bwMode="auto">
              <a:xfrm>
                <a:off x="3315" y="2353"/>
                <a:ext cx="189" cy="319"/>
              </a:xfrm>
              <a:custGeom>
                <a:avLst/>
                <a:gdLst>
                  <a:gd name="T0" fmla="*/ 182 w 189"/>
                  <a:gd name="T1" fmla="*/ 198 h 319"/>
                  <a:gd name="T2" fmla="*/ 189 w 189"/>
                  <a:gd name="T3" fmla="*/ 251 h 319"/>
                  <a:gd name="T4" fmla="*/ 53 w 189"/>
                  <a:gd name="T5" fmla="*/ 266 h 319"/>
                  <a:gd name="T6" fmla="*/ 61 w 189"/>
                  <a:gd name="T7" fmla="*/ 304 h 319"/>
                  <a:gd name="T8" fmla="*/ 61 w 189"/>
                  <a:gd name="T9" fmla="*/ 311 h 319"/>
                  <a:gd name="T10" fmla="*/ 30 w 189"/>
                  <a:gd name="T11" fmla="*/ 319 h 319"/>
                  <a:gd name="T12" fmla="*/ 46 w 189"/>
                  <a:gd name="T13" fmla="*/ 311 h 319"/>
                  <a:gd name="T14" fmla="*/ 30 w 189"/>
                  <a:gd name="T15" fmla="*/ 289 h 319"/>
                  <a:gd name="T16" fmla="*/ 23 w 189"/>
                  <a:gd name="T17" fmla="*/ 311 h 319"/>
                  <a:gd name="T18" fmla="*/ 8 w 189"/>
                  <a:gd name="T19" fmla="*/ 311 h 319"/>
                  <a:gd name="T20" fmla="*/ 0 w 189"/>
                  <a:gd name="T21" fmla="*/ 213 h 319"/>
                  <a:gd name="T22" fmla="*/ 0 w 189"/>
                  <a:gd name="T23" fmla="*/ 16 h 319"/>
                  <a:gd name="T24" fmla="*/ 129 w 189"/>
                  <a:gd name="T25" fmla="*/ 0 h 319"/>
                  <a:gd name="T26" fmla="*/ 167 w 189"/>
                  <a:gd name="T27" fmla="*/ 137 h 319"/>
                  <a:gd name="T28" fmla="*/ 189 w 189"/>
                  <a:gd name="T29" fmla="*/ 175 h 319"/>
                  <a:gd name="T30" fmla="*/ 182 w 189"/>
                  <a:gd name="T31" fmla="*/ 198 h 319"/>
                  <a:gd name="T32" fmla="*/ 182 w 189"/>
                  <a:gd name="T33" fmla="*/ 205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9" h="319">
                    <a:moveTo>
                      <a:pt x="182" y="198"/>
                    </a:moveTo>
                    <a:lnTo>
                      <a:pt x="189" y="251"/>
                    </a:lnTo>
                    <a:lnTo>
                      <a:pt x="53" y="266"/>
                    </a:lnTo>
                    <a:lnTo>
                      <a:pt x="61" y="304"/>
                    </a:lnTo>
                    <a:lnTo>
                      <a:pt x="61" y="311"/>
                    </a:lnTo>
                    <a:lnTo>
                      <a:pt x="30" y="319"/>
                    </a:lnTo>
                    <a:lnTo>
                      <a:pt x="46" y="311"/>
                    </a:lnTo>
                    <a:lnTo>
                      <a:pt x="30" y="289"/>
                    </a:lnTo>
                    <a:lnTo>
                      <a:pt x="23" y="311"/>
                    </a:lnTo>
                    <a:lnTo>
                      <a:pt x="8" y="311"/>
                    </a:lnTo>
                    <a:lnTo>
                      <a:pt x="0" y="213"/>
                    </a:lnTo>
                    <a:lnTo>
                      <a:pt x="0" y="16"/>
                    </a:lnTo>
                    <a:lnTo>
                      <a:pt x="129" y="0"/>
                    </a:lnTo>
                    <a:lnTo>
                      <a:pt x="167" y="137"/>
                    </a:lnTo>
                    <a:lnTo>
                      <a:pt x="189" y="175"/>
                    </a:lnTo>
                    <a:lnTo>
                      <a:pt x="182" y="198"/>
                    </a:lnTo>
                    <a:lnTo>
                      <a:pt x="182" y="20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2" name="Freeform 541"/>
              <p:cNvSpPr>
                <a:spLocks/>
              </p:cNvSpPr>
              <p:nvPr/>
            </p:nvSpPr>
            <p:spPr bwMode="auto">
              <a:xfrm>
                <a:off x="1552" y="2520"/>
                <a:ext cx="530" cy="471"/>
              </a:xfrm>
              <a:custGeom>
                <a:avLst/>
                <a:gdLst>
                  <a:gd name="T0" fmla="*/ 0 w 530"/>
                  <a:gd name="T1" fmla="*/ 266 h 471"/>
                  <a:gd name="T2" fmla="*/ 0 w 530"/>
                  <a:gd name="T3" fmla="*/ 273 h 471"/>
                  <a:gd name="T4" fmla="*/ 30 w 530"/>
                  <a:gd name="T5" fmla="*/ 296 h 471"/>
                  <a:gd name="T6" fmla="*/ 23 w 530"/>
                  <a:gd name="T7" fmla="*/ 327 h 471"/>
                  <a:gd name="T8" fmla="*/ 45 w 530"/>
                  <a:gd name="T9" fmla="*/ 311 h 471"/>
                  <a:gd name="T10" fmla="*/ 45 w 530"/>
                  <a:gd name="T11" fmla="*/ 364 h 471"/>
                  <a:gd name="T12" fmla="*/ 83 w 530"/>
                  <a:gd name="T13" fmla="*/ 372 h 471"/>
                  <a:gd name="T14" fmla="*/ 98 w 530"/>
                  <a:gd name="T15" fmla="*/ 372 h 471"/>
                  <a:gd name="T16" fmla="*/ 98 w 530"/>
                  <a:gd name="T17" fmla="*/ 410 h 471"/>
                  <a:gd name="T18" fmla="*/ 60 w 530"/>
                  <a:gd name="T19" fmla="*/ 448 h 471"/>
                  <a:gd name="T20" fmla="*/ 7 w 530"/>
                  <a:gd name="T21" fmla="*/ 471 h 471"/>
                  <a:gd name="T22" fmla="*/ 68 w 530"/>
                  <a:gd name="T23" fmla="*/ 455 h 471"/>
                  <a:gd name="T24" fmla="*/ 83 w 530"/>
                  <a:gd name="T25" fmla="*/ 433 h 471"/>
                  <a:gd name="T26" fmla="*/ 159 w 530"/>
                  <a:gd name="T27" fmla="*/ 387 h 471"/>
                  <a:gd name="T28" fmla="*/ 159 w 530"/>
                  <a:gd name="T29" fmla="*/ 349 h 471"/>
                  <a:gd name="T30" fmla="*/ 204 w 530"/>
                  <a:gd name="T31" fmla="*/ 266 h 471"/>
                  <a:gd name="T32" fmla="*/ 219 w 530"/>
                  <a:gd name="T33" fmla="*/ 289 h 471"/>
                  <a:gd name="T34" fmla="*/ 227 w 530"/>
                  <a:gd name="T35" fmla="*/ 304 h 471"/>
                  <a:gd name="T36" fmla="*/ 189 w 530"/>
                  <a:gd name="T37" fmla="*/ 357 h 471"/>
                  <a:gd name="T38" fmla="*/ 242 w 530"/>
                  <a:gd name="T39" fmla="*/ 289 h 471"/>
                  <a:gd name="T40" fmla="*/ 265 w 530"/>
                  <a:gd name="T41" fmla="*/ 296 h 471"/>
                  <a:gd name="T42" fmla="*/ 295 w 530"/>
                  <a:gd name="T43" fmla="*/ 319 h 471"/>
                  <a:gd name="T44" fmla="*/ 356 w 530"/>
                  <a:gd name="T45" fmla="*/ 311 h 471"/>
                  <a:gd name="T46" fmla="*/ 356 w 530"/>
                  <a:gd name="T47" fmla="*/ 327 h 471"/>
                  <a:gd name="T48" fmla="*/ 378 w 530"/>
                  <a:gd name="T49" fmla="*/ 319 h 471"/>
                  <a:gd name="T50" fmla="*/ 408 w 530"/>
                  <a:gd name="T51" fmla="*/ 349 h 471"/>
                  <a:gd name="T52" fmla="*/ 401 w 530"/>
                  <a:gd name="T53" fmla="*/ 327 h 471"/>
                  <a:gd name="T54" fmla="*/ 416 w 530"/>
                  <a:gd name="T55" fmla="*/ 311 h 471"/>
                  <a:gd name="T56" fmla="*/ 461 w 530"/>
                  <a:gd name="T57" fmla="*/ 364 h 471"/>
                  <a:gd name="T58" fmla="*/ 492 w 530"/>
                  <a:gd name="T59" fmla="*/ 402 h 471"/>
                  <a:gd name="T60" fmla="*/ 522 w 530"/>
                  <a:gd name="T61" fmla="*/ 418 h 471"/>
                  <a:gd name="T62" fmla="*/ 522 w 530"/>
                  <a:gd name="T63" fmla="*/ 387 h 471"/>
                  <a:gd name="T64" fmla="*/ 416 w 530"/>
                  <a:gd name="T65" fmla="*/ 304 h 471"/>
                  <a:gd name="T66" fmla="*/ 386 w 530"/>
                  <a:gd name="T67" fmla="*/ 311 h 471"/>
                  <a:gd name="T68" fmla="*/ 363 w 530"/>
                  <a:gd name="T69" fmla="*/ 304 h 471"/>
                  <a:gd name="T70" fmla="*/ 287 w 530"/>
                  <a:gd name="T71" fmla="*/ 31 h 471"/>
                  <a:gd name="T72" fmla="*/ 151 w 530"/>
                  <a:gd name="T73" fmla="*/ 0 h 471"/>
                  <a:gd name="T74" fmla="*/ 136 w 530"/>
                  <a:gd name="T75" fmla="*/ 0 h 471"/>
                  <a:gd name="T76" fmla="*/ 106 w 530"/>
                  <a:gd name="T77" fmla="*/ 23 h 471"/>
                  <a:gd name="T78" fmla="*/ 91 w 530"/>
                  <a:gd name="T79" fmla="*/ 23 h 471"/>
                  <a:gd name="T80" fmla="*/ 83 w 530"/>
                  <a:gd name="T81" fmla="*/ 31 h 471"/>
                  <a:gd name="T82" fmla="*/ 38 w 530"/>
                  <a:gd name="T83" fmla="*/ 53 h 471"/>
                  <a:gd name="T84" fmla="*/ 60 w 530"/>
                  <a:gd name="T85" fmla="*/ 114 h 471"/>
                  <a:gd name="T86" fmla="*/ 75 w 530"/>
                  <a:gd name="T87" fmla="*/ 129 h 471"/>
                  <a:gd name="T88" fmla="*/ 75 w 530"/>
                  <a:gd name="T89" fmla="*/ 152 h 471"/>
                  <a:gd name="T90" fmla="*/ 0 w 530"/>
                  <a:gd name="T91" fmla="*/ 144 h 471"/>
                  <a:gd name="T92" fmla="*/ 15 w 530"/>
                  <a:gd name="T93" fmla="*/ 160 h 471"/>
                  <a:gd name="T94" fmla="*/ 53 w 530"/>
                  <a:gd name="T95" fmla="*/ 182 h 471"/>
                  <a:gd name="T96" fmla="*/ 83 w 530"/>
                  <a:gd name="T97" fmla="*/ 182 h 471"/>
                  <a:gd name="T98" fmla="*/ 38 w 530"/>
                  <a:gd name="T99" fmla="*/ 23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0" h="471">
                    <a:moveTo>
                      <a:pt x="38" y="235"/>
                    </a:moveTo>
                    <a:lnTo>
                      <a:pt x="0" y="266"/>
                    </a:lnTo>
                    <a:lnTo>
                      <a:pt x="15" y="266"/>
                    </a:lnTo>
                    <a:lnTo>
                      <a:pt x="0" y="273"/>
                    </a:lnTo>
                    <a:lnTo>
                      <a:pt x="7" y="289"/>
                    </a:lnTo>
                    <a:lnTo>
                      <a:pt x="30" y="296"/>
                    </a:lnTo>
                    <a:lnTo>
                      <a:pt x="15" y="311"/>
                    </a:lnTo>
                    <a:lnTo>
                      <a:pt x="23" y="327"/>
                    </a:lnTo>
                    <a:lnTo>
                      <a:pt x="30" y="334"/>
                    </a:lnTo>
                    <a:lnTo>
                      <a:pt x="45" y="311"/>
                    </a:lnTo>
                    <a:lnTo>
                      <a:pt x="53" y="349"/>
                    </a:lnTo>
                    <a:lnTo>
                      <a:pt x="45" y="364"/>
                    </a:lnTo>
                    <a:lnTo>
                      <a:pt x="68" y="349"/>
                    </a:lnTo>
                    <a:lnTo>
                      <a:pt x="83" y="372"/>
                    </a:lnTo>
                    <a:lnTo>
                      <a:pt x="91" y="357"/>
                    </a:lnTo>
                    <a:lnTo>
                      <a:pt x="98" y="372"/>
                    </a:lnTo>
                    <a:lnTo>
                      <a:pt x="121" y="357"/>
                    </a:lnTo>
                    <a:lnTo>
                      <a:pt x="98" y="410"/>
                    </a:lnTo>
                    <a:lnTo>
                      <a:pt x="60" y="433"/>
                    </a:lnTo>
                    <a:lnTo>
                      <a:pt x="60" y="448"/>
                    </a:lnTo>
                    <a:lnTo>
                      <a:pt x="38" y="440"/>
                    </a:lnTo>
                    <a:lnTo>
                      <a:pt x="7" y="471"/>
                    </a:lnTo>
                    <a:lnTo>
                      <a:pt x="38" y="448"/>
                    </a:lnTo>
                    <a:lnTo>
                      <a:pt x="68" y="455"/>
                    </a:lnTo>
                    <a:lnTo>
                      <a:pt x="83" y="448"/>
                    </a:lnTo>
                    <a:lnTo>
                      <a:pt x="83" y="433"/>
                    </a:lnTo>
                    <a:lnTo>
                      <a:pt x="98" y="433"/>
                    </a:lnTo>
                    <a:lnTo>
                      <a:pt x="159" y="387"/>
                    </a:lnTo>
                    <a:lnTo>
                      <a:pt x="166" y="364"/>
                    </a:lnTo>
                    <a:lnTo>
                      <a:pt x="159" y="349"/>
                    </a:lnTo>
                    <a:lnTo>
                      <a:pt x="204" y="296"/>
                    </a:lnTo>
                    <a:lnTo>
                      <a:pt x="204" y="266"/>
                    </a:lnTo>
                    <a:lnTo>
                      <a:pt x="204" y="296"/>
                    </a:lnTo>
                    <a:lnTo>
                      <a:pt x="219" y="289"/>
                    </a:lnTo>
                    <a:lnTo>
                      <a:pt x="212" y="296"/>
                    </a:lnTo>
                    <a:lnTo>
                      <a:pt x="227" y="304"/>
                    </a:lnTo>
                    <a:lnTo>
                      <a:pt x="197" y="311"/>
                    </a:lnTo>
                    <a:lnTo>
                      <a:pt x="189" y="357"/>
                    </a:lnTo>
                    <a:lnTo>
                      <a:pt x="234" y="327"/>
                    </a:lnTo>
                    <a:lnTo>
                      <a:pt x="242" y="289"/>
                    </a:lnTo>
                    <a:lnTo>
                      <a:pt x="242" y="304"/>
                    </a:lnTo>
                    <a:lnTo>
                      <a:pt x="265" y="296"/>
                    </a:lnTo>
                    <a:lnTo>
                      <a:pt x="257" y="304"/>
                    </a:lnTo>
                    <a:lnTo>
                      <a:pt x="295" y="319"/>
                    </a:lnTo>
                    <a:lnTo>
                      <a:pt x="348" y="319"/>
                    </a:lnTo>
                    <a:lnTo>
                      <a:pt x="356" y="311"/>
                    </a:lnTo>
                    <a:lnTo>
                      <a:pt x="363" y="311"/>
                    </a:lnTo>
                    <a:lnTo>
                      <a:pt x="356" y="327"/>
                    </a:lnTo>
                    <a:lnTo>
                      <a:pt x="378" y="334"/>
                    </a:lnTo>
                    <a:lnTo>
                      <a:pt x="378" y="319"/>
                    </a:lnTo>
                    <a:lnTo>
                      <a:pt x="378" y="334"/>
                    </a:lnTo>
                    <a:lnTo>
                      <a:pt x="408" y="349"/>
                    </a:lnTo>
                    <a:lnTo>
                      <a:pt x="416" y="342"/>
                    </a:lnTo>
                    <a:lnTo>
                      <a:pt x="401" y="327"/>
                    </a:lnTo>
                    <a:lnTo>
                      <a:pt x="431" y="342"/>
                    </a:lnTo>
                    <a:lnTo>
                      <a:pt x="416" y="311"/>
                    </a:lnTo>
                    <a:lnTo>
                      <a:pt x="431" y="342"/>
                    </a:lnTo>
                    <a:lnTo>
                      <a:pt x="461" y="364"/>
                    </a:lnTo>
                    <a:lnTo>
                      <a:pt x="499" y="387"/>
                    </a:lnTo>
                    <a:lnTo>
                      <a:pt x="492" y="402"/>
                    </a:lnTo>
                    <a:lnTo>
                      <a:pt x="507" y="387"/>
                    </a:lnTo>
                    <a:lnTo>
                      <a:pt x="522" y="418"/>
                    </a:lnTo>
                    <a:lnTo>
                      <a:pt x="530" y="410"/>
                    </a:lnTo>
                    <a:lnTo>
                      <a:pt x="522" y="387"/>
                    </a:lnTo>
                    <a:lnTo>
                      <a:pt x="492" y="380"/>
                    </a:lnTo>
                    <a:lnTo>
                      <a:pt x="416" y="304"/>
                    </a:lnTo>
                    <a:lnTo>
                      <a:pt x="393" y="334"/>
                    </a:lnTo>
                    <a:lnTo>
                      <a:pt x="386" y="311"/>
                    </a:lnTo>
                    <a:lnTo>
                      <a:pt x="371" y="319"/>
                    </a:lnTo>
                    <a:lnTo>
                      <a:pt x="363" y="304"/>
                    </a:lnTo>
                    <a:lnTo>
                      <a:pt x="340" y="304"/>
                    </a:lnTo>
                    <a:lnTo>
                      <a:pt x="287" y="31"/>
                    </a:lnTo>
                    <a:lnTo>
                      <a:pt x="181" y="23"/>
                    </a:lnTo>
                    <a:lnTo>
                      <a:pt x="151" y="0"/>
                    </a:lnTo>
                    <a:lnTo>
                      <a:pt x="151" y="16"/>
                    </a:lnTo>
                    <a:lnTo>
                      <a:pt x="136" y="0"/>
                    </a:lnTo>
                    <a:lnTo>
                      <a:pt x="106" y="8"/>
                    </a:lnTo>
                    <a:lnTo>
                      <a:pt x="106" y="23"/>
                    </a:lnTo>
                    <a:lnTo>
                      <a:pt x="106" y="16"/>
                    </a:lnTo>
                    <a:lnTo>
                      <a:pt x="91" y="23"/>
                    </a:lnTo>
                    <a:lnTo>
                      <a:pt x="91" y="31"/>
                    </a:lnTo>
                    <a:lnTo>
                      <a:pt x="83" y="31"/>
                    </a:lnTo>
                    <a:lnTo>
                      <a:pt x="60" y="53"/>
                    </a:lnTo>
                    <a:lnTo>
                      <a:pt x="38" y="53"/>
                    </a:lnTo>
                    <a:lnTo>
                      <a:pt x="30" y="69"/>
                    </a:lnTo>
                    <a:lnTo>
                      <a:pt x="60" y="114"/>
                    </a:lnTo>
                    <a:lnTo>
                      <a:pt x="98" y="137"/>
                    </a:lnTo>
                    <a:lnTo>
                      <a:pt x="75" y="129"/>
                    </a:lnTo>
                    <a:lnTo>
                      <a:pt x="83" y="144"/>
                    </a:lnTo>
                    <a:lnTo>
                      <a:pt x="75" y="152"/>
                    </a:lnTo>
                    <a:lnTo>
                      <a:pt x="45" y="122"/>
                    </a:lnTo>
                    <a:lnTo>
                      <a:pt x="0" y="144"/>
                    </a:lnTo>
                    <a:lnTo>
                      <a:pt x="23" y="160"/>
                    </a:lnTo>
                    <a:lnTo>
                      <a:pt x="15" y="160"/>
                    </a:lnTo>
                    <a:lnTo>
                      <a:pt x="15" y="182"/>
                    </a:lnTo>
                    <a:lnTo>
                      <a:pt x="53" y="182"/>
                    </a:lnTo>
                    <a:lnTo>
                      <a:pt x="60" y="198"/>
                    </a:lnTo>
                    <a:lnTo>
                      <a:pt x="83" y="182"/>
                    </a:lnTo>
                    <a:lnTo>
                      <a:pt x="75" y="220"/>
                    </a:lnTo>
                    <a:lnTo>
                      <a:pt x="38" y="235"/>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3" name="Freeform 542"/>
              <p:cNvSpPr>
                <a:spLocks/>
              </p:cNvSpPr>
              <p:nvPr/>
            </p:nvSpPr>
            <p:spPr bwMode="auto">
              <a:xfrm>
                <a:off x="1552" y="2520"/>
                <a:ext cx="530" cy="471"/>
              </a:xfrm>
              <a:custGeom>
                <a:avLst/>
                <a:gdLst>
                  <a:gd name="T0" fmla="*/ 0 w 530"/>
                  <a:gd name="T1" fmla="*/ 266 h 471"/>
                  <a:gd name="T2" fmla="*/ 0 w 530"/>
                  <a:gd name="T3" fmla="*/ 273 h 471"/>
                  <a:gd name="T4" fmla="*/ 30 w 530"/>
                  <a:gd name="T5" fmla="*/ 296 h 471"/>
                  <a:gd name="T6" fmla="*/ 23 w 530"/>
                  <a:gd name="T7" fmla="*/ 327 h 471"/>
                  <a:gd name="T8" fmla="*/ 45 w 530"/>
                  <a:gd name="T9" fmla="*/ 311 h 471"/>
                  <a:gd name="T10" fmla="*/ 45 w 530"/>
                  <a:gd name="T11" fmla="*/ 364 h 471"/>
                  <a:gd name="T12" fmla="*/ 83 w 530"/>
                  <a:gd name="T13" fmla="*/ 372 h 471"/>
                  <a:gd name="T14" fmla="*/ 98 w 530"/>
                  <a:gd name="T15" fmla="*/ 372 h 471"/>
                  <a:gd name="T16" fmla="*/ 98 w 530"/>
                  <a:gd name="T17" fmla="*/ 410 h 471"/>
                  <a:gd name="T18" fmla="*/ 60 w 530"/>
                  <a:gd name="T19" fmla="*/ 448 h 471"/>
                  <a:gd name="T20" fmla="*/ 7 w 530"/>
                  <a:gd name="T21" fmla="*/ 471 h 471"/>
                  <a:gd name="T22" fmla="*/ 68 w 530"/>
                  <a:gd name="T23" fmla="*/ 455 h 471"/>
                  <a:gd name="T24" fmla="*/ 83 w 530"/>
                  <a:gd name="T25" fmla="*/ 433 h 471"/>
                  <a:gd name="T26" fmla="*/ 159 w 530"/>
                  <a:gd name="T27" fmla="*/ 387 h 471"/>
                  <a:gd name="T28" fmla="*/ 159 w 530"/>
                  <a:gd name="T29" fmla="*/ 349 h 471"/>
                  <a:gd name="T30" fmla="*/ 204 w 530"/>
                  <a:gd name="T31" fmla="*/ 266 h 471"/>
                  <a:gd name="T32" fmla="*/ 219 w 530"/>
                  <a:gd name="T33" fmla="*/ 289 h 471"/>
                  <a:gd name="T34" fmla="*/ 227 w 530"/>
                  <a:gd name="T35" fmla="*/ 304 h 471"/>
                  <a:gd name="T36" fmla="*/ 189 w 530"/>
                  <a:gd name="T37" fmla="*/ 357 h 471"/>
                  <a:gd name="T38" fmla="*/ 242 w 530"/>
                  <a:gd name="T39" fmla="*/ 289 h 471"/>
                  <a:gd name="T40" fmla="*/ 265 w 530"/>
                  <a:gd name="T41" fmla="*/ 296 h 471"/>
                  <a:gd name="T42" fmla="*/ 295 w 530"/>
                  <a:gd name="T43" fmla="*/ 319 h 471"/>
                  <a:gd name="T44" fmla="*/ 356 w 530"/>
                  <a:gd name="T45" fmla="*/ 311 h 471"/>
                  <a:gd name="T46" fmla="*/ 356 w 530"/>
                  <a:gd name="T47" fmla="*/ 327 h 471"/>
                  <a:gd name="T48" fmla="*/ 378 w 530"/>
                  <a:gd name="T49" fmla="*/ 319 h 471"/>
                  <a:gd name="T50" fmla="*/ 408 w 530"/>
                  <a:gd name="T51" fmla="*/ 349 h 471"/>
                  <a:gd name="T52" fmla="*/ 401 w 530"/>
                  <a:gd name="T53" fmla="*/ 327 h 471"/>
                  <a:gd name="T54" fmla="*/ 416 w 530"/>
                  <a:gd name="T55" fmla="*/ 311 h 471"/>
                  <a:gd name="T56" fmla="*/ 461 w 530"/>
                  <a:gd name="T57" fmla="*/ 364 h 471"/>
                  <a:gd name="T58" fmla="*/ 492 w 530"/>
                  <a:gd name="T59" fmla="*/ 402 h 471"/>
                  <a:gd name="T60" fmla="*/ 522 w 530"/>
                  <a:gd name="T61" fmla="*/ 418 h 471"/>
                  <a:gd name="T62" fmla="*/ 522 w 530"/>
                  <a:gd name="T63" fmla="*/ 387 h 471"/>
                  <a:gd name="T64" fmla="*/ 416 w 530"/>
                  <a:gd name="T65" fmla="*/ 304 h 471"/>
                  <a:gd name="T66" fmla="*/ 386 w 530"/>
                  <a:gd name="T67" fmla="*/ 311 h 471"/>
                  <a:gd name="T68" fmla="*/ 363 w 530"/>
                  <a:gd name="T69" fmla="*/ 304 h 471"/>
                  <a:gd name="T70" fmla="*/ 287 w 530"/>
                  <a:gd name="T71" fmla="*/ 31 h 471"/>
                  <a:gd name="T72" fmla="*/ 151 w 530"/>
                  <a:gd name="T73" fmla="*/ 0 h 471"/>
                  <a:gd name="T74" fmla="*/ 136 w 530"/>
                  <a:gd name="T75" fmla="*/ 0 h 471"/>
                  <a:gd name="T76" fmla="*/ 106 w 530"/>
                  <a:gd name="T77" fmla="*/ 23 h 471"/>
                  <a:gd name="T78" fmla="*/ 91 w 530"/>
                  <a:gd name="T79" fmla="*/ 23 h 471"/>
                  <a:gd name="T80" fmla="*/ 83 w 530"/>
                  <a:gd name="T81" fmla="*/ 31 h 471"/>
                  <a:gd name="T82" fmla="*/ 38 w 530"/>
                  <a:gd name="T83" fmla="*/ 53 h 471"/>
                  <a:gd name="T84" fmla="*/ 60 w 530"/>
                  <a:gd name="T85" fmla="*/ 114 h 471"/>
                  <a:gd name="T86" fmla="*/ 75 w 530"/>
                  <a:gd name="T87" fmla="*/ 129 h 471"/>
                  <a:gd name="T88" fmla="*/ 75 w 530"/>
                  <a:gd name="T89" fmla="*/ 152 h 471"/>
                  <a:gd name="T90" fmla="*/ 0 w 530"/>
                  <a:gd name="T91" fmla="*/ 144 h 471"/>
                  <a:gd name="T92" fmla="*/ 15 w 530"/>
                  <a:gd name="T93" fmla="*/ 160 h 471"/>
                  <a:gd name="T94" fmla="*/ 53 w 530"/>
                  <a:gd name="T95" fmla="*/ 182 h 471"/>
                  <a:gd name="T96" fmla="*/ 83 w 530"/>
                  <a:gd name="T97" fmla="*/ 182 h 471"/>
                  <a:gd name="T98" fmla="*/ 38 w 530"/>
                  <a:gd name="T99" fmla="*/ 23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0" h="471">
                    <a:moveTo>
                      <a:pt x="38" y="235"/>
                    </a:moveTo>
                    <a:lnTo>
                      <a:pt x="0" y="266"/>
                    </a:lnTo>
                    <a:lnTo>
                      <a:pt x="15" y="266"/>
                    </a:lnTo>
                    <a:lnTo>
                      <a:pt x="0" y="273"/>
                    </a:lnTo>
                    <a:lnTo>
                      <a:pt x="7" y="289"/>
                    </a:lnTo>
                    <a:lnTo>
                      <a:pt x="30" y="296"/>
                    </a:lnTo>
                    <a:lnTo>
                      <a:pt x="15" y="311"/>
                    </a:lnTo>
                    <a:lnTo>
                      <a:pt x="23" y="327"/>
                    </a:lnTo>
                    <a:lnTo>
                      <a:pt x="30" y="334"/>
                    </a:lnTo>
                    <a:lnTo>
                      <a:pt x="45" y="311"/>
                    </a:lnTo>
                    <a:lnTo>
                      <a:pt x="53" y="349"/>
                    </a:lnTo>
                    <a:lnTo>
                      <a:pt x="45" y="364"/>
                    </a:lnTo>
                    <a:lnTo>
                      <a:pt x="68" y="349"/>
                    </a:lnTo>
                    <a:lnTo>
                      <a:pt x="83" y="372"/>
                    </a:lnTo>
                    <a:lnTo>
                      <a:pt x="91" y="357"/>
                    </a:lnTo>
                    <a:lnTo>
                      <a:pt x="98" y="372"/>
                    </a:lnTo>
                    <a:lnTo>
                      <a:pt x="121" y="357"/>
                    </a:lnTo>
                    <a:lnTo>
                      <a:pt x="98" y="410"/>
                    </a:lnTo>
                    <a:lnTo>
                      <a:pt x="60" y="433"/>
                    </a:lnTo>
                    <a:lnTo>
                      <a:pt x="60" y="448"/>
                    </a:lnTo>
                    <a:lnTo>
                      <a:pt x="38" y="440"/>
                    </a:lnTo>
                    <a:lnTo>
                      <a:pt x="7" y="471"/>
                    </a:lnTo>
                    <a:lnTo>
                      <a:pt x="38" y="448"/>
                    </a:lnTo>
                    <a:lnTo>
                      <a:pt x="68" y="455"/>
                    </a:lnTo>
                    <a:lnTo>
                      <a:pt x="83" y="448"/>
                    </a:lnTo>
                    <a:lnTo>
                      <a:pt x="83" y="433"/>
                    </a:lnTo>
                    <a:lnTo>
                      <a:pt x="98" y="433"/>
                    </a:lnTo>
                    <a:lnTo>
                      <a:pt x="159" y="387"/>
                    </a:lnTo>
                    <a:lnTo>
                      <a:pt x="166" y="364"/>
                    </a:lnTo>
                    <a:lnTo>
                      <a:pt x="159" y="349"/>
                    </a:lnTo>
                    <a:lnTo>
                      <a:pt x="204" y="296"/>
                    </a:lnTo>
                    <a:lnTo>
                      <a:pt x="204" y="266"/>
                    </a:lnTo>
                    <a:lnTo>
                      <a:pt x="204" y="296"/>
                    </a:lnTo>
                    <a:lnTo>
                      <a:pt x="219" y="289"/>
                    </a:lnTo>
                    <a:lnTo>
                      <a:pt x="212" y="296"/>
                    </a:lnTo>
                    <a:lnTo>
                      <a:pt x="227" y="304"/>
                    </a:lnTo>
                    <a:lnTo>
                      <a:pt x="197" y="311"/>
                    </a:lnTo>
                    <a:lnTo>
                      <a:pt x="189" y="357"/>
                    </a:lnTo>
                    <a:lnTo>
                      <a:pt x="234" y="327"/>
                    </a:lnTo>
                    <a:lnTo>
                      <a:pt x="242" y="289"/>
                    </a:lnTo>
                    <a:lnTo>
                      <a:pt x="242" y="304"/>
                    </a:lnTo>
                    <a:lnTo>
                      <a:pt x="265" y="296"/>
                    </a:lnTo>
                    <a:lnTo>
                      <a:pt x="257" y="304"/>
                    </a:lnTo>
                    <a:lnTo>
                      <a:pt x="295" y="319"/>
                    </a:lnTo>
                    <a:lnTo>
                      <a:pt x="348" y="319"/>
                    </a:lnTo>
                    <a:lnTo>
                      <a:pt x="356" y="311"/>
                    </a:lnTo>
                    <a:lnTo>
                      <a:pt x="363" y="311"/>
                    </a:lnTo>
                    <a:lnTo>
                      <a:pt x="356" y="327"/>
                    </a:lnTo>
                    <a:lnTo>
                      <a:pt x="378" y="334"/>
                    </a:lnTo>
                    <a:lnTo>
                      <a:pt x="378" y="319"/>
                    </a:lnTo>
                    <a:lnTo>
                      <a:pt x="378" y="334"/>
                    </a:lnTo>
                    <a:lnTo>
                      <a:pt x="408" y="349"/>
                    </a:lnTo>
                    <a:lnTo>
                      <a:pt x="416" y="342"/>
                    </a:lnTo>
                    <a:lnTo>
                      <a:pt x="401" y="327"/>
                    </a:lnTo>
                    <a:lnTo>
                      <a:pt x="431" y="342"/>
                    </a:lnTo>
                    <a:lnTo>
                      <a:pt x="416" y="311"/>
                    </a:lnTo>
                    <a:lnTo>
                      <a:pt x="431" y="342"/>
                    </a:lnTo>
                    <a:lnTo>
                      <a:pt x="461" y="364"/>
                    </a:lnTo>
                    <a:lnTo>
                      <a:pt x="499" y="387"/>
                    </a:lnTo>
                    <a:lnTo>
                      <a:pt x="492" y="402"/>
                    </a:lnTo>
                    <a:lnTo>
                      <a:pt x="507" y="387"/>
                    </a:lnTo>
                    <a:lnTo>
                      <a:pt x="522" y="418"/>
                    </a:lnTo>
                    <a:lnTo>
                      <a:pt x="530" y="410"/>
                    </a:lnTo>
                    <a:lnTo>
                      <a:pt x="522" y="387"/>
                    </a:lnTo>
                    <a:lnTo>
                      <a:pt x="492" y="380"/>
                    </a:lnTo>
                    <a:lnTo>
                      <a:pt x="416" y="304"/>
                    </a:lnTo>
                    <a:lnTo>
                      <a:pt x="393" y="334"/>
                    </a:lnTo>
                    <a:lnTo>
                      <a:pt x="386" y="311"/>
                    </a:lnTo>
                    <a:lnTo>
                      <a:pt x="371" y="319"/>
                    </a:lnTo>
                    <a:lnTo>
                      <a:pt x="363" y="304"/>
                    </a:lnTo>
                    <a:lnTo>
                      <a:pt x="340" y="304"/>
                    </a:lnTo>
                    <a:lnTo>
                      <a:pt x="287" y="31"/>
                    </a:lnTo>
                    <a:lnTo>
                      <a:pt x="181" y="23"/>
                    </a:lnTo>
                    <a:lnTo>
                      <a:pt x="151" y="0"/>
                    </a:lnTo>
                    <a:lnTo>
                      <a:pt x="151" y="16"/>
                    </a:lnTo>
                    <a:lnTo>
                      <a:pt x="136" y="0"/>
                    </a:lnTo>
                    <a:lnTo>
                      <a:pt x="106" y="8"/>
                    </a:lnTo>
                    <a:lnTo>
                      <a:pt x="106" y="23"/>
                    </a:lnTo>
                    <a:lnTo>
                      <a:pt x="106" y="16"/>
                    </a:lnTo>
                    <a:lnTo>
                      <a:pt x="91" y="23"/>
                    </a:lnTo>
                    <a:lnTo>
                      <a:pt x="91" y="31"/>
                    </a:lnTo>
                    <a:lnTo>
                      <a:pt x="83" y="31"/>
                    </a:lnTo>
                    <a:lnTo>
                      <a:pt x="60" y="53"/>
                    </a:lnTo>
                    <a:lnTo>
                      <a:pt x="38" y="53"/>
                    </a:lnTo>
                    <a:lnTo>
                      <a:pt x="30" y="69"/>
                    </a:lnTo>
                    <a:lnTo>
                      <a:pt x="60" y="114"/>
                    </a:lnTo>
                    <a:lnTo>
                      <a:pt x="98" y="137"/>
                    </a:lnTo>
                    <a:lnTo>
                      <a:pt x="75" y="129"/>
                    </a:lnTo>
                    <a:lnTo>
                      <a:pt x="83" y="144"/>
                    </a:lnTo>
                    <a:lnTo>
                      <a:pt x="75" y="152"/>
                    </a:lnTo>
                    <a:lnTo>
                      <a:pt x="45" y="122"/>
                    </a:lnTo>
                    <a:lnTo>
                      <a:pt x="0" y="144"/>
                    </a:lnTo>
                    <a:lnTo>
                      <a:pt x="23" y="160"/>
                    </a:lnTo>
                    <a:lnTo>
                      <a:pt x="15" y="160"/>
                    </a:lnTo>
                    <a:lnTo>
                      <a:pt x="15" y="182"/>
                    </a:lnTo>
                    <a:lnTo>
                      <a:pt x="53" y="182"/>
                    </a:lnTo>
                    <a:lnTo>
                      <a:pt x="60" y="198"/>
                    </a:lnTo>
                    <a:lnTo>
                      <a:pt x="83" y="182"/>
                    </a:lnTo>
                    <a:lnTo>
                      <a:pt x="75" y="220"/>
                    </a:lnTo>
                    <a:lnTo>
                      <a:pt x="38" y="235"/>
                    </a:lnTo>
                    <a:lnTo>
                      <a:pt x="38" y="24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4" name="Freeform 543"/>
              <p:cNvSpPr>
                <a:spLocks/>
              </p:cNvSpPr>
              <p:nvPr/>
            </p:nvSpPr>
            <p:spPr bwMode="auto">
              <a:xfrm>
                <a:off x="1900" y="2171"/>
                <a:ext cx="348" cy="402"/>
              </a:xfrm>
              <a:custGeom>
                <a:avLst/>
                <a:gdLst>
                  <a:gd name="T0" fmla="*/ 348 w 348"/>
                  <a:gd name="T1" fmla="*/ 38 h 402"/>
                  <a:gd name="T2" fmla="*/ 98 w 348"/>
                  <a:gd name="T3" fmla="*/ 0 h 402"/>
                  <a:gd name="T4" fmla="*/ 83 w 348"/>
                  <a:gd name="T5" fmla="*/ 61 h 402"/>
                  <a:gd name="T6" fmla="*/ 68 w 348"/>
                  <a:gd name="T7" fmla="*/ 46 h 402"/>
                  <a:gd name="T8" fmla="*/ 53 w 348"/>
                  <a:gd name="T9" fmla="*/ 46 h 402"/>
                  <a:gd name="T10" fmla="*/ 45 w 348"/>
                  <a:gd name="T11" fmla="*/ 114 h 402"/>
                  <a:gd name="T12" fmla="*/ 60 w 348"/>
                  <a:gd name="T13" fmla="*/ 167 h 402"/>
                  <a:gd name="T14" fmla="*/ 38 w 348"/>
                  <a:gd name="T15" fmla="*/ 182 h 402"/>
                  <a:gd name="T16" fmla="*/ 30 w 348"/>
                  <a:gd name="T17" fmla="*/ 213 h 402"/>
                  <a:gd name="T18" fmla="*/ 15 w 348"/>
                  <a:gd name="T19" fmla="*/ 220 h 402"/>
                  <a:gd name="T20" fmla="*/ 23 w 348"/>
                  <a:gd name="T21" fmla="*/ 258 h 402"/>
                  <a:gd name="T22" fmla="*/ 8 w 348"/>
                  <a:gd name="T23" fmla="*/ 258 h 402"/>
                  <a:gd name="T24" fmla="*/ 0 w 348"/>
                  <a:gd name="T25" fmla="*/ 273 h 402"/>
                  <a:gd name="T26" fmla="*/ 189 w 348"/>
                  <a:gd name="T27" fmla="*/ 380 h 402"/>
                  <a:gd name="T28" fmla="*/ 295 w 348"/>
                  <a:gd name="T29" fmla="*/ 402 h 402"/>
                  <a:gd name="T30" fmla="*/ 348 w 348"/>
                  <a:gd name="T31" fmla="*/ 3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8" h="402">
                    <a:moveTo>
                      <a:pt x="348" y="38"/>
                    </a:moveTo>
                    <a:lnTo>
                      <a:pt x="98" y="0"/>
                    </a:lnTo>
                    <a:lnTo>
                      <a:pt x="83" y="61"/>
                    </a:lnTo>
                    <a:lnTo>
                      <a:pt x="68" y="46"/>
                    </a:lnTo>
                    <a:lnTo>
                      <a:pt x="53" y="46"/>
                    </a:lnTo>
                    <a:lnTo>
                      <a:pt x="45" y="114"/>
                    </a:lnTo>
                    <a:lnTo>
                      <a:pt x="60" y="167"/>
                    </a:lnTo>
                    <a:lnTo>
                      <a:pt x="38" y="182"/>
                    </a:lnTo>
                    <a:lnTo>
                      <a:pt x="30" y="213"/>
                    </a:lnTo>
                    <a:lnTo>
                      <a:pt x="15" y="220"/>
                    </a:lnTo>
                    <a:lnTo>
                      <a:pt x="23" y="258"/>
                    </a:lnTo>
                    <a:lnTo>
                      <a:pt x="8" y="258"/>
                    </a:lnTo>
                    <a:lnTo>
                      <a:pt x="0" y="273"/>
                    </a:lnTo>
                    <a:lnTo>
                      <a:pt x="189" y="380"/>
                    </a:lnTo>
                    <a:lnTo>
                      <a:pt x="295" y="402"/>
                    </a:lnTo>
                    <a:lnTo>
                      <a:pt x="348" y="3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5" name="Freeform 544"/>
              <p:cNvSpPr>
                <a:spLocks/>
              </p:cNvSpPr>
              <p:nvPr/>
            </p:nvSpPr>
            <p:spPr bwMode="auto">
              <a:xfrm>
                <a:off x="1900" y="2171"/>
                <a:ext cx="348" cy="402"/>
              </a:xfrm>
              <a:custGeom>
                <a:avLst/>
                <a:gdLst>
                  <a:gd name="T0" fmla="*/ 348 w 348"/>
                  <a:gd name="T1" fmla="*/ 38 h 402"/>
                  <a:gd name="T2" fmla="*/ 98 w 348"/>
                  <a:gd name="T3" fmla="*/ 0 h 402"/>
                  <a:gd name="T4" fmla="*/ 83 w 348"/>
                  <a:gd name="T5" fmla="*/ 61 h 402"/>
                  <a:gd name="T6" fmla="*/ 68 w 348"/>
                  <a:gd name="T7" fmla="*/ 46 h 402"/>
                  <a:gd name="T8" fmla="*/ 53 w 348"/>
                  <a:gd name="T9" fmla="*/ 46 h 402"/>
                  <a:gd name="T10" fmla="*/ 45 w 348"/>
                  <a:gd name="T11" fmla="*/ 114 h 402"/>
                  <a:gd name="T12" fmla="*/ 60 w 348"/>
                  <a:gd name="T13" fmla="*/ 167 h 402"/>
                  <a:gd name="T14" fmla="*/ 38 w 348"/>
                  <a:gd name="T15" fmla="*/ 182 h 402"/>
                  <a:gd name="T16" fmla="*/ 30 w 348"/>
                  <a:gd name="T17" fmla="*/ 213 h 402"/>
                  <a:gd name="T18" fmla="*/ 15 w 348"/>
                  <a:gd name="T19" fmla="*/ 220 h 402"/>
                  <a:gd name="T20" fmla="*/ 23 w 348"/>
                  <a:gd name="T21" fmla="*/ 258 h 402"/>
                  <a:gd name="T22" fmla="*/ 8 w 348"/>
                  <a:gd name="T23" fmla="*/ 258 h 402"/>
                  <a:gd name="T24" fmla="*/ 0 w 348"/>
                  <a:gd name="T25" fmla="*/ 273 h 402"/>
                  <a:gd name="T26" fmla="*/ 189 w 348"/>
                  <a:gd name="T27" fmla="*/ 380 h 402"/>
                  <a:gd name="T28" fmla="*/ 295 w 348"/>
                  <a:gd name="T29" fmla="*/ 402 h 402"/>
                  <a:gd name="T30" fmla="*/ 348 w 348"/>
                  <a:gd name="T31" fmla="*/ 38 h 402"/>
                  <a:gd name="T32" fmla="*/ 348 w 348"/>
                  <a:gd name="T33" fmla="*/ 46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8" h="402">
                    <a:moveTo>
                      <a:pt x="348" y="38"/>
                    </a:moveTo>
                    <a:lnTo>
                      <a:pt x="98" y="0"/>
                    </a:lnTo>
                    <a:lnTo>
                      <a:pt x="83" y="61"/>
                    </a:lnTo>
                    <a:lnTo>
                      <a:pt x="68" y="46"/>
                    </a:lnTo>
                    <a:lnTo>
                      <a:pt x="53" y="46"/>
                    </a:lnTo>
                    <a:lnTo>
                      <a:pt x="45" y="114"/>
                    </a:lnTo>
                    <a:lnTo>
                      <a:pt x="60" y="167"/>
                    </a:lnTo>
                    <a:lnTo>
                      <a:pt x="38" y="182"/>
                    </a:lnTo>
                    <a:lnTo>
                      <a:pt x="30" y="213"/>
                    </a:lnTo>
                    <a:lnTo>
                      <a:pt x="15" y="220"/>
                    </a:lnTo>
                    <a:lnTo>
                      <a:pt x="23" y="258"/>
                    </a:lnTo>
                    <a:lnTo>
                      <a:pt x="8" y="258"/>
                    </a:lnTo>
                    <a:lnTo>
                      <a:pt x="0" y="273"/>
                    </a:lnTo>
                    <a:lnTo>
                      <a:pt x="189" y="380"/>
                    </a:lnTo>
                    <a:lnTo>
                      <a:pt x="295" y="402"/>
                    </a:lnTo>
                    <a:lnTo>
                      <a:pt x="348" y="38"/>
                    </a:lnTo>
                    <a:lnTo>
                      <a:pt x="348" y="4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6" name="Freeform 545"/>
              <p:cNvSpPr>
                <a:spLocks/>
              </p:cNvSpPr>
              <p:nvPr/>
            </p:nvSpPr>
            <p:spPr bwMode="auto">
              <a:xfrm>
                <a:off x="2975" y="2278"/>
                <a:ext cx="257" cy="235"/>
              </a:xfrm>
              <a:custGeom>
                <a:avLst/>
                <a:gdLst>
                  <a:gd name="T0" fmla="*/ 257 w 257"/>
                  <a:gd name="T1" fmla="*/ 30 h 235"/>
                  <a:gd name="T2" fmla="*/ 219 w 257"/>
                  <a:gd name="T3" fmla="*/ 38 h 235"/>
                  <a:gd name="T4" fmla="*/ 234 w 257"/>
                  <a:gd name="T5" fmla="*/ 15 h 235"/>
                  <a:gd name="T6" fmla="*/ 227 w 257"/>
                  <a:gd name="T7" fmla="*/ 0 h 235"/>
                  <a:gd name="T8" fmla="*/ 196 w 257"/>
                  <a:gd name="T9" fmla="*/ 0 h 235"/>
                  <a:gd name="T10" fmla="*/ 0 w 257"/>
                  <a:gd name="T11" fmla="*/ 7 h 235"/>
                  <a:gd name="T12" fmla="*/ 15 w 257"/>
                  <a:gd name="T13" fmla="*/ 83 h 235"/>
                  <a:gd name="T14" fmla="*/ 15 w 257"/>
                  <a:gd name="T15" fmla="*/ 189 h 235"/>
                  <a:gd name="T16" fmla="*/ 37 w 257"/>
                  <a:gd name="T17" fmla="*/ 197 h 235"/>
                  <a:gd name="T18" fmla="*/ 37 w 257"/>
                  <a:gd name="T19" fmla="*/ 235 h 235"/>
                  <a:gd name="T20" fmla="*/ 189 w 257"/>
                  <a:gd name="T21" fmla="*/ 227 h 235"/>
                  <a:gd name="T22" fmla="*/ 196 w 257"/>
                  <a:gd name="T23" fmla="*/ 212 h 235"/>
                  <a:gd name="T24" fmla="*/ 196 w 257"/>
                  <a:gd name="T25" fmla="*/ 197 h 235"/>
                  <a:gd name="T26" fmla="*/ 181 w 257"/>
                  <a:gd name="T27" fmla="*/ 197 h 235"/>
                  <a:gd name="T28" fmla="*/ 181 w 257"/>
                  <a:gd name="T29" fmla="*/ 182 h 235"/>
                  <a:gd name="T30" fmla="*/ 196 w 257"/>
                  <a:gd name="T31" fmla="*/ 182 h 235"/>
                  <a:gd name="T32" fmla="*/ 189 w 257"/>
                  <a:gd name="T33" fmla="*/ 166 h 235"/>
                  <a:gd name="T34" fmla="*/ 204 w 257"/>
                  <a:gd name="T35" fmla="*/ 151 h 235"/>
                  <a:gd name="T36" fmla="*/ 196 w 257"/>
                  <a:gd name="T37" fmla="*/ 151 h 235"/>
                  <a:gd name="T38" fmla="*/ 219 w 257"/>
                  <a:gd name="T39" fmla="*/ 136 h 235"/>
                  <a:gd name="T40" fmla="*/ 219 w 257"/>
                  <a:gd name="T41" fmla="*/ 113 h 235"/>
                  <a:gd name="T42" fmla="*/ 227 w 257"/>
                  <a:gd name="T43" fmla="*/ 106 h 235"/>
                  <a:gd name="T44" fmla="*/ 227 w 257"/>
                  <a:gd name="T45" fmla="*/ 98 h 235"/>
                  <a:gd name="T46" fmla="*/ 242 w 257"/>
                  <a:gd name="T47" fmla="*/ 91 h 235"/>
                  <a:gd name="T48" fmla="*/ 234 w 257"/>
                  <a:gd name="T49" fmla="*/ 68 h 235"/>
                  <a:gd name="T50" fmla="*/ 249 w 257"/>
                  <a:gd name="T51" fmla="*/ 60 h 235"/>
                  <a:gd name="T52" fmla="*/ 242 w 257"/>
                  <a:gd name="T53" fmla="*/ 53 h 235"/>
                  <a:gd name="T54" fmla="*/ 257 w 257"/>
                  <a:gd name="T55" fmla="*/ 38 h 235"/>
                  <a:gd name="T56" fmla="*/ 257 w 257"/>
                  <a:gd name="T57" fmla="*/ 3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7" h="235">
                    <a:moveTo>
                      <a:pt x="257" y="30"/>
                    </a:moveTo>
                    <a:lnTo>
                      <a:pt x="219" y="38"/>
                    </a:lnTo>
                    <a:lnTo>
                      <a:pt x="234" y="15"/>
                    </a:lnTo>
                    <a:lnTo>
                      <a:pt x="227" y="0"/>
                    </a:lnTo>
                    <a:lnTo>
                      <a:pt x="196" y="0"/>
                    </a:lnTo>
                    <a:lnTo>
                      <a:pt x="0" y="7"/>
                    </a:lnTo>
                    <a:lnTo>
                      <a:pt x="15" y="83"/>
                    </a:lnTo>
                    <a:lnTo>
                      <a:pt x="15" y="189"/>
                    </a:lnTo>
                    <a:lnTo>
                      <a:pt x="37" y="197"/>
                    </a:lnTo>
                    <a:lnTo>
                      <a:pt x="37" y="235"/>
                    </a:lnTo>
                    <a:lnTo>
                      <a:pt x="189" y="227"/>
                    </a:lnTo>
                    <a:lnTo>
                      <a:pt x="196" y="212"/>
                    </a:lnTo>
                    <a:lnTo>
                      <a:pt x="196" y="197"/>
                    </a:lnTo>
                    <a:lnTo>
                      <a:pt x="181" y="197"/>
                    </a:lnTo>
                    <a:lnTo>
                      <a:pt x="181" y="182"/>
                    </a:lnTo>
                    <a:lnTo>
                      <a:pt x="196" y="182"/>
                    </a:lnTo>
                    <a:lnTo>
                      <a:pt x="189" y="166"/>
                    </a:lnTo>
                    <a:lnTo>
                      <a:pt x="204" y="151"/>
                    </a:lnTo>
                    <a:lnTo>
                      <a:pt x="196" y="151"/>
                    </a:lnTo>
                    <a:lnTo>
                      <a:pt x="219" y="136"/>
                    </a:lnTo>
                    <a:lnTo>
                      <a:pt x="219" y="113"/>
                    </a:lnTo>
                    <a:lnTo>
                      <a:pt x="227" y="106"/>
                    </a:lnTo>
                    <a:lnTo>
                      <a:pt x="227" y="98"/>
                    </a:lnTo>
                    <a:lnTo>
                      <a:pt x="242" y="91"/>
                    </a:lnTo>
                    <a:lnTo>
                      <a:pt x="234" y="68"/>
                    </a:lnTo>
                    <a:lnTo>
                      <a:pt x="249" y="60"/>
                    </a:lnTo>
                    <a:lnTo>
                      <a:pt x="242" y="53"/>
                    </a:lnTo>
                    <a:lnTo>
                      <a:pt x="257" y="38"/>
                    </a:lnTo>
                    <a:lnTo>
                      <a:pt x="257" y="3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7" name="Freeform 546"/>
              <p:cNvSpPr>
                <a:spLocks/>
              </p:cNvSpPr>
              <p:nvPr/>
            </p:nvSpPr>
            <p:spPr bwMode="auto">
              <a:xfrm>
                <a:off x="2975" y="2278"/>
                <a:ext cx="257" cy="235"/>
              </a:xfrm>
              <a:custGeom>
                <a:avLst/>
                <a:gdLst>
                  <a:gd name="T0" fmla="*/ 257 w 257"/>
                  <a:gd name="T1" fmla="*/ 30 h 235"/>
                  <a:gd name="T2" fmla="*/ 219 w 257"/>
                  <a:gd name="T3" fmla="*/ 38 h 235"/>
                  <a:gd name="T4" fmla="*/ 234 w 257"/>
                  <a:gd name="T5" fmla="*/ 15 h 235"/>
                  <a:gd name="T6" fmla="*/ 227 w 257"/>
                  <a:gd name="T7" fmla="*/ 0 h 235"/>
                  <a:gd name="T8" fmla="*/ 196 w 257"/>
                  <a:gd name="T9" fmla="*/ 0 h 235"/>
                  <a:gd name="T10" fmla="*/ 0 w 257"/>
                  <a:gd name="T11" fmla="*/ 7 h 235"/>
                  <a:gd name="T12" fmla="*/ 15 w 257"/>
                  <a:gd name="T13" fmla="*/ 83 h 235"/>
                  <a:gd name="T14" fmla="*/ 15 w 257"/>
                  <a:gd name="T15" fmla="*/ 189 h 235"/>
                  <a:gd name="T16" fmla="*/ 37 w 257"/>
                  <a:gd name="T17" fmla="*/ 197 h 235"/>
                  <a:gd name="T18" fmla="*/ 37 w 257"/>
                  <a:gd name="T19" fmla="*/ 235 h 235"/>
                  <a:gd name="T20" fmla="*/ 189 w 257"/>
                  <a:gd name="T21" fmla="*/ 227 h 235"/>
                  <a:gd name="T22" fmla="*/ 196 w 257"/>
                  <a:gd name="T23" fmla="*/ 212 h 235"/>
                  <a:gd name="T24" fmla="*/ 196 w 257"/>
                  <a:gd name="T25" fmla="*/ 197 h 235"/>
                  <a:gd name="T26" fmla="*/ 181 w 257"/>
                  <a:gd name="T27" fmla="*/ 197 h 235"/>
                  <a:gd name="T28" fmla="*/ 181 w 257"/>
                  <a:gd name="T29" fmla="*/ 182 h 235"/>
                  <a:gd name="T30" fmla="*/ 196 w 257"/>
                  <a:gd name="T31" fmla="*/ 182 h 235"/>
                  <a:gd name="T32" fmla="*/ 189 w 257"/>
                  <a:gd name="T33" fmla="*/ 166 h 235"/>
                  <a:gd name="T34" fmla="*/ 204 w 257"/>
                  <a:gd name="T35" fmla="*/ 151 h 235"/>
                  <a:gd name="T36" fmla="*/ 196 w 257"/>
                  <a:gd name="T37" fmla="*/ 151 h 235"/>
                  <a:gd name="T38" fmla="*/ 219 w 257"/>
                  <a:gd name="T39" fmla="*/ 136 h 235"/>
                  <a:gd name="T40" fmla="*/ 219 w 257"/>
                  <a:gd name="T41" fmla="*/ 113 h 235"/>
                  <a:gd name="T42" fmla="*/ 227 w 257"/>
                  <a:gd name="T43" fmla="*/ 106 h 235"/>
                  <a:gd name="T44" fmla="*/ 227 w 257"/>
                  <a:gd name="T45" fmla="*/ 98 h 235"/>
                  <a:gd name="T46" fmla="*/ 242 w 257"/>
                  <a:gd name="T47" fmla="*/ 91 h 235"/>
                  <a:gd name="T48" fmla="*/ 234 w 257"/>
                  <a:gd name="T49" fmla="*/ 68 h 235"/>
                  <a:gd name="T50" fmla="*/ 249 w 257"/>
                  <a:gd name="T51" fmla="*/ 60 h 235"/>
                  <a:gd name="T52" fmla="*/ 242 w 257"/>
                  <a:gd name="T53" fmla="*/ 53 h 235"/>
                  <a:gd name="T54" fmla="*/ 257 w 257"/>
                  <a:gd name="T55" fmla="*/ 38 h 235"/>
                  <a:gd name="T56" fmla="*/ 257 w 257"/>
                  <a:gd name="T57" fmla="*/ 30 h 235"/>
                  <a:gd name="T58" fmla="*/ 257 w 257"/>
                  <a:gd name="T59" fmla="*/ 38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7" h="235">
                    <a:moveTo>
                      <a:pt x="257" y="30"/>
                    </a:moveTo>
                    <a:lnTo>
                      <a:pt x="219" y="38"/>
                    </a:lnTo>
                    <a:lnTo>
                      <a:pt x="234" y="15"/>
                    </a:lnTo>
                    <a:lnTo>
                      <a:pt x="227" y="0"/>
                    </a:lnTo>
                    <a:lnTo>
                      <a:pt x="196" y="0"/>
                    </a:lnTo>
                    <a:lnTo>
                      <a:pt x="0" y="7"/>
                    </a:lnTo>
                    <a:lnTo>
                      <a:pt x="15" y="83"/>
                    </a:lnTo>
                    <a:lnTo>
                      <a:pt x="15" y="189"/>
                    </a:lnTo>
                    <a:lnTo>
                      <a:pt x="37" y="197"/>
                    </a:lnTo>
                    <a:lnTo>
                      <a:pt x="37" y="235"/>
                    </a:lnTo>
                    <a:lnTo>
                      <a:pt x="189" y="227"/>
                    </a:lnTo>
                    <a:lnTo>
                      <a:pt x="196" y="212"/>
                    </a:lnTo>
                    <a:lnTo>
                      <a:pt x="196" y="197"/>
                    </a:lnTo>
                    <a:lnTo>
                      <a:pt x="181" y="197"/>
                    </a:lnTo>
                    <a:lnTo>
                      <a:pt x="181" y="182"/>
                    </a:lnTo>
                    <a:lnTo>
                      <a:pt x="196" y="182"/>
                    </a:lnTo>
                    <a:lnTo>
                      <a:pt x="189" y="166"/>
                    </a:lnTo>
                    <a:lnTo>
                      <a:pt x="204" y="151"/>
                    </a:lnTo>
                    <a:lnTo>
                      <a:pt x="196" y="151"/>
                    </a:lnTo>
                    <a:lnTo>
                      <a:pt x="219" y="136"/>
                    </a:lnTo>
                    <a:lnTo>
                      <a:pt x="219" y="113"/>
                    </a:lnTo>
                    <a:lnTo>
                      <a:pt x="227" y="106"/>
                    </a:lnTo>
                    <a:lnTo>
                      <a:pt x="227" y="98"/>
                    </a:lnTo>
                    <a:lnTo>
                      <a:pt x="242" y="91"/>
                    </a:lnTo>
                    <a:lnTo>
                      <a:pt x="234" y="68"/>
                    </a:lnTo>
                    <a:lnTo>
                      <a:pt x="249" y="60"/>
                    </a:lnTo>
                    <a:lnTo>
                      <a:pt x="242" y="53"/>
                    </a:lnTo>
                    <a:lnTo>
                      <a:pt x="257" y="38"/>
                    </a:lnTo>
                    <a:lnTo>
                      <a:pt x="257" y="30"/>
                    </a:lnTo>
                    <a:lnTo>
                      <a:pt x="257" y="3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8" name="Freeform 547"/>
              <p:cNvSpPr>
                <a:spLocks/>
              </p:cNvSpPr>
              <p:nvPr/>
            </p:nvSpPr>
            <p:spPr bwMode="auto">
              <a:xfrm>
                <a:off x="1552" y="1739"/>
                <a:ext cx="408" cy="690"/>
              </a:xfrm>
              <a:custGeom>
                <a:avLst/>
                <a:gdLst>
                  <a:gd name="T0" fmla="*/ 393 w 408"/>
                  <a:gd name="T1" fmla="*/ 546 h 690"/>
                  <a:gd name="T2" fmla="*/ 181 w 408"/>
                  <a:gd name="T3" fmla="*/ 235 h 690"/>
                  <a:gd name="T4" fmla="*/ 234 w 408"/>
                  <a:gd name="T5" fmla="*/ 53 h 690"/>
                  <a:gd name="T6" fmla="*/ 38 w 408"/>
                  <a:gd name="T7" fmla="*/ 0 h 690"/>
                  <a:gd name="T8" fmla="*/ 23 w 408"/>
                  <a:gd name="T9" fmla="*/ 61 h 690"/>
                  <a:gd name="T10" fmla="*/ 0 w 408"/>
                  <a:gd name="T11" fmla="*/ 91 h 690"/>
                  <a:gd name="T12" fmla="*/ 15 w 408"/>
                  <a:gd name="T13" fmla="*/ 137 h 690"/>
                  <a:gd name="T14" fmla="*/ 7 w 408"/>
                  <a:gd name="T15" fmla="*/ 197 h 690"/>
                  <a:gd name="T16" fmla="*/ 30 w 408"/>
                  <a:gd name="T17" fmla="*/ 243 h 690"/>
                  <a:gd name="T18" fmla="*/ 23 w 408"/>
                  <a:gd name="T19" fmla="*/ 258 h 690"/>
                  <a:gd name="T20" fmla="*/ 45 w 408"/>
                  <a:gd name="T21" fmla="*/ 281 h 690"/>
                  <a:gd name="T22" fmla="*/ 53 w 408"/>
                  <a:gd name="T23" fmla="*/ 265 h 690"/>
                  <a:gd name="T24" fmla="*/ 60 w 408"/>
                  <a:gd name="T25" fmla="*/ 265 h 690"/>
                  <a:gd name="T26" fmla="*/ 53 w 408"/>
                  <a:gd name="T27" fmla="*/ 273 h 690"/>
                  <a:gd name="T28" fmla="*/ 60 w 408"/>
                  <a:gd name="T29" fmla="*/ 311 h 690"/>
                  <a:gd name="T30" fmla="*/ 45 w 408"/>
                  <a:gd name="T31" fmla="*/ 296 h 690"/>
                  <a:gd name="T32" fmla="*/ 45 w 408"/>
                  <a:gd name="T33" fmla="*/ 281 h 690"/>
                  <a:gd name="T34" fmla="*/ 38 w 408"/>
                  <a:gd name="T35" fmla="*/ 319 h 690"/>
                  <a:gd name="T36" fmla="*/ 60 w 408"/>
                  <a:gd name="T37" fmla="*/ 341 h 690"/>
                  <a:gd name="T38" fmla="*/ 45 w 408"/>
                  <a:gd name="T39" fmla="*/ 379 h 690"/>
                  <a:gd name="T40" fmla="*/ 83 w 408"/>
                  <a:gd name="T41" fmla="*/ 448 h 690"/>
                  <a:gd name="T42" fmla="*/ 75 w 408"/>
                  <a:gd name="T43" fmla="*/ 463 h 690"/>
                  <a:gd name="T44" fmla="*/ 91 w 408"/>
                  <a:gd name="T45" fmla="*/ 470 h 690"/>
                  <a:gd name="T46" fmla="*/ 83 w 408"/>
                  <a:gd name="T47" fmla="*/ 508 h 690"/>
                  <a:gd name="T48" fmla="*/ 91 w 408"/>
                  <a:gd name="T49" fmla="*/ 516 h 690"/>
                  <a:gd name="T50" fmla="*/ 136 w 408"/>
                  <a:gd name="T51" fmla="*/ 531 h 690"/>
                  <a:gd name="T52" fmla="*/ 151 w 408"/>
                  <a:gd name="T53" fmla="*/ 554 h 690"/>
                  <a:gd name="T54" fmla="*/ 181 w 408"/>
                  <a:gd name="T55" fmla="*/ 569 h 690"/>
                  <a:gd name="T56" fmla="*/ 181 w 408"/>
                  <a:gd name="T57" fmla="*/ 584 h 690"/>
                  <a:gd name="T58" fmla="*/ 197 w 408"/>
                  <a:gd name="T59" fmla="*/ 592 h 690"/>
                  <a:gd name="T60" fmla="*/ 219 w 408"/>
                  <a:gd name="T61" fmla="*/ 622 h 690"/>
                  <a:gd name="T62" fmla="*/ 227 w 408"/>
                  <a:gd name="T63" fmla="*/ 675 h 690"/>
                  <a:gd name="T64" fmla="*/ 356 w 408"/>
                  <a:gd name="T65" fmla="*/ 690 h 690"/>
                  <a:gd name="T66" fmla="*/ 371 w 408"/>
                  <a:gd name="T67" fmla="*/ 690 h 690"/>
                  <a:gd name="T68" fmla="*/ 363 w 408"/>
                  <a:gd name="T69" fmla="*/ 652 h 690"/>
                  <a:gd name="T70" fmla="*/ 378 w 408"/>
                  <a:gd name="T71" fmla="*/ 645 h 690"/>
                  <a:gd name="T72" fmla="*/ 386 w 408"/>
                  <a:gd name="T73" fmla="*/ 614 h 690"/>
                  <a:gd name="T74" fmla="*/ 408 w 408"/>
                  <a:gd name="T75" fmla="*/ 599 h 690"/>
                  <a:gd name="T76" fmla="*/ 393 w 408"/>
                  <a:gd name="T77" fmla="*/ 54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8" h="690">
                    <a:moveTo>
                      <a:pt x="393" y="546"/>
                    </a:moveTo>
                    <a:lnTo>
                      <a:pt x="181" y="235"/>
                    </a:lnTo>
                    <a:lnTo>
                      <a:pt x="234" y="53"/>
                    </a:lnTo>
                    <a:lnTo>
                      <a:pt x="38" y="0"/>
                    </a:lnTo>
                    <a:lnTo>
                      <a:pt x="23" y="61"/>
                    </a:lnTo>
                    <a:lnTo>
                      <a:pt x="0" y="91"/>
                    </a:lnTo>
                    <a:lnTo>
                      <a:pt x="15" y="137"/>
                    </a:lnTo>
                    <a:lnTo>
                      <a:pt x="7" y="197"/>
                    </a:lnTo>
                    <a:lnTo>
                      <a:pt x="30" y="243"/>
                    </a:lnTo>
                    <a:lnTo>
                      <a:pt x="23" y="258"/>
                    </a:lnTo>
                    <a:lnTo>
                      <a:pt x="45" y="281"/>
                    </a:lnTo>
                    <a:lnTo>
                      <a:pt x="53" y="265"/>
                    </a:lnTo>
                    <a:lnTo>
                      <a:pt x="60" y="265"/>
                    </a:lnTo>
                    <a:lnTo>
                      <a:pt x="53" y="273"/>
                    </a:lnTo>
                    <a:lnTo>
                      <a:pt x="60" y="311"/>
                    </a:lnTo>
                    <a:lnTo>
                      <a:pt x="45" y="296"/>
                    </a:lnTo>
                    <a:lnTo>
                      <a:pt x="45" y="281"/>
                    </a:lnTo>
                    <a:lnTo>
                      <a:pt x="38" y="319"/>
                    </a:lnTo>
                    <a:lnTo>
                      <a:pt x="60" y="341"/>
                    </a:lnTo>
                    <a:lnTo>
                      <a:pt x="45" y="379"/>
                    </a:lnTo>
                    <a:lnTo>
                      <a:pt x="83" y="448"/>
                    </a:lnTo>
                    <a:lnTo>
                      <a:pt x="75" y="463"/>
                    </a:lnTo>
                    <a:lnTo>
                      <a:pt x="91" y="470"/>
                    </a:lnTo>
                    <a:lnTo>
                      <a:pt x="83" y="508"/>
                    </a:lnTo>
                    <a:lnTo>
                      <a:pt x="91" y="516"/>
                    </a:lnTo>
                    <a:lnTo>
                      <a:pt x="136" y="531"/>
                    </a:lnTo>
                    <a:lnTo>
                      <a:pt x="151" y="554"/>
                    </a:lnTo>
                    <a:lnTo>
                      <a:pt x="181" y="569"/>
                    </a:lnTo>
                    <a:lnTo>
                      <a:pt x="181" y="584"/>
                    </a:lnTo>
                    <a:lnTo>
                      <a:pt x="197" y="592"/>
                    </a:lnTo>
                    <a:lnTo>
                      <a:pt x="219" y="622"/>
                    </a:lnTo>
                    <a:lnTo>
                      <a:pt x="227" y="675"/>
                    </a:lnTo>
                    <a:lnTo>
                      <a:pt x="356" y="690"/>
                    </a:lnTo>
                    <a:lnTo>
                      <a:pt x="371" y="690"/>
                    </a:lnTo>
                    <a:lnTo>
                      <a:pt x="363" y="652"/>
                    </a:lnTo>
                    <a:lnTo>
                      <a:pt x="378" y="645"/>
                    </a:lnTo>
                    <a:lnTo>
                      <a:pt x="386" y="614"/>
                    </a:lnTo>
                    <a:lnTo>
                      <a:pt x="408" y="599"/>
                    </a:lnTo>
                    <a:lnTo>
                      <a:pt x="393" y="546"/>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29" name="Freeform 548"/>
              <p:cNvSpPr>
                <a:spLocks/>
              </p:cNvSpPr>
              <p:nvPr/>
            </p:nvSpPr>
            <p:spPr bwMode="auto">
              <a:xfrm>
                <a:off x="1552" y="1739"/>
                <a:ext cx="408" cy="690"/>
              </a:xfrm>
              <a:custGeom>
                <a:avLst/>
                <a:gdLst>
                  <a:gd name="T0" fmla="*/ 393 w 408"/>
                  <a:gd name="T1" fmla="*/ 546 h 690"/>
                  <a:gd name="T2" fmla="*/ 181 w 408"/>
                  <a:gd name="T3" fmla="*/ 235 h 690"/>
                  <a:gd name="T4" fmla="*/ 234 w 408"/>
                  <a:gd name="T5" fmla="*/ 53 h 690"/>
                  <a:gd name="T6" fmla="*/ 38 w 408"/>
                  <a:gd name="T7" fmla="*/ 0 h 690"/>
                  <a:gd name="T8" fmla="*/ 23 w 408"/>
                  <a:gd name="T9" fmla="*/ 61 h 690"/>
                  <a:gd name="T10" fmla="*/ 0 w 408"/>
                  <a:gd name="T11" fmla="*/ 91 h 690"/>
                  <a:gd name="T12" fmla="*/ 15 w 408"/>
                  <a:gd name="T13" fmla="*/ 137 h 690"/>
                  <a:gd name="T14" fmla="*/ 7 w 408"/>
                  <a:gd name="T15" fmla="*/ 197 h 690"/>
                  <a:gd name="T16" fmla="*/ 30 w 408"/>
                  <a:gd name="T17" fmla="*/ 243 h 690"/>
                  <a:gd name="T18" fmla="*/ 23 w 408"/>
                  <a:gd name="T19" fmla="*/ 258 h 690"/>
                  <a:gd name="T20" fmla="*/ 45 w 408"/>
                  <a:gd name="T21" fmla="*/ 281 h 690"/>
                  <a:gd name="T22" fmla="*/ 53 w 408"/>
                  <a:gd name="T23" fmla="*/ 265 h 690"/>
                  <a:gd name="T24" fmla="*/ 60 w 408"/>
                  <a:gd name="T25" fmla="*/ 265 h 690"/>
                  <a:gd name="T26" fmla="*/ 53 w 408"/>
                  <a:gd name="T27" fmla="*/ 273 h 690"/>
                  <a:gd name="T28" fmla="*/ 60 w 408"/>
                  <a:gd name="T29" fmla="*/ 311 h 690"/>
                  <a:gd name="T30" fmla="*/ 45 w 408"/>
                  <a:gd name="T31" fmla="*/ 296 h 690"/>
                  <a:gd name="T32" fmla="*/ 45 w 408"/>
                  <a:gd name="T33" fmla="*/ 281 h 690"/>
                  <a:gd name="T34" fmla="*/ 38 w 408"/>
                  <a:gd name="T35" fmla="*/ 319 h 690"/>
                  <a:gd name="T36" fmla="*/ 60 w 408"/>
                  <a:gd name="T37" fmla="*/ 341 h 690"/>
                  <a:gd name="T38" fmla="*/ 45 w 408"/>
                  <a:gd name="T39" fmla="*/ 379 h 690"/>
                  <a:gd name="T40" fmla="*/ 83 w 408"/>
                  <a:gd name="T41" fmla="*/ 448 h 690"/>
                  <a:gd name="T42" fmla="*/ 75 w 408"/>
                  <a:gd name="T43" fmla="*/ 463 h 690"/>
                  <a:gd name="T44" fmla="*/ 91 w 408"/>
                  <a:gd name="T45" fmla="*/ 470 h 690"/>
                  <a:gd name="T46" fmla="*/ 83 w 408"/>
                  <a:gd name="T47" fmla="*/ 508 h 690"/>
                  <a:gd name="T48" fmla="*/ 91 w 408"/>
                  <a:gd name="T49" fmla="*/ 516 h 690"/>
                  <a:gd name="T50" fmla="*/ 136 w 408"/>
                  <a:gd name="T51" fmla="*/ 531 h 690"/>
                  <a:gd name="T52" fmla="*/ 151 w 408"/>
                  <a:gd name="T53" fmla="*/ 554 h 690"/>
                  <a:gd name="T54" fmla="*/ 181 w 408"/>
                  <a:gd name="T55" fmla="*/ 569 h 690"/>
                  <a:gd name="T56" fmla="*/ 181 w 408"/>
                  <a:gd name="T57" fmla="*/ 584 h 690"/>
                  <a:gd name="T58" fmla="*/ 197 w 408"/>
                  <a:gd name="T59" fmla="*/ 592 h 690"/>
                  <a:gd name="T60" fmla="*/ 219 w 408"/>
                  <a:gd name="T61" fmla="*/ 622 h 690"/>
                  <a:gd name="T62" fmla="*/ 227 w 408"/>
                  <a:gd name="T63" fmla="*/ 675 h 690"/>
                  <a:gd name="T64" fmla="*/ 356 w 408"/>
                  <a:gd name="T65" fmla="*/ 690 h 690"/>
                  <a:gd name="T66" fmla="*/ 371 w 408"/>
                  <a:gd name="T67" fmla="*/ 690 h 690"/>
                  <a:gd name="T68" fmla="*/ 363 w 408"/>
                  <a:gd name="T69" fmla="*/ 652 h 690"/>
                  <a:gd name="T70" fmla="*/ 378 w 408"/>
                  <a:gd name="T71" fmla="*/ 645 h 690"/>
                  <a:gd name="T72" fmla="*/ 386 w 408"/>
                  <a:gd name="T73" fmla="*/ 614 h 690"/>
                  <a:gd name="T74" fmla="*/ 408 w 408"/>
                  <a:gd name="T75" fmla="*/ 599 h 690"/>
                  <a:gd name="T76" fmla="*/ 393 w 408"/>
                  <a:gd name="T77" fmla="*/ 546 h 690"/>
                  <a:gd name="T78" fmla="*/ 393 w 408"/>
                  <a:gd name="T79" fmla="*/ 554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8" h="690">
                    <a:moveTo>
                      <a:pt x="393" y="546"/>
                    </a:moveTo>
                    <a:lnTo>
                      <a:pt x="181" y="235"/>
                    </a:lnTo>
                    <a:lnTo>
                      <a:pt x="234" y="53"/>
                    </a:lnTo>
                    <a:lnTo>
                      <a:pt x="38" y="0"/>
                    </a:lnTo>
                    <a:lnTo>
                      <a:pt x="23" y="61"/>
                    </a:lnTo>
                    <a:lnTo>
                      <a:pt x="0" y="91"/>
                    </a:lnTo>
                    <a:lnTo>
                      <a:pt x="15" y="137"/>
                    </a:lnTo>
                    <a:lnTo>
                      <a:pt x="7" y="197"/>
                    </a:lnTo>
                    <a:lnTo>
                      <a:pt x="30" y="243"/>
                    </a:lnTo>
                    <a:lnTo>
                      <a:pt x="23" y="258"/>
                    </a:lnTo>
                    <a:lnTo>
                      <a:pt x="45" y="281"/>
                    </a:lnTo>
                    <a:lnTo>
                      <a:pt x="53" y="265"/>
                    </a:lnTo>
                    <a:lnTo>
                      <a:pt x="60" y="265"/>
                    </a:lnTo>
                    <a:lnTo>
                      <a:pt x="53" y="273"/>
                    </a:lnTo>
                    <a:lnTo>
                      <a:pt x="60" y="311"/>
                    </a:lnTo>
                    <a:lnTo>
                      <a:pt x="45" y="296"/>
                    </a:lnTo>
                    <a:lnTo>
                      <a:pt x="45" y="281"/>
                    </a:lnTo>
                    <a:lnTo>
                      <a:pt x="38" y="319"/>
                    </a:lnTo>
                    <a:lnTo>
                      <a:pt x="60" y="341"/>
                    </a:lnTo>
                    <a:lnTo>
                      <a:pt x="45" y="379"/>
                    </a:lnTo>
                    <a:lnTo>
                      <a:pt x="83" y="448"/>
                    </a:lnTo>
                    <a:lnTo>
                      <a:pt x="75" y="463"/>
                    </a:lnTo>
                    <a:lnTo>
                      <a:pt x="91" y="470"/>
                    </a:lnTo>
                    <a:lnTo>
                      <a:pt x="83" y="508"/>
                    </a:lnTo>
                    <a:lnTo>
                      <a:pt x="91" y="516"/>
                    </a:lnTo>
                    <a:lnTo>
                      <a:pt x="136" y="531"/>
                    </a:lnTo>
                    <a:lnTo>
                      <a:pt x="151" y="554"/>
                    </a:lnTo>
                    <a:lnTo>
                      <a:pt x="181" y="569"/>
                    </a:lnTo>
                    <a:lnTo>
                      <a:pt x="181" y="584"/>
                    </a:lnTo>
                    <a:lnTo>
                      <a:pt x="197" y="592"/>
                    </a:lnTo>
                    <a:lnTo>
                      <a:pt x="219" y="622"/>
                    </a:lnTo>
                    <a:lnTo>
                      <a:pt x="227" y="675"/>
                    </a:lnTo>
                    <a:lnTo>
                      <a:pt x="356" y="690"/>
                    </a:lnTo>
                    <a:lnTo>
                      <a:pt x="371" y="690"/>
                    </a:lnTo>
                    <a:lnTo>
                      <a:pt x="363" y="652"/>
                    </a:lnTo>
                    <a:lnTo>
                      <a:pt x="378" y="645"/>
                    </a:lnTo>
                    <a:lnTo>
                      <a:pt x="386" y="614"/>
                    </a:lnTo>
                    <a:lnTo>
                      <a:pt x="408" y="599"/>
                    </a:lnTo>
                    <a:lnTo>
                      <a:pt x="393" y="546"/>
                    </a:lnTo>
                    <a:lnTo>
                      <a:pt x="393" y="55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0" name="Freeform 549"/>
              <p:cNvSpPr>
                <a:spLocks/>
              </p:cNvSpPr>
              <p:nvPr/>
            </p:nvSpPr>
            <p:spPr bwMode="auto">
              <a:xfrm>
                <a:off x="2248" y="1959"/>
                <a:ext cx="371" cy="288"/>
              </a:xfrm>
              <a:custGeom>
                <a:avLst/>
                <a:gdLst>
                  <a:gd name="T0" fmla="*/ 363 w 371"/>
                  <a:gd name="T1" fmla="*/ 91 h 288"/>
                  <a:gd name="T2" fmla="*/ 371 w 371"/>
                  <a:gd name="T3" fmla="*/ 30 h 288"/>
                  <a:gd name="T4" fmla="*/ 272 w 371"/>
                  <a:gd name="T5" fmla="*/ 23 h 288"/>
                  <a:gd name="T6" fmla="*/ 38 w 371"/>
                  <a:gd name="T7" fmla="*/ 0 h 288"/>
                  <a:gd name="T8" fmla="*/ 0 w 371"/>
                  <a:gd name="T9" fmla="*/ 250 h 288"/>
                  <a:gd name="T10" fmla="*/ 303 w 371"/>
                  <a:gd name="T11" fmla="*/ 281 h 288"/>
                  <a:gd name="T12" fmla="*/ 356 w 371"/>
                  <a:gd name="T13" fmla="*/ 288 h 288"/>
                  <a:gd name="T14" fmla="*/ 363 w 371"/>
                  <a:gd name="T15" fmla="*/ 91 h 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1" h="288">
                    <a:moveTo>
                      <a:pt x="363" y="91"/>
                    </a:moveTo>
                    <a:lnTo>
                      <a:pt x="371" y="30"/>
                    </a:lnTo>
                    <a:lnTo>
                      <a:pt x="272" y="23"/>
                    </a:lnTo>
                    <a:lnTo>
                      <a:pt x="38" y="0"/>
                    </a:lnTo>
                    <a:lnTo>
                      <a:pt x="0" y="250"/>
                    </a:lnTo>
                    <a:lnTo>
                      <a:pt x="303" y="281"/>
                    </a:lnTo>
                    <a:lnTo>
                      <a:pt x="356" y="288"/>
                    </a:lnTo>
                    <a:lnTo>
                      <a:pt x="363" y="91"/>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1" name="Freeform 550"/>
              <p:cNvSpPr>
                <a:spLocks/>
              </p:cNvSpPr>
              <p:nvPr/>
            </p:nvSpPr>
            <p:spPr bwMode="auto">
              <a:xfrm>
                <a:off x="2248" y="1959"/>
                <a:ext cx="371" cy="288"/>
              </a:xfrm>
              <a:custGeom>
                <a:avLst/>
                <a:gdLst>
                  <a:gd name="T0" fmla="*/ 363 w 371"/>
                  <a:gd name="T1" fmla="*/ 91 h 288"/>
                  <a:gd name="T2" fmla="*/ 371 w 371"/>
                  <a:gd name="T3" fmla="*/ 30 h 288"/>
                  <a:gd name="T4" fmla="*/ 272 w 371"/>
                  <a:gd name="T5" fmla="*/ 23 h 288"/>
                  <a:gd name="T6" fmla="*/ 38 w 371"/>
                  <a:gd name="T7" fmla="*/ 0 h 288"/>
                  <a:gd name="T8" fmla="*/ 0 w 371"/>
                  <a:gd name="T9" fmla="*/ 250 h 288"/>
                  <a:gd name="T10" fmla="*/ 303 w 371"/>
                  <a:gd name="T11" fmla="*/ 281 h 288"/>
                  <a:gd name="T12" fmla="*/ 356 w 371"/>
                  <a:gd name="T13" fmla="*/ 288 h 288"/>
                  <a:gd name="T14" fmla="*/ 363 w 371"/>
                  <a:gd name="T15" fmla="*/ 91 h 288"/>
                  <a:gd name="T16" fmla="*/ 363 w 371"/>
                  <a:gd name="T17" fmla="*/ 99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1" h="288">
                    <a:moveTo>
                      <a:pt x="363" y="91"/>
                    </a:moveTo>
                    <a:lnTo>
                      <a:pt x="371" y="30"/>
                    </a:lnTo>
                    <a:lnTo>
                      <a:pt x="272" y="23"/>
                    </a:lnTo>
                    <a:lnTo>
                      <a:pt x="38" y="0"/>
                    </a:lnTo>
                    <a:lnTo>
                      <a:pt x="0" y="250"/>
                    </a:lnTo>
                    <a:lnTo>
                      <a:pt x="303" y="281"/>
                    </a:lnTo>
                    <a:lnTo>
                      <a:pt x="356" y="288"/>
                    </a:lnTo>
                    <a:lnTo>
                      <a:pt x="363" y="91"/>
                    </a:lnTo>
                    <a:lnTo>
                      <a:pt x="363" y="99"/>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2" name="Freeform 551"/>
              <p:cNvSpPr>
                <a:spLocks/>
              </p:cNvSpPr>
              <p:nvPr/>
            </p:nvSpPr>
            <p:spPr bwMode="auto">
              <a:xfrm>
                <a:off x="3966" y="1792"/>
                <a:ext cx="83" cy="84"/>
              </a:xfrm>
              <a:custGeom>
                <a:avLst/>
                <a:gdLst>
                  <a:gd name="T0" fmla="*/ 76 w 83"/>
                  <a:gd name="T1" fmla="*/ 0 h 84"/>
                  <a:gd name="T2" fmla="*/ 0 w 83"/>
                  <a:gd name="T3" fmla="*/ 15 h 84"/>
                  <a:gd name="T4" fmla="*/ 8 w 83"/>
                  <a:gd name="T5" fmla="*/ 68 h 84"/>
                  <a:gd name="T6" fmla="*/ 0 w 83"/>
                  <a:gd name="T7" fmla="*/ 76 h 84"/>
                  <a:gd name="T8" fmla="*/ 8 w 83"/>
                  <a:gd name="T9" fmla="*/ 84 h 84"/>
                  <a:gd name="T10" fmla="*/ 38 w 83"/>
                  <a:gd name="T11" fmla="*/ 53 h 84"/>
                  <a:gd name="T12" fmla="*/ 61 w 83"/>
                  <a:gd name="T13" fmla="*/ 53 h 84"/>
                  <a:gd name="T14" fmla="*/ 83 w 83"/>
                  <a:gd name="T15" fmla="*/ 38 h 84"/>
                  <a:gd name="T16" fmla="*/ 76 w 83"/>
                  <a:gd name="T1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84">
                    <a:moveTo>
                      <a:pt x="76" y="0"/>
                    </a:moveTo>
                    <a:lnTo>
                      <a:pt x="0" y="15"/>
                    </a:lnTo>
                    <a:lnTo>
                      <a:pt x="8" y="68"/>
                    </a:lnTo>
                    <a:lnTo>
                      <a:pt x="0" y="76"/>
                    </a:lnTo>
                    <a:lnTo>
                      <a:pt x="8" y="84"/>
                    </a:lnTo>
                    <a:lnTo>
                      <a:pt x="38" y="53"/>
                    </a:lnTo>
                    <a:lnTo>
                      <a:pt x="61" y="53"/>
                    </a:lnTo>
                    <a:lnTo>
                      <a:pt x="83" y="38"/>
                    </a:lnTo>
                    <a:lnTo>
                      <a:pt x="76" y="0"/>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3" name="Freeform 552"/>
              <p:cNvSpPr>
                <a:spLocks/>
              </p:cNvSpPr>
              <p:nvPr/>
            </p:nvSpPr>
            <p:spPr bwMode="auto">
              <a:xfrm>
                <a:off x="3966" y="1792"/>
                <a:ext cx="83" cy="84"/>
              </a:xfrm>
              <a:custGeom>
                <a:avLst/>
                <a:gdLst>
                  <a:gd name="T0" fmla="*/ 76 w 83"/>
                  <a:gd name="T1" fmla="*/ 0 h 84"/>
                  <a:gd name="T2" fmla="*/ 0 w 83"/>
                  <a:gd name="T3" fmla="*/ 15 h 84"/>
                  <a:gd name="T4" fmla="*/ 8 w 83"/>
                  <a:gd name="T5" fmla="*/ 68 h 84"/>
                  <a:gd name="T6" fmla="*/ 0 w 83"/>
                  <a:gd name="T7" fmla="*/ 76 h 84"/>
                  <a:gd name="T8" fmla="*/ 8 w 83"/>
                  <a:gd name="T9" fmla="*/ 84 h 84"/>
                  <a:gd name="T10" fmla="*/ 38 w 83"/>
                  <a:gd name="T11" fmla="*/ 53 h 84"/>
                  <a:gd name="T12" fmla="*/ 61 w 83"/>
                  <a:gd name="T13" fmla="*/ 53 h 84"/>
                  <a:gd name="T14" fmla="*/ 83 w 83"/>
                  <a:gd name="T15" fmla="*/ 38 h 84"/>
                  <a:gd name="T16" fmla="*/ 76 w 83"/>
                  <a:gd name="T17" fmla="*/ 0 h 84"/>
                  <a:gd name="T18" fmla="*/ 76 w 83"/>
                  <a:gd name="T19"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84">
                    <a:moveTo>
                      <a:pt x="76" y="0"/>
                    </a:moveTo>
                    <a:lnTo>
                      <a:pt x="0" y="15"/>
                    </a:lnTo>
                    <a:lnTo>
                      <a:pt x="8" y="68"/>
                    </a:lnTo>
                    <a:lnTo>
                      <a:pt x="0" y="76"/>
                    </a:lnTo>
                    <a:lnTo>
                      <a:pt x="8" y="84"/>
                    </a:lnTo>
                    <a:lnTo>
                      <a:pt x="38" y="53"/>
                    </a:lnTo>
                    <a:lnTo>
                      <a:pt x="61" y="53"/>
                    </a:lnTo>
                    <a:lnTo>
                      <a:pt x="83" y="38"/>
                    </a:lnTo>
                    <a:lnTo>
                      <a:pt x="76" y="0"/>
                    </a:lnTo>
                    <a:lnTo>
                      <a:pt x="76" y="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4" name="Freeform 553"/>
              <p:cNvSpPr>
                <a:spLocks/>
              </p:cNvSpPr>
              <p:nvPr/>
            </p:nvSpPr>
            <p:spPr bwMode="auto">
              <a:xfrm>
                <a:off x="3890" y="1967"/>
                <a:ext cx="53" cy="91"/>
              </a:xfrm>
              <a:custGeom>
                <a:avLst/>
                <a:gdLst>
                  <a:gd name="T0" fmla="*/ 46 w 53"/>
                  <a:gd name="T1" fmla="*/ 75 h 91"/>
                  <a:gd name="T2" fmla="*/ 46 w 53"/>
                  <a:gd name="T3" fmla="*/ 60 h 91"/>
                  <a:gd name="T4" fmla="*/ 8 w 53"/>
                  <a:gd name="T5" fmla="*/ 22 h 91"/>
                  <a:gd name="T6" fmla="*/ 15 w 53"/>
                  <a:gd name="T7" fmla="*/ 7 h 91"/>
                  <a:gd name="T8" fmla="*/ 15 w 53"/>
                  <a:gd name="T9" fmla="*/ 0 h 91"/>
                  <a:gd name="T10" fmla="*/ 0 w 53"/>
                  <a:gd name="T11" fmla="*/ 15 h 91"/>
                  <a:gd name="T12" fmla="*/ 15 w 53"/>
                  <a:gd name="T13" fmla="*/ 91 h 91"/>
                  <a:gd name="T14" fmla="*/ 46 w 53"/>
                  <a:gd name="T15" fmla="*/ 83 h 91"/>
                  <a:gd name="T16" fmla="*/ 53 w 53"/>
                  <a:gd name="T17" fmla="*/ 83 h 91"/>
                  <a:gd name="T18" fmla="*/ 46 w 53"/>
                  <a:gd name="T19" fmla="*/ 7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1">
                    <a:moveTo>
                      <a:pt x="46" y="75"/>
                    </a:moveTo>
                    <a:lnTo>
                      <a:pt x="46" y="60"/>
                    </a:lnTo>
                    <a:lnTo>
                      <a:pt x="8" y="22"/>
                    </a:lnTo>
                    <a:lnTo>
                      <a:pt x="15" y="7"/>
                    </a:lnTo>
                    <a:lnTo>
                      <a:pt x="15" y="0"/>
                    </a:lnTo>
                    <a:lnTo>
                      <a:pt x="0" y="15"/>
                    </a:lnTo>
                    <a:lnTo>
                      <a:pt x="15" y="91"/>
                    </a:lnTo>
                    <a:lnTo>
                      <a:pt x="46" y="83"/>
                    </a:lnTo>
                    <a:lnTo>
                      <a:pt x="53" y="83"/>
                    </a:lnTo>
                    <a:lnTo>
                      <a:pt x="46" y="75"/>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5" name="Freeform 554"/>
              <p:cNvSpPr>
                <a:spLocks/>
              </p:cNvSpPr>
              <p:nvPr/>
            </p:nvSpPr>
            <p:spPr bwMode="auto">
              <a:xfrm>
                <a:off x="3890" y="1967"/>
                <a:ext cx="53" cy="91"/>
              </a:xfrm>
              <a:custGeom>
                <a:avLst/>
                <a:gdLst>
                  <a:gd name="T0" fmla="*/ 46 w 53"/>
                  <a:gd name="T1" fmla="*/ 75 h 91"/>
                  <a:gd name="T2" fmla="*/ 46 w 53"/>
                  <a:gd name="T3" fmla="*/ 60 h 91"/>
                  <a:gd name="T4" fmla="*/ 8 w 53"/>
                  <a:gd name="T5" fmla="*/ 22 h 91"/>
                  <a:gd name="T6" fmla="*/ 15 w 53"/>
                  <a:gd name="T7" fmla="*/ 7 h 91"/>
                  <a:gd name="T8" fmla="*/ 15 w 53"/>
                  <a:gd name="T9" fmla="*/ 0 h 91"/>
                  <a:gd name="T10" fmla="*/ 0 w 53"/>
                  <a:gd name="T11" fmla="*/ 15 h 91"/>
                  <a:gd name="T12" fmla="*/ 15 w 53"/>
                  <a:gd name="T13" fmla="*/ 91 h 91"/>
                  <a:gd name="T14" fmla="*/ 46 w 53"/>
                  <a:gd name="T15" fmla="*/ 83 h 91"/>
                  <a:gd name="T16" fmla="*/ 53 w 53"/>
                  <a:gd name="T17" fmla="*/ 83 h 91"/>
                  <a:gd name="T18" fmla="*/ 46 w 53"/>
                  <a:gd name="T19" fmla="*/ 75 h 91"/>
                  <a:gd name="T20" fmla="*/ 46 w 53"/>
                  <a:gd name="T21" fmla="*/ 8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91">
                    <a:moveTo>
                      <a:pt x="46" y="75"/>
                    </a:moveTo>
                    <a:lnTo>
                      <a:pt x="46" y="60"/>
                    </a:lnTo>
                    <a:lnTo>
                      <a:pt x="8" y="22"/>
                    </a:lnTo>
                    <a:lnTo>
                      <a:pt x="15" y="7"/>
                    </a:lnTo>
                    <a:lnTo>
                      <a:pt x="15" y="0"/>
                    </a:lnTo>
                    <a:lnTo>
                      <a:pt x="0" y="15"/>
                    </a:lnTo>
                    <a:lnTo>
                      <a:pt x="15" y="91"/>
                    </a:lnTo>
                    <a:lnTo>
                      <a:pt x="46" y="83"/>
                    </a:lnTo>
                    <a:lnTo>
                      <a:pt x="53" y="83"/>
                    </a:lnTo>
                    <a:lnTo>
                      <a:pt x="46" y="75"/>
                    </a:lnTo>
                    <a:lnTo>
                      <a:pt x="46" y="8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6" name="Freeform 555"/>
              <p:cNvSpPr>
                <a:spLocks/>
              </p:cNvSpPr>
              <p:nvPr/>
            </p:nvSpPr>
            <p:spPr bwMode="auto">
              <a:xfrm>
                <a:off x="3837" y="2042"/>
                <a:ext cx="8" cy="8"/>
              </a:xfrm>
              <a:custGeom>
                <a:avLst/>
                <a:gdLst>
                  <a:gd name="T0" fmla="*/ 0 w 8"/>
                  <a:gd name="T1" fmla="*/ 8 h 8"/>
                  <a:gd name="T2" fmla="*/ 0 w 8"/>
                  <a:gd name="T3" fmla="*/ 0 h 8"/>
                  <a:gd name="T4" fmla="*/ 8 w 8"/>
                  <a:gd name="T5" fmla="*/ 0 h 8"/>
                  <a:gd name="T6" fmla="*/ 0 w 8"/>
                  <a:gd name="T7" fmla="*/ 8 h 8"/>
                </a:gdLst>
                <a:ahLst/>
                <a:cxnLst>
                  <a:cxn ang="0">
                    <a:pos x="T0" y="T1"/>
                  </a:cxn>
                  <a:cxn ang="0">
                    <a:pos x="T2" y="T3"/>
                  </a:cxn>
                  <a:cxn ang="0">
                    <a:pos x="T4" y="T5"/>
                  </a:cxn>
                  <a:cxn ang="0">
                    <a:pos x="T6" y="T7"/>
                  </a:cxn>
                </a:cxnLst>
                <a:rect l="0" t="0" r="r" b="b"/>
                <a:pathLst>
                  <a:path w="8" h="8">
                    <a:moveTo>
                      <a:pt x="0" y="8"/>
                    </a:moveTo>
                    <a:lnTo>
                      <a:pt x="0" y="0"/>
                    </a:lnTo>
                    <a:lnTo>
                      <a:pt x="8" y="0"/>
                    </a:lnTo>
                    <a:lnTo>
                      <a:pt x="0" y="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7" name="Freeform 556"/>
              <p:cNvSpPr>
                <a:spLocks/>
              </p:cNvSpPr>
              <p:nvPr/>
            </p:nvSpPr>
            <p:spPr bwMode="auto">
              <a:xfrm>
                <a:off x="3837" y="2042"/>
                <a:ext cx="8" cy="16"/>
              </a:xfrm>
              <a:custGeom>
                <a:avLst/>
                <a:gdLst>
                  <a:gd name="T0" fmla="*/ 0 w 8"/>
                  <a:gd name="T1" fmla="*/ 8 h 16"/>
                  <a:gd name="T2" fmla="*/ 0 w 8"/>
                  <a:gd name="T3" fmla="*/ 0 h 16"/>
                  <a:gd name="T4" fmla="*/ 8 w 8"/>
                  <a:gd name="T5" fmla="*/ 0 h 16"/>
                  <a:gd name="T6" fmla="*/ 0 w 8"/>
                  <a:gd name="T7" fmla="*/ 8 h 16"/>
                  <a:gd name="T8" fmla="*/ 0 w 8"/>
                  <a:gd name="T9" fmla="*/ 16 h 16"/>
                </a:gdLst>
                <a:ahLst/>
                <a:cxnLst>
                  <a:cxn ang="0">
                    <a:pos x="T0" y="T1"/>
                  </a:cxn>
                  <a:cxn ang="0">
                    <a:pos x="T2" y="T3"/>
                  </a:cxn>
                  <a:cxn ang="0">
                    <a:pos x="T4" y="T5"/>
                  </a:cxn>
                  <a:cxn ang="0">
                    <a:pos x="T6" y="T7"/>
                  </a:cxn>
                  <a:cxn ang="0">
                    <a:pos x="T8" y="T9"/>
                  </a:cxn>
                </a:cxnLst>
                <a:rect l="0" t="0" r="r" b="b"/>
                <a:pathLst>
                  <a:path w="8" h="16">
                    <a:moveTo>
                      <a:pt x="0" y="8"/>
                    </a:moveTo>
                    <a:lnTo>
                      <a:pt x="0" y="0"/>
                    </a:lnTo>
                    <a:lnTo>
                      <a:pt x="8" y="0"/>
                    </a:lnTo>
                    <a:lnTo>
                      <a:pt x="0" y="8"/>
                    </a:lnTo>
                    <a:lnTo>
                      <a:pt x="0" y="1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8" name="Freeform 557"/>
              <p:cNvSpPr>
                <a:spLocks/>
              </p:cNvSpPr>
              <p:nvPr/>
            </p:nvSpPr>
            <p:spPr bwMode="auto">
              <a:xfrm>
                <a:off x="3368" y="2596"/>
                <a:ext cx="454" cy="349"/>
              </a:xfrm>
              <a:custGeom>
                <a:avLst/>
                <a:gdLst>
                  <a:gd name="T0" fmla="*/ 454 w 454"/>
                  <a:gd name="T1" fmla="*/ 235 h 349"/>
                  <a:gd name="T2" fmla="*/ 409 w 454"/>
                  <a:gd name="T3" fmla="*/ 159 h 349"/>
                  <a:gd name="T4" fmla="*/ 401 w 454"/>
                  <a:gd name="T5" fmla="*/ 129 h 349"/>
                  <a:gd name="T6" fmla="*/ 356 w 454"/>
                  <a:gd name="T7" fmla="*/ 68 h 349"/>
                  <a:gd name="T8" fmla="*/ 333 w 454"/>
                  <a:gd name="T9" fmla="*/ 0 h 349"/>
                  <a:gd name="T10" fmla="*/ 303 w 454"/>
                  <a:gd name="T11" fmla="*/ 0 h 349"/>
                  <a:gd name="T12" fmla="*/ 303 w 454"/>
                  <a:gd name="T13" fmla="*/ 31 h 349"/>
                  <a:gd name="T14" fmla="*/ 295 w 454"/>
                  <a:gd name="T15" fmla="*/ 31 h 349"/>
                  <a:gd name="T16" fmla="*/ 295 w 454"/>
                  <a:gd name="T17" fmla="*/ 15 h 349"/>
                  <a:gd name="T18" fmla="*/ 151 w 454"/>
                  <a:gd name="T19" fmla="*/ 31 h 349"/>
                  <a:gd name="T20" fmla="*/ 136 w 454"/>
                  <a:gd name="T21" fmla="*/ 8 h 349"/>
                  <a:gd name="T22" fmla="*/ 0 w 454"/>
                  <a:gd name="T23" fmla="*/ 23 h 349"/>
                  <a:gd name="T24" fmla="*/ 8 w 454"/>
                  <a:gd name="T25" fmla="*/ 61 h 349"/>
                  <a:gd name="T26" fmla="*/ 8 w 454"/>
                  <a:gd name="T27" fmla="*/ 68 h 349"/>
                  <a:gd name="T28" fmla="*/ 15 w 454"/>
                  <a:gd name="T29" fmla="*/ 61 h 349"/>
                  <a:gd name="T30" fmla="*/ 23 w 454"/>
                  <a:gd name="T31" fmla="*/ 53 h 349"/>
                  <a:gd name="T32" fmla="*/ 30 w 454"/>
                  <a:gd name="T33" fmla="*/ 61 h 349"/>
                  <a:gd name="T34" fmla="*/ 30 w 454"/>
                  <a:gd name="T35" fmla="*/ 46 h 349"/>
                  <a:gd name="T36" fmla="*/ 38 w 454"/>
                  <a:gd name="T37" fmla="*/ 53 h 349"/>
                  <a:gd name="T38" fmla="*/ 23 w 454"/>
                  <a:gd name="T39" fmla="*/ 61 h 349"/>
                  <a:gd name="T40" fmla="*/ 76 w 454"/>
                  <a:gd name="T41" fmla="*/ 46 h 349"/>
                  <a:gd name="T42" fmla="*/ 83 w 454"/>
                  <a:gd name="T43" fmla="*/ 53 h 349"/>
                  <a:gd name="T44" fmla="*/ 61 w 454"/>
                  <a:gd name="T45" fmla="*/ 61 h 349"/>
                  <a:gd name="T46" fmla="*/ 106 w 454"/>
                  <a:gd name="T47" fmla="*/ 68 h 349"/>
                  <a:gd name="T48" fmla="*/ 98 w 454"/>
                  <a:gd name="T49" fmla="*/ 61 h 349"/>
                  <a:gd name="T50" fmla="*/ 114 w 454"/>
                  <a:gd name="T51" fmla="*/ 53 h 349"/>
                  <a:gd name="T52" fmla="*/ 106 w 454"/>
                  <a:gd name="T53" fmla="*/ 68 h 349"/>
                  <a:gd name="T54" fmla="*/ 121 w 454"/>
                  <a:gd name="T55" fmla="*/ 76 h 349"/>
                  <a:gd name="T56" fmla="*/ 106 w 454"/>
                  <a:gd name="T57" fmla="*/ 68 h 349"/>
                  <a:gd name="T58" fmla="*/ 129 w 454"/>
                  <a:gd name="T59" fmla="*/ 84 h 349"/>
                  <a:gd name="T60" fmla="*/ 129 w 454"/>
                  <a:gd name="T61" fmla="*/ 99 h 349"/>
                  <a:gd name="T62" fmla="*/ 144 w 454"/>
                  <a:gd name="T63" fmla="*/ 99 h 349"/>
                  <a:gd name="T64" fmla="*/ 182 w 454"/>
                  <a:gd name="T65" fmla="*/ 76 h 349"/>
                  <a:gd name="T66" fmla="*/ 182 w 454"/>
                  <a:gd name="T67" fmla="*/ 68 h 349"/>
                  <a:gd name="T68" fmla="*/ 189 w 454"/>
                  <a:gd name="T69" fmla="*/ 61 h 349"/>
                  <a:gd name="T70" fmla="*/ 220 w 454"/>
                  <a:gd name="T71" fmla="*/ 68 h 349"/>
                  <a:gd name="T72" fmla="*/ 257 w 454"/>
                  <a:gd name="T73" fmla="*/ 114 h 349"/>
                  <a:gd name="T74" fmla="*/ 273 w 454"/>
                  <a:gd name="T75" fmla="*/ 114 h 349"/>
                  <a:gd name="T76" fmla="*/ 288 w 454"/>
                  <a:gd name="T77" fmla="*/ 152 h 349"/>
                  <a:gd name="T78" fmla="*/ 280 w 454"/>
                  <a:gd name="T79" fmla="*/ 197 h 349"/>
                  <a:gd name="T80" fmla="*/ 295 w 454"/>
                  <a:gd name="T81" fmla="*/ 205 h 349"/>
                  <a:gd name="T82" fmla="*/ 295 w 454"/>
                  <a:gd name="T83" fmla="*/ 190 h 349"/>
                  <a:gd name="T84" fmla="*/ 288 w 454"/>
                  <a:gd name="T85" fmla="*/ 182 h 349"/>
                  <a:gd name="T86" fmla="*/ 303 w 454"/>
                  <a:gd name="T87" fmla="*/ 190 h 349"/>
                  <a:gd name="T88" fmla="*/ 310 w 454"/>
                  <a:gd name="T89" fmla="*/ 182 h 349"/>
                  <a:gd name="T90" fmla="*/ 295 w 454"/>
                  <a:gd name="T91" fmla="*/ 213 h 349"/>
                  <a:gd name="T92" fmla="*/ 310 w 454"/>
                  <a:gd name="T93" fmla="*/ 213 h 349"/>
                  <a:gd name="T94" fmla="*/ 295 w 454"/>
                  <a:gd name="T95" fmla="*/ 220 h 349"/>
                  <a:gd name="T96" fmla="*/ 326 w 454"/>
                  <a:gd name="T97" fmla="*/ 251 h 349"/>
                  <a:gd name="T98" fmla="*/ 333 w 454"/>
                  <a:gd name="T99" fmla="*/ 258 h 349"/>
                  <a:gd name="T100" fmla="*/ 326 w 454"/>
                  <a:gd name="T101" fmla="*/ 243 h 349"/>
                  <a:gd name="T102" fmla="*/ 341 w 454"/>
                  <a:gd name="T103" fmla="*/ 243 h 349"/>
                  <a:gd name="T104" fmla="*/ 341 w 454"/>
                  <a:gd name="T105" fmla="*/ 273 h 349"/>
                  <a:gd name="T106" fmla="*/ 356 w 454"/>
                  <a:gd name="T107" fmla="*/ 258 h 349"/>
                  <a:gd name="T108" fmla="*/ 341 w 454"/>
                  <a:gd name="T109" fmla="*/ 273 h 349"/>
                  <a:gd name="T110" fmla="*/ 348 w 454"/>
                  <a:gd name="T111" fmla="*/ 273 h 349"/>
                  <a:gd name="T112" fmla="*/ 363 w 454"/>
                  <a:gd name="T113" fmla="*/ 311 h 349"/>
                  <a:gd name="T114" fmla="*/ 394 w 454"/>
                  <a:gd name="T115" fmla="*/ 319 h 349"/>
                  <a:gd name="T116" fmla="*/ 409 w 454"/>
                  <a:gd name="T117" fmla="*/ 349 h 349"/>
                  <a:gd name="T118" fmla="*/ 447 w 454"/>
                  <a:gd name="T119" fmla="*/ 334 h 349"/>
                  <a:gd name="T120" fmla="*/ 454 w 454"/>
                  <a:gd name="T121" fmla="*/ 296 h 349"/>
                  <a:gd name="T122" fmla="*/ 454 w 454"/>
                  <a:gd name="T123" fmla="*/ 235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4" h="349">
                    <a:moveTo>
                      <a:pt x="454" y="235"/>
                    </a:moveTo>
                    <a:lnTo>
                      <a:pt x="409" y="159"/>
                    </a:lnTo>
                    <a:lnTo>
                      <a:pt x="401" y="129"/>
                    </a:lnTo>
                    <a:lnTo>
                      <a:pt x="356" y="68"/>
                    </a:lnTo>
                    <a:lnTo>
                      <a:pt x="333" y="0"/>
                    </a:lnTo>
                    <a:lnTo>
                      <a:pt x="303" y="0"/>
                    </a:lnTo>
                    <a:lnTo>
                      <a:pt x="303" y="31"/>
                    </a:lnTo>
                    <a:lnTo>
                      <a:pt x="295" y="31"/>
                    </a:lnTo>
                    <a:lnTo>
                      <a:pt x="295" y="15"/>
                    </a:lnTo>
                    <a:lnTo>
                      <a:pt x="151" y="31"/>
                    </a:lnTo>
                    <a:lnTo>
                      <a:pt x="136" y="8"/>
                    </a:lnTo>
                    <a:lnTo>
                      <a:pt x="0" y="23"/>
                    </a:lnTo>
                    <a:lnTo>
                      <a:pt x="8" y="61"/>
                    </a:lnTo>
                    <a:lnTo>
                      <a:pt x="8" y="68"/>
                    </a:lnTo>
                    <a:lnTo>
                      <a:pt x="15" y="61"/>
                    </a:lnTo>
                    <a:lnTo>
                      <a:pt x="23" y="53"/>
                    </a:lnTo>
                    <a:lnTo>
                      <a:pt x="30" y="61"/>
                    </a:lnTo>
                    <a:lnTo>
                      <a:pt x="30" y="46"/>
                    </a:lnTo>
                    <a:lnTo>
                      <a:pt x="38" y="53"/>
                    </a:lnTo>
                    <a:lnTo>
                      <a:pt x="23" y="61"/>
                    </a:lnTo>
                    <a:lnTo>
                      <a:pt x="76" y="46"/>
                    </a:lnTo>
                    <a:lnTo>
                      <a:pt x="83" y="53"/>
                    </a:lnTo>
                    <a:lnTo>
                      <a:pt x="61" y="61"/>
                    </a:lnTo>
                    <a:lnTo>
                      <a:pt x="106" y="68"/>
                    </a:lnTo>
                    <a:lnTo>
                      <a:pt x="98" y="61"/>
                    </a:lnTo>
                    <a:lnTo>
                      <a:pt x="114" y="53"/>
                    </a:lnTo>
                    <a:lnTo>
                      <a:pt x="106" y="68"/>
                    </a:lnTo>
                    <a:lnTo>
                      <a:pt x="121" y="76"/>
                    </a:lnTo>
                    <a:lnTo>
                      <a:pt x="106" y="68"/>
                    </a:lnTo>
                    <a:lnTo>
                      <a:pt x="129" y="84"/>
                    </a:lnTo>
                    <a:lnTo>
                      <a:pt x="129" y="99"/>
                    </a:lnTo>
                    <a:lnTo>
                      <a:pt x="144" y="99"/>
                    </a:lnTo>
                    <a:lnTo>
                      <a:pt x="182" y="76"/>
                    </a:lnTo>
                    <a:lnTo>
                      <a:pt x="182" y="68"/>
                    </a:lnTo>
                    <a:lnTo>
                      <a:pt x="189" y="61"/>
                    </a:lnTo>
                    <a:lnTo>
                      <a:pt x="220" y="68"/>
                    </a:lnTo>
                    <a:lnTo>
                      <a:pt x="257" y="114"/>
                    </a:lnTo>
                    <a:lnTo>
                      <a:pt x="273" y="114"/>
                    </a:lnTo>
                    <a:lnTo>
                      <a:pt x="288" y="152"/>
                    </a:lnTo>
                    <a:lnTo>
                      <a:pt x="280" y="197"/>
                    </a:lnTo>
                    <a:lnTo>
                      <a:pt x="295" y="205"/>
                    </a:lnTo>
                    <a:lnTo>
                      <a:pt x="295" y="190"/>
                    </a:lnTo>
                    <a:lnTo>
                      <a:pt x="288" y="182"/>
                    </a:lnTo>
                    <a:lnTo>
                      <a:pt x="303" y="190"/>
                    </a:lnTo>
                    <a:lnTo>
                      <a:pt x="310" y="182"/>
                    </a:lnTo>
                    <a:lnTo>
                      <a:pt x="295" y="213"/>
                    </a:lnTo>
                    <a:lnTo>
                      <a:pt x="310" y="213"/>
                    </a:lnTo>
                    <a:lnTo>
                      <a:pt x="295" y="220"/>
                    </a:lnTo>
                    <a:lnTo>
                      <a:pt x="326" y="251"/>
                    </a:lnTo>
                    <a:lnTo>
                      <a:pt x="333" y="258"/>
                    </a:lnTo>
                    <a:lnTo>
                      <a:pt x="326" y="243"/>
                    </a:lnTo>
                    <a:lnTo>
                      <a:pt x="341" y="243"/>
                    </a:lnTo>
                    <a:lnTo>
                      <a:pt x="341" y="273"/>
                    </a:lnTo>
                    <a:lnTo>
                      <a:pt x="356" y="258"/>
                    </a:lnTo>
                    <a:lnTo>
                      <a:pt x="341" y="273"/>
                    </a:lnTo>
                    <a:lnTo>
                      <a:pt x="348" y="273"/>
                    </a:lnTo>
                    <a:lnTo>
                      <a:pt x="363" y="311"/>
                    </a:lnTo>
                    <a:lnTo>
                      <a:pt x="394" y="319"/>
                    </a:lnTo>
                    <a:lnTo>
                      <a:pt x="409" y="349"/>
                    </a:lnTo>
                    <a:lnTo>
                      <a:pt x="447" y="334"/>
                    </a:lnTo>
                    <a:lnTo>
                      <a:pt x="454" y="296"/>
                    </a:lnTo>
                    <a:lnTo>
                      <a:pt x="454" y="235"/>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39" name="Freeform 558"/>
              <p:cNvSpPr>
                <a:spLocks/>
              </p:cNvSpPr>
              <p:nvPr/>
            </p:nvSpPr>
            <p:spPr bwMode="auto">
              <a:xfrm>
                <a:off x="3368" y="2596"/>
                <a:ext cx="454" cy="349"/>
              </a:xfrm>
              <a:custGeom>
                <a:avLst/>
                <a:gdLst>
                  <a:gd name="T0" fmla="*/ 454 w 454"/>
                  <a:gd name="T1" fmla="*/ 235 h 349"/>
                  <a:gd name="T2" fmla="*/ 409 w 454"/>
                  <a:gd name="T3" fmla="*/ 159 h 349"/>
                  <a:gd name="T4" fmla="*/ 401 w 454"/>
                  <a:gd name="T5" fmla="*/ 129 h 349"/>
                  <a:gd name="T6" fmla="*/ 356 w 454"/>
                  <a:gd name="T7" fmla="*/ 68 h 349"/>
                  <a:gd name="T8" fmla="*/ 333 w 454"/>
                  <a:gd name="T9" fmla="*/ 0 h 349"/>
                  <a:gd name="T10" fmla="*/ 303 w 454"/>
                  <a:gd name="T11" fmla="*/ 0 h 349"/>
                  <a:gd name="T12" fmla="*/ 303 w 454"/>
                  <a:gd name="T13" fmla="*/ 31 h 349"/>
                  <a:gd name="T14" fmla="*/ 295 w 454"/>
                  <a:gd name="T15" fmla="*/ 31 h 349"/>
                  <a:gd name="T16" fmla="*/ 295 w 454"/>
                  <a:gd name="T17" fmla="*/ 15 h 349"/>
                  <a:gd name="T18" fmla="*/ 151 w 454"/>
                  <a:gd name="T19" fmla="*/ 31 h 349"/>
                  <a:gd name="T20" fmla="*/ 136 w 454"/>
                  <a:gd name="T21" fmla="*/ 8 h 349"/>
                  <a:gd name="T22" fmla="*/ 0 w 454"/>
                  <a:gd name="T23" fmla="*/ 23 h 349"/>
                  <a:gd name="T24" fmla="*/ 8 w 454"/>
                  <a:gd name="T25" fmla="*/ 61 h 349"/>
                  <a:gd name="T26" fmla="*/ 8 w 454"/>
                  <a:gd name="T27" fmla="*/ 68 h 349"/>
                  <a:gd name="T28" fmla="*/ 15 w 454"/>
                  <a:gd name="T29" fmla="*/ 61 h 349"/>
                  <a:gd name="T30" fmla="*/ 23 w 454"/>
                  <a:gd name="T31" fmla="*/ 53 h 349"/>
                  <a:gd name="T32" fmla="*/ 30 w 454"/>
                  <a:gd name="T33" fmla="*/ 61 h 349"/>
                  <a:gd name="T34" fmla="*/ 30 w 454"/>
                  <a:gd name="T35" fmla="*/ 46 h 349"/>
                  <a:gd name="T36" fmla="*/ 38 w 454"/>
                  <a:gd name="T37" fmla="*/ 53 h 349"/>
                  <a:gd name="T38" fmla="*/ 23 w 454"/>
                  <a:gd name="T39" fmla="*/ 61 h 349"/>
                  <a:gd name="T40" fmla="*/ 76 w 454"/>
                  <a:gd name="T41" fmla="*/ 46 h 349"/>
                  <a:gd name="T42" fmla="*/ 83 w 454"/>
                  <a:gd name="T43" fmla="*/ 53 h 349"/>
                  <a:gd name="T44" fmla="*/ 61 w 454"/>
                  <a:gd name="T45" fmla="*/ 61 h 349"/>
                  <a:gd name="T46" fmla="*/ 106 w 454"/>
                  <a:gd name="T47" fmla="*/ 68 h 349"/>
                  <a:gd name="T48" fmla="*/ 98 w 454"/>
                  <a:gd name="T49" fmla="*/ 61 h 349"/>
                  <a:gd name="T50" fmla="*/ 114 w 454"/>
                  <a:gd name="T51" fmla="*/ 53 h 349"/>
                  <a:gd name="T52" fmla="*/ 106 w 454"/>
                  <a:gd name="T53" fmla="*/ 68 h 349"/>
                  <a:gd name="T54" fmla="*/ 121 w 454"/>
                  <a:gd name="T55" fmla="*/ 76 h 349"/>
                  <a:gd name="T56" fmla="*/ 106 w 454"/>
                  <a:gd name="T57" fmla="*/ 68 h 349"/>
                  <a:gd name="T58" fmla="*/ 129 w 454"/>
                  <a:gd name="T59" fmla="*/ 84 h 349"/>
                  <a:gd name="T60" fmla="*/ 129 w 454"/>
                  <a:gd name="T61" fmla="*/ 99 h 349"/>
                  <a:gd name="T62" fmla="*/ 144 w 454"/>
                  <a:gd name="T63" fmla="*/ 99 h 349"/>
                  <a:gd name="T64" fmla="*/ 182 w 454"/>
                  <a:gd name="T65" fmla="*/ 76 h 349"/>
                  <a:gd name="T66" fmla="*/ 182 w 454"/>
                  <a:gd name="T67" fmla="*/ 68 h 349"/>
                  <a:gd name="T68" fmla="*/ 189 w 454"/>
                  <a:gd name="T69" fmla="*/ 61 h 349"/>
                  <a:gd name="T70" fmla="*/ 220 w 454"/>
                  <a:gd name="T71" fmla="*/ 68 h 349"/>
                  <a:gd name="T72" fmla="*/ 257 w 454"/>
                  <a:gd name="T73" fmla="*/ 114 h 349"/>
                  <a:gd name="T74" fmla="*/ 273 w 454"/>
                  <a:gd name="T75" fmla="*/ 114 h 349"/>
                  <a:gd name="T76" fmla="*/ 288 w 454"/>
                  <a:gd name="T77" fmla="*/ 152 h 349"/>
                  <a:gd name="T78" fmla="*/ 280 w 454"/>
                  <a:gd name="T79" fmla="*/ 197 h 349"/>
                  <a:gd name="T80" fmla="*/ 295 w 454"/>
                  <a:gd name="T81" fmla="*/ 205 h 349"/>
                  <a:gd name="T82" fmla="*/ 295 w 454"/>
                  <a:gd name="T83" fmla="*/ 190 h 349"/>
                  <a:gd name="T84" fmla="*/ 288 w 454"/>
                  <a:gd name="T85" fmla="*/ 182 h 349"/>
                  <a:gd name="T86" fmla="*/ 303 w 454"/>
                  <a:gd name="T87" fmla="*/ 190 h 349"/>
                  <a:gd name="T88" fmla="*/ 310 w 454"/>
                  <a:gd name="T89" fmla="*/ 182 h 349"/>
                  <a:gd name="T90" fmla="*/ 295 w 454"/>
                  <a:gd name="T91" fmla="*/ 213 h 349"/>
                  <a:gd name="T92" fmla="*/ 310 w 454"/>
                  <a:gd name="T93" fmla="*/ 213 h 349"/>
                  <a:gd name="T94" fmla="*/ 295 w 454"/>
                  <a:gd name="T95" fmla="*/ 220 h 349"/>
                  <a:gd name="T96" fmla="*/ 326 w 454"/>
                  <a:gd name="T97" fmla="*/ 251 h 349"/>
                  <a:gd name="T98" fmla="*/ 333 w 454"/>
                  <a:gd name="T99" fmla="*/ 258 h 349"/>
                  <a:gd name="T100" fmla="*/ 326 w 454"/>
                  <a:gd name="T101" fmla="*/ 243 h 349"/>
                  <a:gd name="T102" fmla="*/ 341 w 454"/>
                  <a:gd name="T103" fmla="*/ 243 h 349"/>
                  <a:gd name="T104" fmla="*/ 341 w 454"/>
                  <a:gd name="T105" fmla="*/ 273 h 349"/>
                  <a:gd name="T106" fmla="*/ 356 w 454"/>
                  <a:gd name="T107" fmla="*/ 258 h 349"/>
                  <a:gd name="T108" fmla="*/ 341 w 454"/>
                  <a:gd name="T109" fmla="*/ 273 h 349"/>
                  <a:gd name="T110" fmla="*/ 348 w 454"/>
                  <a:gd name="T111" fmla="*/ 273 h 349"/>
                  <a:gd name="T112" fmla="*/ 363 w 454"/>
                  <a:gd name="T113" fmla="*/ 311 h 349"/>
                  <a:gd name="T114" fmla="*/ 394 w 454"/>
                  <a:gd name="T115" fmla="*/ 319 h 349"/>
                  <a:gd name="T116" fmla="*/ 409 w 454"/>
                  <a:gd name="T117" fmla="*/ 349 h 349"/>
                  <a:gd name="T118" fmla="*/ 447 w 454"/>
                  <a:gd name="T119" fmla="*/ 334 h 349"/>
                  <a:gd name="T120" fmla="*/ 454 w 454"/>
                  <a:gd name="T121" fmla="*/ 296 h 349"/>
                  <a:gd name="T122" fmla="*/ 454 w 454"/>
                  <a:gd name="T123" fmla="*/ 235 h 349"/>
                  <a:gd name="T124" fmla="*/ 454 w 454"/>
                  <a:gd name="T125" fmla="*/ 243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54" h="349">
                    <a:moveTo>
                      <a:pt x="454" y="235"/>
                    </a:moveTo>
                    <a:lnTo>
                      <a:pt x="409" y="159"/>
                    </a:lnTo>
                    <a:lnTo>
                      <a:pt x="401" y="129"/>
                    </a:lnTo>
                    <a:lnTo>
                      <a:pt x="356" y="68"/>
                    </a:lnTo>
                    <a:lnTo>
                      <a:pt x="333" y="0"/>
                    </a:lnTo>
                    <a:lnTo>
                      <a:pt x="303" y="0"/>
                    </a:lnTo>
                    <a:lnTo>
                      <a:pt x="303" y="31"/>
                    </a:lnTo>
                    <a:lnTo>
                      <a:pt x="295" y="31"/>
                    </a:lnTo>
                    <a:lnTo>
                      <a:pt x="295" y="15"/>
                    </a:lnTo>
                    <a:lnTo>
                      <a:pt x="151" y="31"/>
                    </a:lnTo>
                    <a:lnTo>
                      <a:pt x="136" y="8"/>
                    </a:lnTo>
                    <a:lnTo>
                      <a:pt x="0" y="23"/>
                    </a:lnTo>
                    <a:lnTo>
                      <a:pt x="8" y="61"/>
                    </a:lnTo>
                    <a:lnTo>
                      <a:pt x="8" y="68"/>
                    </a:lnTo>
                    <a:lnTo>
                      <a:pt x="15" y="61"/>
                    </a:lnTo>
                    <a:lnTo>
                      <a:pt x="23" y="53"/>
                    </a:lnTo>
                    <a:lnTo>
                      <a:pt x="30" y="61"/>
                    </a:lnTo>
                    <a:lnTo>
                      <a:pt x="30" y="46"/>
                    </a:lnTo>
                    <a:lnTo>
                      <a:pt x="38" y="53"/>
                    </a:lnTo>
                    <a:lnTo>
                      <a:pt x="23" y="61"/>
                    </a:lnTo>
                    <a:lnTo>
                      <a:pt x="76" y="46"/>
                    </a:lnTo>
                    <a:lnTo>
                      <a:pt x="83" y="53"/>
                    </a:lnTo>
                    <a:lnTo>
                      <a:pt x="61" y="61"/>
                    </a:lnTo>
                    <a:lnTo>
                      <a:pt x="106" y="68"/>
                    </a:lnTo>
                    <a:lnTo>
                      <a:pt x="98" y="61"/>
                    </a:lnTo>
                    <a:lnTo>
                      <a:pt x="114" y="53"/>
                    </a:lnTo>
                    <a:lnTo>
                      <a:pt x="106" y="68"/>
                    </a:lnTo>
                    <a:lnTo>
                      <a:pt x="121" y="76"/>
                    </a:lnTo>
                    <a:lnTo>
                      <a:pt x="106" y="68"/>
                    </a:lnTo>
                    <a:lnTo>
                      <a:pt x="129" y="84"/>
                    </a:lnTo>
                    <a:lnTo>
                      <a:pt x="129" y="99"/>
                    </a:lnTo>
                    <a:lnTo>
                      <a:pt x="144" y="99"/>
                    </a:lnTo>
                    <a:lnTo>
                      <a:pt x="182" y="76"/>
                    </a:lnTo>
                    <a:lnTo>
                      <a:pt x="182" y="68"/>
                    </a:lnTo>
                    <a:lnTo>
                      <a:pt x="189" y="61"/>
                    </a:lnTo>
                    <a:lnTo>
                      <a:pt x="220" y="68"/>
                    </a:lnTo>
                    <a:lnTo>
                      <a:pt x="257" y="114"/>
                    </a:lnTo>
                    <a:lnTo>
                      <a:pt x="273" y="114"/>
                    </a:lnTo>
                    <a:lnTo>
                      <a:pt x="288" y="152"/>
                    </a:lnTo>
                    <a:lnTo>
                      <a:pt x="280" y="197"/>
                    </a:lnTo>
                    <a:lnTo>
                      <a:pt x="295" y="205"/>
                    </a:lnTo>
                    <a:lnTo>
                      <a:pt x="295" y="190"/>
                    </a:lnTo>
                    <a:lnTo>
                      <a:pt x="288" y="182"/>
                    </a:lnTo>
                    <a:lnTo>
                      <a:pt x="303" y="190"/>
                    </a:lnTo>
                    <a:lnTo>
                      <a:pt x="310" y="182"/>
                    </a:lnTo>
                    <a:lnTo>
                      <a:pt x="295" y="213"/>
                    </a:lnTo>
                    <a:lnTo>
                      <a:pt x="310" y="213"/>
                    </a:lnTo>
                    <a:lnTo>
                      <a:pt x="295" y="220"/>
                    </a:lnTo>
                    <a:lnTo>
                      <a:pt x="326" y="251"/>
                    </a:lnTo>
                    <a:lnTo>
                      <a:pt x="333" y="258"/>
                    </a:lnTo>
                    <a:lnTo>
                      <a:pt x="326" y="243"/>
                    </a:lnTo>
                    <a:lnTo>
                      <a:pt x="341" y="243"/>
                    </a:lnTo>
                    <a:lnTo>
                      <a:pt x="341" y="273"/>
                    </a:lnTo>
                    <a:lnTo>
                      <a:pt x="356" y="258"/>
                    </a:lnTo>
                    <a:lnTo>
                      <a:pt x="341" y="273"/>
                    </a:lnTo>
                    <a:lnTo>
                      <a:pt x="348" y="273"/>
                    </a:lnTo>
                    <a:lnTo>
                      <a:pt x="363" y="311"/>
                    </a:lnTo>
                    <a:lnTo>
                      <a:pt x="394" y="319"/>
                    </a:lnTo>
                    <a:lnTo>
                      <a:pt x="409" y="349"/>
                    </a:lnTo>
                    <a:lnTo>
                      <a:pt x="447" y="334"/>
                    </a:lnTo>
                    <a:lnTo>
                      <a:pt x="454" y="296"/>
                    </a:lnTo>
                    <a:lnTo>
                      <a:pt x="454" y="235"/>
                    </a:lnTo>
                    <a:lnTo>
                      <a:pt x="454" y="24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0" name="Freeform 559"/>
              <p:cNvSpPr>
                <a:spLocks/>
              </p:cNvSpPr>
              <p:nvPr/>
            </p:nvSpPr>
            <p:spPr bwMode="auto">
              <a:xfrm>
                <a:off x="3444" y="2338"/>
                <a:ext cx="272" cy="289"/>
              </a:xfrm>
              <a:custGeom>
                <a:avLst/>
                <a:gdLst>
                  <a:gd name="T0" fmla="*/ 257 w 272"/>
                  <a:gd name="T1" fmla="*/ 160 h 289"/>
                  <a:gd name="T2" fmla="*/ 234 w 272"/>
                  <a:gd name="T3" fmla="*/ 114 h 289"/>
                  <a:gd name="T4" fmla="*/ 166 w 272"/>
                  <a:gd name="T5" fmla="*/ 69 h 289"/>
                  <a:gd name="T6" fmla="*/ 151 w 272"/>
                  <a:gd name="T7" fmla="*/ 31 h 289"/>
                  <a:gd name="T8" fmla="*/ 121 w 272"/>
                  <a:gd name="T9" fmla="*/ 23 h 289"/>
                  <a:gd name="T10" fmla="*/ 128 w 272"/>
                  <a:gd name="T11" fmla="*/ 0 h 289"/>
                  <a:gd name="T12" fmla="*/ 68 w 272"/>
                  <a:gd name="T13" fmla="*/ 8 h 289"/>
                  <a:gd name="T14" fmla="*/ 0 w 272"/>
                  <a:gd name="T15" fmla="*/ 15 h 289"/>
                  <a:gd name="T16" fmla="*/ 38 w 272"/>
                  <a:gd name="T17" fmla="*/ 152 h 289"/>
                  <a:gd name="T18" fmla="*/ 60 w 272"/>
                  <a:gd name="T19" fmla="*/ 190 h 289"/>
                  <a:gd name="T20" fmla="*/ 53 w 272"/>
                  <a:gd name="T21" fmla="*/ 213 h 289"/>
                  <a:gd name="T22" fmla="*/ 60 w 272"/>
                  <a:gd name="T23" fmla="*/ 266 h 289"/>
                  <a:gd name="T24" fmla="*/ 75 w 272"/>
                  <a:gd name="T25" fmla="*/ 289 h 289"/>
                  <a:gd name="T26" fmla="*/ 219 w 272"/>
                  <a:gd name="T27" fmla="*/ 273 h 289"/>
                  <a:gd name="T28" fmla="*/ 219 w 272"/>
                  <a:gd name="T29" fmla="*/ 289 h 289"/>
                  <a:gd name="T30" fmla="*/ 227 w 272"/>
                  <a:gd name="T31" fmla="*/ 289 h 289"/>
                  <a:gd name="T32" fmla="*/ 227 w 272"/>
                  <a:gd name="T33" fmla="*/ 258 h 289"/>
                  <a:gd name="T34" fmla="*/ 257 w 272"/>
                  <a:gd name="T35" fmla="*/ 258 h 289"/>
                  <a:gd name="T36" fmla="*/ 257 w 272"/>
                  <a:gd name="T37" fmla="*/ 243 h 289"/>
                  <a:gd name="T38" fmla="*/ 250 w 272"/>
                  <a:gd name="T39" fmla="*/ 243 h 289"/>
                  <a:gd name="T40" fmla="*/ 257 w 272"/>
                  <a:gd name="T41" fmla="*/ 243 h 289"/>
                  <a:gd name="T42" fmla="*/ 250 w 272"/>
                  <a:gd name="T43" fmla="*/ 235 h 289"/>
                  <a:gd name="T44" fmla="*/ 265 w 272"/>
                  <a:gd name="T45" fmla="*/ 205 h 289"/>
                  <a:gd name="T46" fmla="*/ 257 w 272"/>
                  <a:gd name="T47" fmla="*/ 182 h 289"/>
                  <a:gd name="T48" fmla="*/ 272 w 272"/>
                  <a:gd name="T49" fmla="*/ 182 h 289"/>
                  <a:gd name="T50" fmla="*/ 257 w 272"/>
                  <a:gd name="T51" fmla="*/ 16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2" h="289">
                    <a:moveTo>
                      <a:pt x="257" y="160"/>
                    </a:moveTo>
                    <a:lnTo>
                      <a:pt x="234" y="114"/>
                    </a:lnTo>
                    <a:lnTo>
                      <a:pt x="166" y="69"/>
                    </a:lnTo>
                    <a:lnTo>
                      <a:pt x="151" y="31"/>
                    </a:lnTo>
                    <a:lnTo>
                      <a:pt x="121" y="23"/>
                    </a:lnTo>
                    <a:lnTo>
                      <a:pt x="128" y="0"/>
                    </a:lnTo>
                    <a:lnTo>
                      <a:pt x="68" y="8"/>
                    </a:lnTo>
                    <a:lnTo>
                      <a:pt x="0" y="15"/>
                    </a:lnTo>
                    <a:lnTo>
                      <a:pt x="38" y="152"/>
                    </a:lnTo>
                    <a:lnTo>
                      <a:pt x="60" y="190"/>
                    </a:lnTo>
                    <a:lnTo>
                      <a:pt x="53" y="213"/>
                    </a:lnTo>
                    <a:lnTo>
                      <a:pt x="60" y="266"/>
                    </a:lnTo>
                    <a:lnTo>
                      <a:pt x="75" y="289"/>
                    </a:lnTo>
                    <a:lnTo>
                      <a:pt x="219" y="273"/>
                    </a:lnTo>
                    <a:lnTo>
                      <a:pt x="219" y="289"/>
                    </a:lnTo>
                    <a:lnTo>
                      <a:pt x="227" y="289"/>
                    </a:lnTo>
                    <a:lnTo>
                      <a:pt x="227" y="258"/>
                    </a:lnTo>
                    <a:lnTo>
                      <a:pt x="257" y="258"/>
                    </a:lnTo>
                    <a:lnTo>
                      <a:pt x="257" y="243"/>
                    </a:lnTo>
                    <a:lnTo>
                      <a:pt x="250" y="243"/>
                    </a:lnTo>
                    <a:lnTo>
                      <a:pt x="257" y="243"/>
                    </a:lnTo>
                    <a:lnTo>
                      <a:pt x="250" y="235"/>
                    </a:lnTo>
                    <a:lnTo>
                      <a:pt x="265" y="205"/>
                    </a:lnTo>
                    <a:lnTo>
                      <a:pt x="257" y="182"/>
                    </a:lnTo>
                    <a:lnTo>
                      <a:pt x="272" y="182"/>
                    </a:lnTo>
                    <a:lnTo>
                      <a:pt x="257" y="16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1" name="Freeform 560"/>
              <p:cNvSpPr>
                <a:spLocks/>
              </p:cNvSpPr>
              <p:nvPr/>
            </p:nvSpPr>
            <p:spPr bwMode="auto">
              <a:xfrm>
                <a:off x="3444" y="2338"/>
                <a:ext cx="272" cy="289"/>
              </a:xfrm>
              <a:custGeom>
                <a:avLst/>
                <a:gdLst>
                  <a:gd name="T0" fmla="*/ 257 w 272"/>
                  <a:gd name="T1" fmla="*/ 160 h 289"/>
                  <a:gd name="T2" fmla="*/ 234 w 272"/>
                  <a:gd name="T3" fmla="*/ 114 h 289"/>
                  <a:gd name="T4" fmla="*/ 166 w 272"/>
                  <a:gd name="T5" fmla="*/ 69 h 289"/>
                  <a:gd name="T6" fmla="*/ 151 w 272"/>
                  <a:gd name="T7" fmla="*/ 31 h 289"/>
                  <a:gd name="T8" fmla="*/ 121 w 272"/>
                  <a:gd name="T9" fmla="*/ 23 h 289"/>
                  <a:gd name="T10" fmla="*/ 128 w 272"/>
                  <a:gd name="T11" fmla="*/ 0 h 289"/>
                  <a:gd name="T12" fmla="*/ 68 w 272"/>
                  <a:gd name="T13" fmla="*/ 8 h 289"/>
                  <a:gd name="T14" fmla="*/ 0 w 272"/>
                  <a:gd name="T15" fmla="*/ 15 h 289"/>
                  <a:gd name="T16" fmla="*/ 38 w 272"/>
                  <a:gd name="T17" fmla="*/ 152 h 289"/>
                  <a:gd name="T18" fmla="*/ 60 w 272"/>
                  <a:gd name="T19" fmla="*/ 190 h 289"/>
                  <a:gd name="T20" fmla="*/ 53 w 272"/>
                  <a:gd name="T21" fmla="*/ 213 h 289"/>
                  <a:gd name="T22" fmla="*/ 60 w 272"/>
                  <a:gd name="T23" fmla="*/ 266 h 289"/>
                  <a:gd name="T24" fmla="*/ 75 w 272"/>
                  <a:gd name="T25" fmla="*/ 289 h 289"/>
                  <a:gd name="T26" fmla="*/ 219 w 272"/>
                  <a:gd name="T27" fmla="*/ 273 h 289"/>
                  <a:gd name="T28" fmla="*/ 219 w 272"/>
                  <a:gd name="T29" fmla="*/ 289 h 289"/>
                  <a:gd name="T30" fmla="*/ 227 w 272"/>
                  <a:gd name="T31" fmla="*/ 289 h 289"/>
                  <a:gd name="T32" fmla="*/ 227 w 272"/>
                  <a:gd name="T33" fmla="*/ 258 h 289"/>
                  <a:gd name="T34" fmla="*/ 257 w 272"/>
                  <a:gd name="T35" fmla="*/ 258 h 289"/>
                  <a:gd name="T36" fmla="*/ 257 w 272"/>
                  <a:gd name="T37" fmla="*/ 243 h 289"/>
                  <a:gd name="T38" fmla="*/ 250 w 272"/>
                  <a:gd name="T39" fmla="*/ 243 h 289"/>
                  <a:gd name="T40" fmla="*/ 257 w 272"/>
                  <a:gd name="T41" fmla="*/ 243 h 289"/>
                  <a:gd name="T42" fmla="*/ 250 w 272"/>
                  <a:gd name="T43" fmla="*/ 235 h 289"/>
                  <a:gd name="T44" fmla="*/ 265 w 272"/>
                  <a:gd name="T45" fmla="*/ 205 h 289"/>
                  <a:gd name="T46" fmla="*/ 257 w 272"/>
                  <a:gd name="T47" fmla="*/ 182 h 289"/>
                  <a:gd name="T48" fmla="*/ 272 w 272"/>
                  <a:gd name="T49" fmla="*/ 182 h 289"/>
                  <a:gd name="T50" fmla="*/ 257 w 272"/>
                  <a:gd name="T51" fmla="*/ 160 h 289"/>
                  <a:gd name="T52" fmla="*/ 257 w 272"/>
                  <a:gd name="T53" fmla="*/ 167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2" h="289">
                    <a:moveTo>
                      <a:pt x="257" y="160"/>
                    </a:moveTo>
                    <a:lnTo>
                      <a:pt x="234" y="114"/>
                    </a:lnTo>
                    <a:lnTo>
                      <a:pt x="166" y="69"/>
                    </a:lnTo>
                    <a:lnTo>
                      <a:pt x="151" y="31"/>
                    </a:lnTo>
                    <a:lnTo>
                      <a:pt x="121" y="23"/>
                    </a:lnTo>
                    <a:lnTo>
                      <a:pt x="128" y="0"/>
                    </a:lnTo>
                    <a:lnTo>
                      <a:pt x="68" y="8"/>
                    </a:lnTo>
                    <a:lnTo>
                      <a:pt x="0" y="15"/>
                    </a:lnTo>
                    <a:lnTo>
                      <a:pt x="38" y="152"/>
                    </a:lnTo>
                    <a:lnTo>
                      <a:pt x="60" y="190"/>
                    </a:lnTo>
                    <a:lnTo>
                      <a:pt x="53" y="213"/>
                    </a:lnTo>
                    <a:lnTo>
                      <a:pt x="60" y="266"/>
                    </a:lnTo>
                    <a:lnTo>
                      <a:pt x="75" y="289"/>
                    </a:lnTo>
                    <a:lnTo>
                      <a:pt x="219" y="273"/>
                    </a:lnTo>
                    <a:lnTo>
                      <a:pt x="219" y="289"/>
                    </a:lnTo>
                    <a:lnTo>
                      <a:pt x="227" y="289"/>
                    </a:lnTo>
                    <a:lnTo>
                      <a:pt x="227" y="258"/>
                    </a:lnTo>
                    <a:lnTo>
                      <a:pt x="257" y="258"/>
                    </a:lnTo>
                    <a:lnTo>
                      <a:pt x="257" y="243"/>
                    </a:lnTo>
                    <a:lnTo>
                      <a:pt x="250" y="243"/>
                    </a:lnTo>
                    <a:lnTo>
                      <a:pt x="257" y="243"/>
                    </a:lnTo>
                    <a:lnTo>
                      <a:pt x="250" y="235"/>
                    </a:lnTo>
                    <a:lnTo>
                      <a:pt x="265" y="205"/>
                    </a:lnTo>
                    <a:lnTo>
                      <a:pt x="257" y="182"/>
                    </a:lnTo>
                    <a:lnTo>
                      <a:pt x="272" y="182"/>
                    </a:lnTo>
                    <a:lnTo>
                      <a:pt x="257" y="160"/>
                    </a:lnTo>
                    <a:lnTo>
                      <a:pt x="257" y="16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2" name="Freeform 561"/>
              <p:cNvSpPr>
                <a:spLocks/>
              </p:cNvSpPr>
              <p:nvPr/>
            </p:nvSpPr>
            <p:spPr bwMode="auto">
              <a:xfrm>
                <a:off x="2286" y="2892"/>
                <a:ext cx="60" cy="99"/>
              </a:xfrm>
              <a:custGeom>
                <a:avLst/>
                <a:gdLst>
                  <a:gd name="T0" fmla="*/ 60 w 60"/>
                  <a:gd name="T1" fmla="*/ 53 h 99"/>
                  <a:gd name="T2" fmla="*/ 53 w 60"/>
                  <a:gd name="T3" fmla="*/ 68 h 99"/>
                  <a:gd name="T4" fmla="*/ 45 w 60"/>
                  <a:gd name="T5" fmla="*/ 76 h 99"/>
                  <a:gd name="T6" fmla="*/ 38 w 60"/>
                  <a:gd name="T7" fmla="*/ 68 h 99"/>
                  <a:gd name="T8" fmla="*/ 30 w 60"/>
                  <a:gd name="T9" fmla="*/ 83 h 99"/>
                  <a:gd name="T10" fmla="*/ 23 w 60"/>
                  <a:gd name="T11" fmla="*/ 91 h 99"/>
                  <a:gd name="T12" fmla="*/ 23 w 60"/>
                  <a:gd name="T13" fmla="*/ 99 h 99"/>
                  <a:gd name="T14" fmla="*/ 15 w 60"/>
                  <a:gd name="T15" fmla="*/ 91 h 99"/>
                  <a:gd name="T16" fmla="*/ 7 w 60"/>
                  <a:gd name="T17" fmla="*/ 91 h 99"/>
                  <a:gd name="T18" fmla="*/ 7 w 60"/>
                  <a:gd name="T19" fmla="*/ 46 h 99"/>
                  <a:gd name="T20" fmla="*/ 0 w 60"/>
                  <a:gd name="T21" fmla="*/ 38 h 99"/>
                  <a:gd name="T22" fmla="*/ 7 w 60"/>
                  <a:gd name="T23" fmla="*/ 30 h 99"/>
                  <a:gd name="T24" fmla="*/ 15 w 60"/>
                  <a:gd name="T25" fmla="*/ 23 h 99"/>
                  <a:gd name="T26" fmla="*/ 15 w 60"/>
                  <a:gd name="T27" fmla="*/ 15 h 99"/>
                  <a:gd name="T28" fmla="*/ 7 w 60"/>
                  <a:gd name="T29" fmla="*/ 8 h 99"/>
                  <a:gd name="T30" fmla="*/ 7 w 60"/>
                  <a:gd name="T31" fmla="*/ 0 h 99"/>
                  <a:gd name="T32" fmla="*/ 15 w 60"/>
                  <a:gd name="T33" fmla="*/ 0 h 99"/>
                  <a:gd name="T34" fmla="*/ 23 w 60"/>
                  <a:gd name="T35" fmla="*/ 8 h 99"/>
                  <a:gd name="T36" fmla="*/ 30 w 60"/>
                  <a:gd name="T37" fmla="*/ 15 h 99"/>
                  <a:gd name="T38" fmla="*/ 38 w 60"/>
                  <a:gd name="T39" fmla="*/ 23 h 99"/>
                  <a:gd name="T40" fmla="*/ 45 w 60"/>
                  <a:gd name="T41" fmla="*/ 30 h 99"/>
                  <a:gd name="T42" fmla="*/ 45 w 60"/>
                  <a:gd name="T43" fmla="*/ 38 h 99"/>
                  <a:gd name="T44" fmla="*/ 53 w 60"/>
                  <a:gd name="T45" fmla="*/ 38 h 99"/>
                  <a:gd name="T46" fmla="*/ 53 w 60"/>
                  <a:gd name="T47" fmla="*/ 46 h 99"/>
                  <a:gd name="T48" fmla="*/ 60 w 60"/>
                  <a:gd name="T49" fmla="*/ 5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99">
                    <a:moveTo>
                      <a:pt x="60" y="53"/>
                    </a:moveTo>
                    <a:lnTo>
                      <a:pt x="53" y="68"/>
                    </a:lnTo>
                    <a:lnTo>
                      <a:pt x="45" y="76"/>
                    </a:lnTo>
                    <a:lnTo>
                      <a:pt x="38" y="68"/>
                    </a:lnTo>
                    <a:lnTo>
                      <a:pt x="30" y="83"/>
                    </a:lnTo>
                    <a:lnTo>
                      <a:pt x="23" y="91"/>
                    </a:lnTo>
                    <a:lnTo>
                      <a:pt x="23" y="99"/>
                    </a:lnTo>
                    <a:lnTo>
                      <a:pt x="15" y="91"/>
                    </a:lnTo>
                    <a:lnTo>
                      <a:pt x="7" y="91"/>
                    </a:lnTo>
                    <a:lnTo>
                      <a:pt x="7" y="46"/>
                    </a:lnTo>
                    <a:lnTo>
                      <a:pt x="0" y="38"/>
                    </a:lnTo>
                    <a:lnTo>
                      <a:pt x="7" y="30"/>
                    </a:lnTo>
                    <a:lnTo>
                      <a:pt x="15" y="23"/>
                    </a:lnTo>
                    <a:lnTo>
                      <a:pt x="15" y="15"/>
                    </a:lnTo>
                    <a:lnTo>
                      <a:pt x="7" y="8"/>
                    </a:lnTo>
                    <a:lnTo>
                      <a:pt x="7" y="0"/>
                    </a:lnTo>
                    <a:lnTo>
                      <a:pt x="15" y="0"/>
                    </a:lnTo>
                    <a:lnTo>
                      <a:pt x="23" y="8"/>
                    </a:lnTo>
                    <a:lnTo>
                      <a:pt x="30" y="15"/>
                    </a:lnTo>
                    <a:lnTo>
                      <a:pt x="38" y="23"/>
                    </a:lnTo>
                    <a:lnTo>
                      <a:pt x="45" y="30"/>
                    </a:lnTo>
                    <a:lnTo>
                      <a:pt x="45" y="38"/>
                    </a:lnTo>
                    <a:lnTo>
                      <a:pt x="53" y="38"/>
                    </a:lnTo>
                    <a:lnTo>
                      <a:pt x="53" y="46"/>
                    </a:lnTo>
                    <a:lnTo>
                      <a:pt x="60" y="53"/>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3" name="Freeform 562"/>
              <p:cNvSpPr>
                <a:spLocks/>
              </p:cNvSpPr>
              <p:nvPr/>
            </p:nvSpPr>
            <p:spPr bwMode="auto">
              <a:xfrm>
                <a:off x="2286" y="2892"/>
                <a:ext cx="60" cy="99"/>
              </a:xfrm>
              <a:custGeom>
                <a:avLst/>
                <a:gdLst>
                  <a:gd name="T0" fmla="*/ 60 w 60"/>
                  <a:gd name="T1" fmla="*/ 53 h 99"/>
                  <a:gd name="T2" fmla="*/ 53 w 60"/>
                  <a:gd name="T3" fmla="*/ 68 h 99"/>
                  <a:gd name="T4" fmla="*/ 45 w 60"/>
                  <a:gd name="T5" fmla="*/ 76 h 99"/>
                  <a:gd name="T6" fmla="*/ 38 w 60"/>
                  <a:gd name="T7" fmla="*/ 68 h 99"/>
                  <a:gd name="T8" fmla="*/ 30 w 60"/>
                  <a:gd name="T9" fmla="*/ 83 h 99"/>
                  <a:gd name="T10" fmla="*/ 23 w 60"/>
                  <a:gd name="T11" fmla="*/ 91 h 99"/>
                  <a:gd name="T12" fmla="*/ 23 w 60"/>
                  <a:gd name="T13" fmla="*/ 99 h 99"/>
                  <a:gd name="T14" fmla="*/ 15 w 60"/>
                  <a:gd name="T15" fmla="*/ 91 h 99"/>
                  <a:gd name="T16" fmla="*/ 7 w 60"/>
                  <a:gd name="T17" fmla="*/ 91 h 99"/>
                  <a:gd name="T18" fmla="*/ 7 w 60"/>
                  <a:gd name="T19" fmla="*/ 46 h 99"/>
                  <a:gd name="T20" fmla="*/ 0 w 60"/>
                  <a:gd name="T21" fmla="*/ 38 h 99"/>
                  <a:gd name="T22" fmla="*/ 7 w 60"/>
                  <a:gd name="T23" fmla="*/ 30 h 99"/>
                  <a:gd name="T24" fmla="*/ 15 w 60"/>
                  <a:gd name="T25" fmla="*/ 23 h 99"/>
                  <a:gd name="T26" fmla="*/ 15 w 60"/>
                  <a:gd name="T27" fmla="*/ 15 h 99"/>
                  <a:gd name="T28" fmla="*/ 7 w 60"/>
                  <a:gd name="T29" fmla="*/ 8 h 99"/>
                  <a:gd name="T30" fmla="*/ 7 w 60"/>
                  <a:gd name="T31" fmla="*/ 0 h 99"/>
                  <a:gd name="T32" fmla="*/ 15 w 60"/>
                  <a:gd name="T33" fmla="*/ 0 h 99"/>
                  <a:gd name="T34" fmla="*/ 23 w 60"/>
                  <a:gd name="T35" fmla="*/ 8 h 99"/>
                  <a:gd name="T36" fmla="*/ 30 w 60"/>
                  <a:gd name="T37" fmla="*/ 15 h 99"/>
                  <a:gd name="T38" fmla="*/ 38 w 60"/>
                  <a:gd name="T39" fmla="*/ 23 h 99"/>
                  <a:gd name="T40" fmla="*/ 45 w 60"/>
                  <a:gd name="T41" fmla="*/ 30 h 99"/>
                  <a:gd name="T42" fmla="*/ 45 w 60"/>
                  <a:gd name="T43" fmla="*/ 38 h 99"/>
                  <a:gd name="T44" fmla="*/ 53 w 60"/>
                  <a:gd name="T45" fmla="*/ 38 h 99"/>
                  <a:gd name="T46" fmla="*/ 53 w 60"/>
                  <a:gd name="T47" fmla="*/ 46 h 99"/>
                  <a:gd name="T48" fmla="*/ 60 w 60"/>
                  <a:gd name="T49" fmla="*/ 53 h 99"/>
                  <a:gd name="T50" fmla="*/ 60 w 60"/>
                  <a:gd name="T51" fmla="*/ 6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99">
                    <a:moveTo>
                      <a:pt x="60" y="53"/>
                    </a:moveTo>
                    <a:lnTo>
                      <a:pt x="53" y="68"/>
                    </a:lnTo>
                    <a:lnTo>
                      <a:pt x="45" y="76"/>
                    </a:lnTo>
                    <a:lnTo>
                      <a:pt x="38" y="68"/>
                    </a:lnTo>
                    <a:lnTo>
                      <a:pt x="30" y="83"/>
                    </a:lnTo>
                    <a:lnTo>
                      <a:pt x="23" y="91"/>
                    </a:lnTo>
                    <a:lnTo>
                      <a:pt x="23" y="99"/>
                    </a:lnTo>
                    <a:lnTo>
                      <a:pt x="15" y="91"/>
                    </a:lnTo>
                    <a:lnTo>
                      <a:pt x="7" y="91"/>
                    </a:lnTo>
                    <a:lnTo>
                      <a:pt x="7" y="46"/>
                    </a:lnTo>
                    <a:lnTo>
                      <a:pt x="0" y="38"/>
                    </a:lnTo>
                    <a:lnTo>
                      <a:pt x="7" y="30"/>
                    </a:lnTo>
                    <a:lnTo>
                      <a:pt x="15" y="23"/>
                    </a:lnTo>
                    <a:lnTo>
                      <a:pt x="15" y="15"/>
                    </a:lnTo>
                    <a:lnTo>
                      <a:pt x="7" y="8"/>
                    </a:lnTo>
                    <a:lnTo>
                      <a:pt x="7" y="0"/>
                    </a:lnTo>
                    <a:lnTo>
                      <a:pt x="15" y="0"/>
                    </a:lnTo>
                    <a:lnTo>
                      <a:pt x="23" y="8"/>
                    </a:lnTo>
                    <a:lnTo>
                      <a:pt x="30" y="15"/>
                    </a:lnTo>
                    <a:lnTo>
                      <a:pt x="38" y="23"/>
                    </a:lnTo>
                    <a:lnTo>
                      <a:pt x="45" y="30"/>
                    </a:lnTo>
                    <a:lnTo>
                      <a:pt x="45" y="38"/>
                    </a:lnTo>
                    <a:lnTo>
                      <a:pt x="53" y="38"/>
                    </a:lnTo>
                    <a:lnTo>
                      <a:pt x="53" y="46"/>
                    </a:lnTo>
                    <a:lnTo>
                      <a:pt x="60" y="53"/>
                    </a:lnTo>
                    <a:lnTo>
                      <a:pt x="60" y="6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4" name="Freeform 563"/>
              <p:cNvSpPr>
                <a:spLocks/>
              </p:cNvSpPr>
              <p:nvPr/>
            </p:nvSpPr>
            <p:spPr bwMode="auto">
              <a:xfrm>
                <a:off x="2256" y="2839"/>
                <a:ext cx="37" cy="30"/>
              </a:xfrm>
              <a:custGeom>
                <a:avLst/>
                <a:gdLst>
                  <a:gd name="T0" fmla="*/ 37 w 37"/>
                  <a:gd name="T1" fmla="*/ 23 h 30"/>
                  <a:gd name="T2" fmla="*/ 30 w 37"/>
                  <a:gd name="T3" fmla="*/ 15 h 30"/>
                  <a:gd name="T4" fmla="*/ 22 w 37"/>
                  <a:gd name="T5" fmla="*/ 8 h 30"/>
                  <a:gd name="T6" fmla="*/ 7 w 37"/>
                  <a:gd name="T7" fmla="*/ 8 h 30"/>
                  <a:gd name="T8" fmla="*/ 7 w 37"/>
                  <a:gd name="T9" fmla="*/ 0 h 30"/>
                  <a:gd name="T10" fmla="*/ 0 w 37"/>
                  <a:gd name="T11" fmla="*/ 0 h 30"/>
                  <a:gd name="T12" fmla="*/ 0 w 37"/>
                  <a:gd name="T13" fmla="*/ 15 h 30"/>
                  <a:gd name="T14" fmla="*/ 7 w 37"/>
                  <a:gd name="T15" fmla="*/ 15 h 30"/>
                  <a:gd name="T16" fmla="*/ 15 w 37"/>
                  <a:gd name="T17" fmla="*/ 30 h 30"/>
                  <a:gd name="T18" fmla="*/ 30 w 37"/>
                  <a:gd name="T19" fmla="*/ 30 h 30"/>
                  <a:gd name="T20" fmla="*/ 30 w 37"/>
                  <a:gd name="T21" fmla="*/ 23 h 30"/>
                  <a:gd name="T22" fmla="*/ 37 w 37"/>
                  <a:gd name="T23"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30">
                    <a:moveTo>
                      <a:pt x="37" y="23"/>
                    </a:moveTo>
                    <a:lnTo>
                      <a:pt x="30" y="15"/>
                    </a:lnTo>
                    <a:lnTo>
                      <a:pt x="22" y="8"/>
                    </a:lnTo>
                    <a:lnTo>
                      <a:pt x="7" y="8"/>
                    </a:lnTo>
                    <a:lnTo>
                      <a:pt x="7" y="0"/>
                    </a:lnTo>
                    <a:lnTo>
                      <a:pt x="0" y="0"/>
                    </a:lnTo>
                    <a:lnTo>
                      <a:pt x="0" y="15"/>
                    </a:lnTo>
                    <a:lnTo>
                      <a:pt x="7" y="15"/>
                    </a:lnTo>
                    <a:lnTo>
                      <a:pt x="15" y="30"/>
                    </a:lnTo>
                    <a:lnTo>
                      <a:pt x="30" y="30"/>
                    </a:lnTo>
                    <a:lnTo>
                      <a:pt x="30" y="23"/>
                    </a:lnTo>
                    <a:lnTo>
                      <a:pt x="37" y="23"/>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5" name="Freeform 564"/>
              <p:cNvSpPr>
                <a:spLocks/>
              </p:cNvSpPr>
              <p:nvPr/>
            </p:nvSpPr>
            <p:spPr bwMode="auto">
              <a:xfrm>
                <a:off x="2256" y="2839"/>
                <a:ext cx="37" cy="30"/>
              </a:xfrm>
              <a:custGeom>
                <a:avLst/>
                <a:gdLst>
                  <a:gd name="T0" fmla="*/ 37 w 37"/>
                  <a:gd name="T1" fmla="*/ 23 h 30"/>
                  <a:gd name="T2" fmla="*/ 30 w 37"/>
                  <a:gd name="T3" fmla="*/ 15 h 30"/>
                  <a:gd name="T4" fmla="*/ 22 w 37"/>
                  <a:gd name="T5" fmla="*/ 8 h 30"/>
                  <a:gd name="T6" fmla="*/ 7 w 37"/>
                  <a:gd name="T7" fmla="*/ 8 h 30"/>
                  <a:gd name="T8" fmla="*/ 7 w 37"/>
                  <a:gd name="T9" fmla="*/ 0 h 30"/>
                  <a:gd name="T10" fmla="*/ 0 w 37"/>
                  <a:gd name="T11" fmla="*/ 0 h 30"/>
                  <a:gd name="T12" fmla="*/ 0 w 37"/>
                  <a:gd name="T13" fmla="*/ 15 h 30"/>
                  <a:gd name="T14" fmla="*/ 7 w 37"/>
                  <a:gd name="T15" fmla="*/ 15 h 30"/>
                  <a:gd name="T16" fmla="*/ 15 w 37"/>
                  <a:gd name="T17" fmla="*/ 30 h 30"/>
                  <a:gd name="T18" fmla="*/ 30 w 37"/>
                  <a:gd name="T19" fmla="*/ 30 h 30"/>
                  <a:gd name="T20" fmla="*/ 30 w 37"/>
                  <a:gd name="T21" fmla="*/ 23 h 30"/>
                  <a:gd name="T22" fmla="*/ 37 w 37"/>
                  <a:gd name="T23" fmla="*/ 23 h 30"/>
                  <a:gd name="T24" fmla="*/ 37 w 37"/>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0">
                    <a:moveTo>
                      <a:pt x="37" y="23"/>
                    </a:moveTo>
                    <a:lnTo>
                      <a:pt x="30" y="15"/>
                    </a:lnTo>
                    <a:lnTo>
                      <a:pt x="22" y="8"/>
                    </a:lnTo>
                    <a:lnTo>
                      <a:pt x="7" y="8"/>
                    </a:lnTo>
                    <a:lnTo>
                      <a:pt x="7" y="0"/>
                    </a:lnTo>
                    <a:lnTo>
                      <a:pt x="0" y="0"/>
                    </a:lnTo>
                    <a:lnTo>
                      <a:pt x="0" y="15"/>
                    </a:lnTo>
                    <a:lnTo>
                      <a:pt x="7" y="15"/>
                    </a:lnTo>
                    <a:lnTo>
                      <a:pt x="15" y="30"/>
                    </a:lnTo>
                    <a:lnTo>
                      <a:pt x="30" y="30"/>
                    </a:lnTo>
                    <a:lnTo>
                      <a:pt x="30" y="23"/>
                    </a:lnTo>
                    <a:lnTo>
                      <a:pt x="37" y="23"/>
                    </a:lnTo>
                    <a:lnTo>
                      <a:pt x="37" y="3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6" name="Freeform 565"/>
              <p:cNvSpPr>
                <a:spLocks/>
              </p:cNvSpPr>
              <p:nvPr/>
            </p:nvSpPr>
            <p:spPr bwMode="auto">
              <a:xfrm>
                <a:off x="2180" y="2793"/>
                <a:ext cx="30" cy="31"/>
              </a:xfrm>
              <a:custGeom>
                <a:avLst/>
                <a:gdLst>
                  <a:gd name="T0" fmla="*/ 30 w 30"/>
                  <a:gd name="T1" fmla="*/ 23 h 31"/>
                  <a:gd name="T2" fmla="*/ 23 w 30"/>
                  <a:gd name="T3" fmla="*/ 16 h 31"/>
                  <a:gd name="T4" fmla="*/ 23 w 30"/>
                  <a:gd name="T5" fmla="*/ 8 h 31"/>
                  <a:gd name="T6" fmla="*/ 15 w 30"/>
                  <a:gd name="T7" fmla="*/ 0 h 31"/>
                  <a:gd name="T8" fmla="*/ 8 w 30"/>
                  <a:gd name="T9" fmla="*/ 0 h 31"/>
                  <a:gd name="T10" fmla="*/ 8 w 30"/>
                  <a:gd name="T11" fmla="*/ 8 h 31"/>
                  <a:gd name="T12" fmla="*/ 0 w 30"/>
                  <a:gd name="T13" fmla="*/ 8 h 31"/>
                  <a:gd name="T14" fmla="*/ 0 w 30"/>
                  <a:gd name="T15" fmla="*/ 16 h 31"/>
                  <a:gd name="T16" fmla="*/ 8 w 30"/>
                  <a:gd name="T17" fmla="*/ 23 h 31"/>
                  <a:gd name="T18" fmla="*/ 15 w 30"/>
                  <a:gd name="T19" fmla="*/ 23 h 31"/>
                  <a:gd name="T20" fmla="*/ 23 w 30"/>
                  <a:gd name="T21" fmla="*/ 31 h 31"/>
                  <a:gd name="T22" fmla="*/ 30 w 30"/>
                  <a:gd name="T23"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31">
                    <a:moveTo>
                      <a:pt x="30" y="23"/>
                    </a:moveTo>
                    <a:lnTo>
                      <a:pt x="23" y="16"/>
                    </a:lnTo>
                    <a:lnTo>
                      <a:pt x="23" y="8"/>
                    </a:lnTo>
                    <a:lnTo>
                      <a:pt x="15" y="0"/>
                    </a:lnTo>
                    <a:lnTo>
                      <a:pt x="8" y="0"/>
                    </a:lnTo>
                    <a:lnTo>
                      <a:pt x="8" y="8"/>
                    </a:lnTo>
                    <a:lnTo>
                      <a:pt x="0" y="8"/>
                    </a:lnTo>
                    <a:lnTo>
                      <a:pt x="0" y="16"/>
                    </a:lnTo>
                    <a:lnTo>
                      <a:pt x="8" y="23"/>
                    </a:lnTo>
                    <a:lnTo>
                      <a:pt x="15" y="23"/>
                    </a:lnTo>
                    <a:lnTo>
                      <a:pt x="23" y="31"/>
                    </a:lnTo>
                    <a:lnTo>
                      <a:pt x="30" y="23"/>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7" name="Freeform 566"/>
              <p:cNvSpPr>
                <a:spLocks/>
              </p:cNvSpPr>
              <p:nvPr/>
            </p:nvSpPr>
            <p:spPr bwMode="auto">
              <a:xfrm>
                <a:off x="2180" y="2793"/>
                <a:ext cx="30" cy="31"/>
              </a:xfrm>
              <a:custGeom>
                <a:avLst/>
                <a:gdLst>
                  <a:gd name="T0" fmla="*/ 30 w 30"/>
                  <a:gd name="T1" fmla="*/ 23 h 31"/>
                  <a:gd name="T2" fmla="*/ 23 w 30"/>
                  <a:gd name="T3" fmla="*/ 16 h 31"/>
                  <a:gd name="T4" fmla="*/ 23 w 30"/>
                  <a:gd name="T5" fmla="*/ 8 h 31"/>
                  <a:gd name="T6" fmla="*/ 15 w 30"/>
                  <a:gd name="T7" fmla="*/ 0 h 31"/>
                  <a:gd name="T8" fmla="*/ 8 w 30"/>
                  <a:gd name="T9" fmla="*/ 0 h 31"/>
                  <a:gd name="T10" fmla="*/ 8 w 30"/>
                  <a:gd name="T11" fmla="*/ 8 h 31"/>
                  <a:gd name="T12" fmla="*/ 0 w 30"/>
                  <a:gd name="T13" fmla="*/ 8 h 31"/>
                  <a:gd name="T14" fmla="*/ 0 w 30"/>
                  <a:gd name="T15" fmla="*/ 16 h 31"/>
                  <a:gd name="T16" fmla="*/ 8 w 30"/>
                  <a:gd name="T17" fmla="*/ 23 h 31"/>
                  <a:gd name="T18" fmla="*/ 15 w 30"/>
                  <a:gd name="T19" fmla="*/ 23 h 31"/>
                  <a:gd name="T20" fmla="*/ 23 w 30"/>
                  <a:gd name="T21" fmla="*/ 31 h 31"/>
                  <a:gd name="T22" fmla="*/ 30 w 30"/>
                  <a:gd name="T23" fmla="*/ 23 h 31"/>
                  <a:gd name="T24" fmla="*/ 30 w 30"/>
                  <a:gd name="T25"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1">
                    <a:moveTo>
                      <a:pt x="30" y="23"/>
                    </a:moveTo>
                    <a:lnTo>
                      <a:pt x="23" y="16"/>
                    </a:lnTo>
                    <a:lnTo>
                      <a:pt x="23" y="8"/>
                    </a:lnTo>
                    <a:lnTo>
                      <a:pt x="15" y="0"/>
                    </a:lnTo>
                    <a:lnTo>
                      <a:pt x="8" y="0"/>
                    </a:lnTo>
                    <a:lnTo>
                      <a:pt x="8" y="8"/>
                    </a:lnTo>
                    <a:lnTo>
                      <a:pt x="0" y="8"/>
                    </a:lnTo>
                    <a:lnTo>
                      <a:pt x="0" y="16"/>
                    </a:lnTo>
                    <a:lnTo>
                      <a:pt x="8" y="23"/>
                    </a:lnTo>
                    <a:lnTo>
                      <a:pt x="15" y="23"/>
                    </a:lnTo>
                    <a:lnTo>
                      <a:pt x="23" y="31"/>
                    </a:lnTo>
                    <a:lnTo>
                      <a:pt x="30" y="23"/>
                    </a:lnTo>
                    <a:lnTo>
                      <a:pt x="30" y="3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8" name="Freeform 567"/>
              <p:cNvSpPr>
                <a:spLocks/>
              </p:cNvSpPr>
              <p:nvPr/>
            </p:nvSpPr>
            <p:spPr bwMode="auto">
              <a:xfrm>
                <a:off x="2225" y="2824"/>
                <a:ext cx="31" cy="15"/>
              </a:xfrm>
              <a:custGeom>
                <a:avLst/>
                <a:gdLst>
                  <a:gd name="T0" fmla="*/ 31 w 31"/>
                  <a:gd name="T1" fmla="*/ 7 h 15"/>
                  <a:gd name="T2" fmla="*/ 23 w 31"/>
                  <a:gd name="T3" fmla="*/ 15 h 15"/>
                  <a:gd name="T4" fmla="*/ 8 w 31"/>
                  <a:gd name="T5" fmla="*/ 7 h 15"/>
                  <a:gd name="T6" fmla="*/ 0 w 31"/>
                  <a:gd name="T7" fmla="*/ 7 h 15"/>
                  <a:gd name="T8" fmla="*/ 0 w 31"/>
                  <a:gd name="T9" fmla="*/ 0 h 15"/>
                  <a:gd name="T10" fmla="*/ 15 w 31"/>
                  <a:gd name="T11" fmla="*/ 7 h 15"/>
                  <a:gd name="T12" fmla="*/ 15 w 31"/>
                  <a:gd name="T13" fmla="*/ 0 h 15"/>
                  <a:gd name="T14" fmla="*/ 23 w 31"/>
                  <a:gd name="T15" fmla="*/ 7 h 15"/>
                  <a:gd name="T16" fmla="*/ 31 w 31"/>
                  <a:gd name="T17"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5">
                    <a:moveTo>
                      <a:pt x="31" y="7"/>
                    </a:moveTo>
                    <a:lnTo>
                      <a:pt x="23" y="15"/>
                    </a:lnTo>
                    <a:lnTo>
                      <a:pt x="8" y="7"/>
                    </a:lnTo>
                    <a:lnTo>
                      <a:pt x="0" y="7"/>
                    </a:lnTo>
                    <a:lnTo>
                      <a:pt x="0" y="0"/>
                    </a:lnTo>
                    <a:lnTo>
                      <a:pt x="15" y="7"/>
                    </a:lnTo>
                    <a:lnTo>
                      <a:pt x="15" y="0"/>
                    </a:lnTo>
                    <a:lnTo>
                      <a:pt x="23" y="7"/>
                    </a:lnTo>
                    <a:lnTo>
                      <a:pt x="31" y="7"/>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49" name="Freeform 568"/>
              <p:cNvSpPr>
                <a:spLocks/>
              </p:cNvSpPr>
              <p:nvPr/>
            </p:nvSpPr>
            <p:spPr bwMode="auto">
              <a:xfrm>
                <a:off x="2225" y="2824"/>
                <a:ext cx="31" cy="15"/>
              </a:xfrm>
              <a:custGeom>
                <a:avLst/>
                <a:gdLst>
                  <a:gd name="T0" fmla="*/ 31 w 31"/>
                  <a:gd name="T1" fmla="*/ 7 h 15"/>
                  <a:gd name="T2" fmla="*/ 23 w 31"/>
                  <a:gd name="T3" fmla="*/ 15 h 15"/>
                  <a:gd name="T4" fmla="*/ 8 w 31"/>
                  <a:gd name="T5" fmla="*/ 7 h 15"/>
                  <a:gd name="T6" fmla="*/ 0 w 31"/>
                  <a:gd name="T7" fmla="*/ 7 h 15"/>
                  <a:gd name="T8" fmla="*/ 0 w 31"/>
                  <a:gd name="T9" fmla="*/ 0 h 15"/>
                  <a:gd name="T10" fmla="*/ 15 w 31"/>
                  <a:gd name="T11" fmla="*/ 7 h 15"/>
                  <a:gd name="T12" fmla="*/ 15 w 31"/>
                  <a:gd name="T13" fmla="*/ 0 h 15"/>
                  <a:gd name="T14" fmla="*/ 23 w 31"/>
                  <a:gd name="T15" fmla="*/ 7 h 15"/>
                  <a:gd name="T16" fmla="*/ 31 w 31"/>
                  <a:gd name="T17" fmla="*/ 7 h 15"/>
                  <a:gd name="T18" fmla="*/ 31 w 31"/>
                  <a:gd name="T1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5">
                    <a:moveTo>
                      <a:pt x="31" y="7"/>
                    </a:moveTo>
                    <a:lnTo>
                      <a:pt x="23" y="15"/>
                    </a:lnTo>
                    <a:lnTo>
                      <a:pt x="8" y="7"/>
                    </a:lnTo>
                    <a:lnTo>
                      <a:pt x="0" y="7"/>
                    </a:lnTo>
                    <a:lnTo>
                      <a:pt x="0" y="0"/>
                    </a:lnTo>
                    <a:lnTo>
                      <a:pt x="15" y="7"/>
                    </a:lnTo>
                    <a:lnTo>
                      <a:pt x="15" y="0"/>
                    </a:lnTo>
                    <a:lnTo>
                      <a:pt x="23" y="7"/>
                    </a:lnTo>
                    <a:lnTo>
                      <a:pt x="31" y="7"/>
                    </a:lnTo>
                    <a:lnTo>
                      <a:pt x="31"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0" name="Freeform 569"/>
              <p:cNvSpPr>
                <a:spLocks/>
              </p:cNvSpPr>
              <p:nvPr/>
            </p:nvSpPr>
            <p:spPr bwMode="auto">
              <a:xfrm>
                <a:off x="2104" y="2755"/>
                <a:ext cx="23" cy="23"/>
              </a:xfrm>
              <a:custGeom>
                <a:avLst/>
                <a:gdLst>
                  <a:gd name="T0" fmla="*/ 23 w 23"/>
                  <a:gd name="T1" fmla="*/ 8 h 23"/>
                  <a:gd name="T2" fmla="*/ 23 w 23"/>
                  <a:gd name="T3" fmla="*/ 16 h 23"/>
                  <a:gd name="T4" fmla="*/ 15 w 23"/>
                  <a:gd name="T5" fmla="*/ 23 h 23"/>
                  <a:gd name="T6" fmla="*/ 8 w 23"/>
                  <a:gd name="T7" fmla="*/ 23 h 23"/>
                  <a:gd name="T8" fmla="*/ 0 w 23"/>
                  <a:gd name="T9" fmla="*/ 16 h 23"/>
                  <a:gd name="T10" fmla="*/ 0 w 23"/>
                  <a:gd name="T11" fmla="*/ 8 h 23"/>
                  <a:gd name="T12" fmla="*/ 8 w 23"/>
                  <a:gd name="T13" fmla="*/ 0 h 23"/>
                  <a:gd name="T14" fmla="*/ 23 w 23"/>
                  <a:gd name="T15" fmla="*/ 0 h 23"/>
                  <a:gd name="T16" fmla="*/ 23 w 23"/>
                  <a:gd name="T17"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23" y="8"/>
                    </a:moveTo>
                    <a:lnTo>
                      <a:pt x="23" y="16"/>
                    </a:lnTo>
                    <a:lnTo>
                      <a:pt x="15" y="23"/>
                    </a:lnTo>
                    <a:lnTo>
                      <a:pt x="8" y="23"/>
                    </a:lnTo>
                    <a:lnTo>
                      <a:pt x="0" y="16"/>
                    </a:lnTo>
                    <a:lnTo>
                      <a:pt x="0" y="8"/>
                    </a:lnTo>
                    <a:lnTo>
                      <a:pt x="8" y="0"/>
                    </a:lnTo>
                    <a:lnTo>
                      <a:pt x="23" y="0"/>
                    </a:lnTo>
                    <a:lnTo>
                      <a:pt x="23" y="8"/>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1" name="Freeform 570"/>
              <p:cNvSpPr>
                <a:spLocks/>
              </p:cNvSpPr>
              <p:nvPr/>
            </p:nvSpPr>
            <p:spPr bwMode="auto">
              <a:xfrm>
                <a:off x="2104" y="2755"/>
                <a:ext cx="23" cy="23"/>
              </a:xfrm>
              <a:custGeom>
                <a:avLst/>
                <a:gdLst>
                  <a:gd name="T0" fmla="*/ 23 w 23"/>
                  <a:gd name="T1" fmla="*/ 8 h 23"/>
                  <a:gd name="T2" fmla="*/ 23 w 23"/>
                  <a:gd name="T3" fmla="*/ 16 h 23"/>
                  <a:gd name="T4" fmla="*/ 15 w 23"/>
                  <a:gd name="T5" fmla="*/ 23 h 23"/>
                  <a:gd name="T6" fmla="*/ 8 w 23"/>
                  <a:gd name="T7" fmla="*/ 23 h 23"/>
                  <a:gd name="T8" fmla="*/ 0 w 23"/>
                  <a:gd name="T9" fmla="*/ 16 h 23"/>
                  <a:gd name="T10" fmla="*/ 0 w 23"/>
                  <a:gd name="T11" fmla="*/ 8 h 23"/>
                  <a:gd name="T12" fmla="*/ 8 w 23"/>
                  <a:gd name="T13" fmla="*/ 0 h 23"/>
                  <a:gd name="T14" fmla="*/ 23 w 23"/>
                  <a:gd name="T15" fmla="*/ 0 h 23"/>
                  <a:gd name="T16" fmla="*/ 23 w 23"/>
                  <a:gd name="T17" fmla="*/ 8 h 23"/>
                  <a:gd name="T18" fmla="*/ 23 w 23"/>
                  <a:gd name="T1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23">
                    <a:moveTo>
                      <a:pt x="23" y="8"/>
                    </a:moveTo>
                    <a:lnTo>
                      <a:pt x="23" y="16"/>
                    </a:lnTo>
                    <a:lnTo>
                      <a:pt x="15" y="23"/>
                    </a:lnTo>
                    <a:lnTo>
                      <a:pt x="8" y="23"/>
                    </a:lnTo>
                    <a:lnTo>
                      <a:pt x="0" y="16"/>
                    </a:lnTo>
                    <a:lnTo>
                      <a:pt x="0" y="8"/>
                    </a:lnTo>
                    <a:lnTo>
                      <a:pt x="8" y="0"/>
                    </a:lnTo>
                    <a:lnTo>
                      <a:pt x="23" y="0"/>
                    </a:lnTo>
                    <a:lnTo>
                      <a:pt x="23" y="8"/>
                    </a:lnTo>
                    <a:lnTo>
                      <a:pt x="23" y="1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2" name="Freeform 571"/>
              <p:cNvSpPr>
                <a:spLocks/>
              </p:cNvSpPr>
              <p:nvPr/>
            </p:nvSpPr>
            <p:spPr bwMode="auto">
              <a:xfrm>
                <a:off x="2082" y="2763"/>
                <a:ext cx="7" cy="23"/>
              </a:xfrm>
              <a:custGeom>
                <a:avLst/>
                <a:gdLst>
                  <a:gd name="T0" fmla="*/ 7 w 7"/>
                  <a:gd name="T1" fmla="*/ 8 h 23"/>
                  <a:gd name="T2" fmla="*/ 7 w 7"/>
                  <a:gd name="T3" fmla="*/ 0 h 23"/>
                  <a:gd name="T4" fmla="*/ 7 w 7"/>
                  <a:gd name="T5" fmla="*/ 8 h 23"/>
                  <a:gd name="T6" fmla="*/ 0 w 7"/>
                  <a:gd name="T7" fmla="*/ 15 h 23"/>
                  <a:gd name="T8" fmla="*/ 0 w 7"/>
                  <a:gd name="T9" fmla="*/ 23 h 23"/>
                  <a:gd name="T10" fmla="*/ 7 w 7"/>
                  <a:gd name="T11" fmla="*/ 15 h 23"/>
                  <a:gd name="T12" fmla="*/ 7 w 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7" h="23">
                    <a:moveTo>
                      <a:pt x="7" y="8"/>
                    </a:moveTo>
                    <a:lnTo>
                      <a:pt x="7" y="0"/>
                    </a:lnTo>
                    <a:lnTo>
                      <a:pt x="7" y="8"/>
                    </a:lnTo>
                    <a:lnTo>
                      <a:pt x="0" y="15"/>
                    </a:lnTo>
                    <a:lnTo>
                      <a:pt x="0" y="23"/>
                    </a:lnTo>
                    <a:lnTo>
                      <a:pt x="7" y="15"/>
                    </a:lnTo>
                    <a:lnTo>
                      <a:pt x="7" y="8"/>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3" name="Freeform 572"/>
              <p:cNvSpPr>
                <a:spLocks/>
              </p:cNvSpPr>
              <p:nvPr/>
            </p:nvSpPr>
            <p:spPr bwMode="auto">
              <a:xfrm>
                <a:off x="2082" y="2763"/>
                <a:ext cx="7" cy="23"/>
              </a:xfrm>
              <a:custGeom>
                <a:avLst/>
                <a:gdLst>
                  <a:gd name="T0" fmla="*/ 7 w 7"/>
                  <a:gd name="T1" fmla="*/ 8 h 23"/>
                  <a:gd name="T2" fmla="*/ 7 w 7"/>
                  <a:gd name="T3" fmla="*/ 0 h 23"/>
                  <a:gd name="T4" fmla="*/ 7 w 7"/>
                  <a:gd name="T5" fmla="*/ 8 h 23"/>
                  <a:gd name="T6" fmla="*/ 0 w 7"/>
                  <a:gd name="T7" fmla="*/ 15 h 23"/>
                  <a:gd name="T8" fmla="*/ 0 w 7"/>
                  <a:gd name="T9" fmla="*/ 23 h 23"/>
                  <a:gd name="T10" fmla="*/ 7 w 7"/>
                  <a:gd name="T11" fmla="*/ 15 h 23"/>
                  <a:gd name="T12" fmla="*/ 7 w 7"/>
                  <a:gd name="T13" fmla="*/ 8 h 23"/>
                  <a:gd name="T14" fmla="*/ 7 w 7"/>
                  <a:gd name="T15" fmla="*/ 15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23">
                    <a:moveTo>
                      <a:pt x="7" y="8"/>
                    </a:moveTo>
                    <a:lnTo>
                      <a:pt x="7" y="0"/>
                    </a:lnTo>
                    <a:lnTo>
                      <a:pt x="7" y="8"/>
                    </a:lnTo>
                    <a:lnTo>
                      <a:pt x="0" y="15"/>
                    </a:lnTo>
                    <a:lnTo>
                      <a:pt x="0" y="23"/>
                    </a:lnTo>
                    <a:lnTo>
                      <a:pt x="7" y="15"/>
                    </a:lnTo>
                    <a:lnTo>
                      <a:pt x="7" y="8"/>
                    </a:lnTo>
                    <a:lnTo>
                      <a:pt x="7"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4" name="Freeform 573"/>
              <p:cNvSpPr>
                <a:spLocks/>
              </p:cNvSpPr>
              <p:nvPr/>
            </p:nvSpPr>
            <p:spPr bwMode="auto">
              <a:xfrm>
                <a:off x="2256" y="2869"/>
                <a:ext cx="7" cy="8"/>
              </a:xfrm>
              <a:custGeom>
                <a:avLst/>
                <a:gdLst>
                  <a:gd name="T0" fmla="*/ 7 w 7"/>
                  <a:gd name="T1" fmla="*/ 8 h 8"/>
                  <a:gd name="T2" fmla="*/ 0 w 7"/>
                  <a:gd name="T3" fmla="*/ 8 h 8"/>
                  <a:gd name="T4" fmla="*/ 7 w 7"/>
                  <a:gd name="T5" fmla="*/ 0 h 8"/>
                  <a:gd name="T6" fmla="*/ 7 w 7"/>
                  <a:gd name="T7" fmla="*/ 8 h 8"/>
                </a:gdLst>
                <a:ahLst/>
                <a:cxnLst>
                  <a:cxn ang="0">
                    <a:pos x="T0" y="T1"/>
                  </a:cxn>
                  <a:cxn ang="0">
                    <a:pos x="T2" y="T3"/>
                  </a:cxn>
                  <a:cxn ang="0">
                    <a:pos x="T4" y="T5"/>
                  </a:cxn>
                  <a:cxn ang="0">
                    <a:pos x="T6" y="T7"/>
                  </a:cxn>
                </a:cxnLst>
                <a:rect l="0" t="0" r="r" b="b"/>
                <a:pathLst>
                  <a:path w="7" h="8">
                    <a:moveTo>
                      <a:pt x="7" y="8"/>
                    </a:moveTo>
                    <a:lnTo>
                      <a:pt x="0" y="8"/>
                    </a:lnTo>
                    <a:lnTo>
                      <a:pt x="7" y="0"/>
                    </a:lnTo>
                    <a:lnTo>
                      <a:pt x="7" y="8"/>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5" name="Freeform 574"/>
              <p:cNvSpPr>
                <a:spLocks/>
              </p:cNvSpPr>
              <p:nvPr/>
            </p:nvSpPr>
            <p:spPr bwMode="auto">
              <a:xfrm>
                <a:off x="2256" y="2869"/>
                <a:ext cx="7" cy="15"/>
              </a:xfrm>
              <a:custGeom>
                <a:avLst/>
                <a:gdLst>
                  <a:gd name="T0" fmla="*/ 7 w 7"/>
                  <a:gd name="T1" fmla="*/ 8 h 15"/>
                  <a:gd name="T2" fmla="*/ 0 w 7"/>
                  <a:gd name="T3" fmla="*/ 8 h 15"/>
                  <a:gd name="T4" fmla="*/ 7 w 7"/>
                  <a:gd name="T5" fmla="*/ 0 h 15"/>
                  <a:gd name="T6" fmla="*/ 7 w 7"/>
                  <a:gd name="T7" fmla="*/ 8 h 15"/>
                  <a:gd name="T8" fmla="*/ 7 w 7"/>
                  <a:gd name="T9" fmla="*/ 15 h 15"/>
                </a:gdLst>
                <a:ahLst/>
                <a:cxnLst>
                  <a:cxn ang="0">
                    <a:pos x="T0" y="T1"/>
                  </a:cxn>
                  <a:cxn ang="0">
                    <a:pos x="T2" y="T3"/>
                  </a:cxn>
                  <a:cxn ang="0">
                    <a:pos x="T4" y="T5"/>
                  </a:cxn>
                  <a:cxn ang="0">
                    <a:pos x="T6" y="T7"/>
                  </a:cxn>
                  <a:cxn ang="0">
                    <a:pos x="T8" y="T9"/>
                  </a:cxn>
                </a:cxnLst>
                <a:rect l="0" t="0" r="r" b="b"/>
                <a:pathLst>
                  <a:path w="7" h="15">
                    <a:moveTo>
                      <a:pt x="7" y="8"/>
                    </a:moveTo>
                    <a:lnTo>
                      <a:pt x="0" y="8"/>
                    </a:lnTo>
                    <a:lnTo>
                      <a:pt x="7" y="0"/>
                    </a:lnTo>
                    <a:lnTo>
                      <a:pt x="7" y="8"/>
                    </a:lnTo>
                    <a:lnTo>
                      <a:pt x="7"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6" name="Freeform 575"/>
              <p:cNvSpPr>
                <a:spLocks/>
              </p:cNvSpPr>
              <p:nvPr/>
            </p:nvSpPr>
            <p:spPr bwMode="auto">
              <a:xfrm>
                <a:off x="2240" y="2847"/>
                <a:ext cx="8" cy="15"/>
              </a:xfrm>
              <a:custGeom>
                <a:avLst/>
                <a:gdLst>
                  <a:gd name="T0" fmla="*/ 8 w 8"/>
                  <a:gd name="T1" fmla="*/ 7 h 15"/>
                  <a:gd name="T2" fmla="*/ 8 w 8"/>
                  <a:gd name="T3" fmla="*/ 15 h 15"/>
                  <a:gd name="T4" fmla="*/ 0 w 8"/>
                  <a:gd name="T5" fmla="*/ 15 h 15"/>
                  <a:gd name="T6" fmla="*/ 0 w 8"/>
                  <a:gd name="T7" fmla="*/ 0 h 15"/>
                  <a:gd name="T8" fmla="*/ 8 w 8"/>
                  <a:gd name="T9" fmla="*/ 0 h 15"/>
                  <a:gd name="T10" fmla="*/ 8 w 8"/>
                  <a:gd name="T11" fmla="*/ 7 h 15"/>
                </a:gdLst>
                <a:ahLst/>
                <a:cxnLst>
                  <a:cxn ang="0">
                    <a:pos x="T0" y="T1"/>
                  </a:cxn>
                  <a:cxn ang="0">
                    <a:pos x="T2" y="T3"/>
                  </a:cxn>
                  <a:cxn ang="0">
                    <a:pos x="T4" y="T5"/>
                  </a:cxn>
                  <a:cxn ang="0">
                    <a:pos x="T6" y="T7"/>
                  </a:cxn>
                  <a:cxn ang="0">
                    <a:pos x="T8" y="T9"/>
                  </a:cxn>
                  <a:cxn ang="0">
                    <a:pos x="T10" y="T11"/>
                  </a:cxn>
                </a:cxnLst>
                <a:rect l="0" t="0" r="r" b="b"/>
                <a:pathLst>
                  <a:path w="8" h="15">
                    <a:moveTo>
                      <a:pt x="8" y="7"/>
                    </a:moveTo>
                    <a:lnTo>
                      <a:pt x="8" y="15"/>
                    </a:lnTo>
                    <a:lnTo>
                      <a:pt x="0" y="15"/>
                    </a:lnTo>
                    <a:lnTo>
                      <a:pt x="0" y="0"/>
                    </a:lnTo>
                    <a:lnTo>
                      <a:pt x="8" y="0"/>
                    </a:lnTo>
                    <a:lnTo>
                      <a:pt x="8" y="7"/>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7" name="Freeform 576"/>
              <p:cNvSpPr>
                <a:spLocks/>
              </p:cNvSpPr>
              <p:nvPr/>
            </p:nvSpPr>
            <p:spPr bwMode="auto">
              <a:xfrm>
                <a:off x="2240" y="2847"/>
                <a:ext cx="8" cy="15"/>
              </a:xfrm>
              <a:custGeom>
                <a:avLst/>
                <a:gdLst>
                  <a:gd name="T0" fmla="*/ 8 w 8"/>
                  <a:gd name="T1" fmla="*/ 7 h 15"/>
                  <a:gd name="T2" fmla="*/ 8 w 8"/>
                  <a:gd name="T3" fmla="*/ 15 h 15"/>
                  <a:gd name="T4" fmla="*/ 0 w 8"/>
                  <a:gd name="T5" fmla="*/ 15 h 15"/>
                  <a:gd name="T6" fmla="*/ 0 w 8"/>
                  <a:gd name="T7" fmla="*/ 0 h 15"/>
                  <a:gd name="T8" fmla="*/ 8 w 8"/>
                  <a:gd name="T9" fmla="*/ 0 h 15"/>
                  <a:gd name="T10" fmla="*/ 8 w 8"/>
                  <a:gd name="T11" fmla="*/ 7 h 15"/>
                  <a:gd name="T12" fmla="*/ 8 w 8"/>
                  <a:gd name="T13" fmla="*/ 15 h 15"/>
                </a:gdLst>
                <a:ahLst/>
                <a:cxnLst>
                  <a:cxn ang="0">
                    <a:pos x="T0" y="T1"/>
                  </a:cxn>
                  <a:cxn ang="0">
                    <a:pos x="T2" y="T3"/>
                  </a:cxn>
                  <a:cxn ang="0">
                    <a:pos x="T4" y="T5"/>
                  </a:cxn>
                  <a:cxn ang="0">
                    <a:pos x="T6" y="T7"/>
                  </a:cxn>
                  <a:cxn ang="0">
                    <a:pos x="T8" y="T9"/>
                  </a:cxn>
                  <a:cxn ang="0">
                    <a:pos x="T10" y="T11"/>
                  </a:cxn>
                  <a:cxn ang="0">
                    <a:pos x="T12" y="T13"/>
                  </a:cxn>
                </a:cxnLst>
                <a:rect l="0" t="0" r="r" b="b"/>
                <a:pathLst>
                  <a:path w="8" h="15">
                    <a:moveTo>
                      <a:pt x="8" y="7"/>
                    </a:moveTo>
                    <a:lnTo>
                      <a:pt x="8" y="15"/>
                    </a:lnTo>
                    <a:lnTo>
                      <a:pt x="0" y="15"/>
                    </a:lnTo>
                    <a:lnTo>
                      <a:pt x="0" y="0"/>
                    </a:lnTo>
                    <a:lnTo>
                      <a:pt x="8" y="0"/>
                    </a:lnTo>
                    <a:lnTo>
                      <a:pt x="8" y="7"/>
                    </a:lnTo>
                    <a:lnTo>
                      <a:pt x="8" y="1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8" name="Freeform 577"/>
              <p:cNvSpPr>
                <a:spLocks/>
              </p:cNvSpPr>
              <p:nvPr/>
            </p:nvSpPr>
            <p:spPr bwMode="auto">
              <a:xfrm>
                <a:off x="1923" y="1390"/>
                <a:ext cx="302" cy="486"/>
              </a:xfrm>
              <a:custGeom>
                <a:avLst/>
                <a:gdLst>
                  <a:gd name="T0" fmla="*/ 302 w 302"/>
                  <a:gd name="T1" fmla="*/ 334 h 486"/>
                  <a:gd name="T2" fmla="*/ 287 w 302"/>
                  <a:gd name="T3" fmla="*/ 311 h 486"/>
                  <a:gd name="T4" fmla="*/ 280 w 302"/>
                  <a:gd name="T5" fmla="*/ 326 h 486"/>
                  <a:gd name="T6" fmla="*/ 242 w 302"/>
                  <a:gd name="T7" fmla="*/ 319 h 486"/>
                  <a:gd name="T8" fmla="*/ 219 w 302"/>
                  <a:gd name="T9" fmla="*/ 326 h 486"/>
                  <a:gd name="T10" fmla="*/ 212 w 302"/>
                  <a:gd name="T11" fmla="*/ 296 h 486"/>
                  <a:gd name="T12" fmla="*/ 196 w 302"/>
                  <a:gd name="T13" fmla="*/ 288 h 486"/>
                  <a:gd name="T14" fmla="*/ 181 w 302"/>
                  <a:gd name="T15" fmla="*/ 235 h 486"/>
                  <a:gd name="T16" fmla="*/ 166 w 302"/>
                  <a:gd name="T17" fmla="*/ 243 h 486"/>
                  <a:gd name="T18" fmla="*/ 159 w 302"/>
                  <a:gd name="T19" fmla="*/ 235 h 486"/>
                  <a:gd name="T20" fmla="*/ 181 w 302"/>
                  <a:gd name="T21" fmla="*/ 167 h 486"/>
                  <a:gd name="T22" fmla="*/ 159 w 302"/>
                  <a:gd name="T23" fmla="*/ 167 h 486"/>
                  <a:gd name="T24" fmla="*/ 143 w 302"/>
                  <a:gd name="T25" fmla="*/ 121 h 486"/>
                  <a:gd name="T26" fmla="*/ 128 w 302"/>
                  <a:gd name="T27" fmla="*/ 106 h 486"/>
                  <a:gd name="T28" fmla="*/ 128 w 302"/>
                  <a:gd name="T29" fmla="*/ 91 h 486"/>
                  <a:gd name="T30" fmla="*/ 121 w 302"/>
                  <a:gd name="T31" fmla="*/ 76 h 486"/>
                  <a:gd name="T32" fmla="*/ 136 w 302"/>
                  <a:gd name="T33" fmla="*/ 8 h 486"/>
                  <a:gd name="T34" fmla="*/ 98 w 302"/>
                  <a:gd name="T35" fmla="*/ 0 h 486"/>
                  <a:gd name="T36" fmla="*/ 60 w 302"/>
                  <a:gd name="T37" fmla="*/ 167 h 486"/>
                  <a:gd name="T38" fmla="*/ 60 w 302"/>
                  <a:gd name="T39" fmla="*/ 190 h 486"/>
                  <a:gd name="T40" fmla="*/ 75 w 302"/>
                  <a:gd name="T41" fmla="*/ 212 h 486"/>
                  <a:gd name="T42" fmla="*/ 22 w 302"/>
                  <a:gd name="T43" fmla="*/ 281 h 486"/>
                  <a:gd name="T44" fmla="*/ 30 w 302"/>
                  <a:gd name="T45" fmla="*/ 303 h 486"/>
                  <a:gd name="T46" fmla="*/ 0 w 302"/>
                  <a:gd name="T47" fmla="*/ 432 h 486"/>
                  <a:gd name="T48" fmla="*/ 136 w 302"/>
                  <a:gd name="T49" fmla="*/ 463 h 486"/>
                  <a:gd name="T50" fmla="*/ 272 w 302"/>
                  <a:gd name="T51" fmla="*/ 486 h 486"/>
                  <a:gd name="T52" fmla="*/ 302 w 302"/>
                  <a:gd name="T53" fmla="*/ 33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2" h="486">
                    <a:moveTo>
                      <a:pt x="302" y="334"/>
                    </a:moveTo>
                    <a:lnTo>
                      <a:pt x="287" y="311"/>
                    </a:lnTo>
                    <a:lnTo>
                      <a:pt x="280" y="326"/>
                    </a:lnTo>
                    <a:lnTo>
                      <a:pt x="242" y="319"/>
                    </a:lnTo>
                    <a:lnTo>
                      <a:pt x="219" y="326"/>
                    </a:lnTo>
                    <a:lnTo>
                      <a:pt x="212" y="296"/>
                    </a:lnTo>
                    <a:lnTo>
                      <a:pt x="196" y="288"/>
                    </a:lnTo>
                    <a:lnTo>
                      <a:pt x="181" y="235"/>
                    </a:lnTo>
                    <a:lnTo>
                      <a:pt x="166" y="243"/>
                    </a:lnTo>
                    <a:lnTo>
                      <a:pt x="159" y="235"/>
                    </a:lnTo>
                    <a:lnTo>
                      <a:pt x="181" y="167"/>
                    </a:lnTo>
                    <a:lnTo>
                      <a:pt x="159" y="167"/>
                    </a:lnTo>
                    <a:lnTo>
                      <a:pt x="143" y="121"/>
                    </a:lnTo>
                    <a:lnTo>
                      <a:pt x="128" y="106"/>
                    </a:lnTo>
                    <a:lnTo>
                      <a:pt x="128" y="91"/>
                    </a:lnTo>
                    <a:lnTo>
                      <a:pt x="121" y="76"/>
                    </a:lnTo>
                    <a:lnTo>
                      <a:pt x="136" y="8"/>
                    </a:lnTo>
                    <a:lnTo>
                      <a:pt x="98" y="0"/>
                    </a:lnTo>
                    <a:lnTo>
                      <a:pt x="60" y="167"/>
                    </a:lnTo>
                    <a:lnTo>
                      <a:pt x="60" y="190"/>
                    </a:lnTo>
                    <a:lnTo>
                      <a:pt x="75" y="212"/>
                    </a:lnTo>
                    <a:lnTo>
                      <a:pt x="22" y="281"/>
                    </a:lnTo>
                    <a:lnTo>
                      <a:pt x="30" y="303"/>
                    </a:lnTo>
                    <a:lnTo>
                      <a:pt x="0" y="432"/>
                    </a:lnTo>
                    <a:lnTo>
                      <a:pt x="136" y="463"/>
                    </a:lnTo>
                    <a:lnTo>
                      <a:pt x="272" y="486"/>
                    </a:lnTo>
                    <a:lnTo>
                      <a:pt x="302" y="334"/>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59" name="Freeform 578"/>
              <p:cNvSpPr>
                <a:spLocks/>
              </p:cNvSpPr>
              <p:nvPr/>
            </p:nvSpPr>
            <p:spPr bwMode="auto">
              <a:xfrm>
                <a:off x="1923" y="1390"/>
                <a:ext cx="302" cy="486"/>
              </a:xfrm>
              <a:custGeom>
                <a:avLst/>
                <a:gdLst>
                  <a:gd name="T0" fmla="*/ 302 w 302"/>
                  <a:gd name="T1" fmla="*/ 334 h 486"/>
                  <a:gd name="T2" fmla="*/ 287 w 302"/>
                  <a:gd name="T3" fmla="*/ 311 h 486"/>
                  <a:gd name="T4" fmla="*/ 280 w 302"/>
                  <a:gd name="T5" fmla="*/ 326 h 486"/>
                  <a:gd name="T6" fmla="*/ 242 w 302"/>
                  <a:gd name="T7" fmla="*/ 319 h 486"/>
                  <a:gd name="T8" fmla="*/ 219 w 302"/>
                  <a:gd name="T9" fmla="*/ 326 h 486"/>
                  <a:gd name="T10" fmla="*/ 212 w 302"/>
                  <a:gd name="T11" fmla="*/ 296 h 486"/>
                  <a:gd name="T12" fmla="*/ 196 w 302"/>
                  <a:gd name="T13" fmla="*/ 288 h 486"/>
                  <a:gd name="T14" fmla="*/ 181 w 302"/>
                  <a:gd name="T15" fmla="*/ 235 h 486"/>
                  <a:gd name="T16" fmla="*/ 166 w 302"/>
                  <a:gd name="T17" fmla="*/ 243 h 486"/>
                  <a:gd name="T18" fmla="*/ 159 w 302"/>
                  <a:gd name="T19" fmla="*/ 235 h 486"/>
                  <a:gd name="T20" fmla="*/ 181 w 302"/>
                  <a:gd name="T21" fmla="*/ 167 h 486"/>
                  <a:gd name="T22" fmla="*/ 159 w 302"/>
                  <a:gd name="T23" fmla="*/ 167 h 486"/>
                  <a:gd name="T24" fmla="*/ 143 w 302"/>
                  <a:gd name="T25" fmla="*/ 121 h 486"/>
                  <a:gd name="T26" fmla="*/ 128 w 302"/>
                  <a:gd name="T27" fmla="*/ 106 h 486"/>
                  <a:gd name="T28" fmla="*/ 128 w 302"/>
                  <a:gd name="T29" fmla="*/ 91 h 486"/>
                  <a:gd name="T30" fmla="*/ 121 w 302"/>
                  <a:gd name="T31" fmla="*/ 76 h 486"/>
                  <a:gd name="T32" fmla="*/ 136 w 302"/>
                  <a:gd name="T33" fmla="*/ 8 h 486"/>
                  <a:gd name="T34" fmla="*/ 98 w 302"/>
                  <a:gd name="T35" fmla="*/ 0 h 486"/>
                  <a:gd name="T36" fmla="*/ 60 w 302"/>
                  <a:gd name="T37" fmla="*/ 167 h 486"/>
                  <a:gd name="T38" fmla="*/ 60 w 302"/>
                  <a:gd name="T39" fmla="*/ 190 h 486"/>
                  <a:gd name="T40" fmla="*/ 75 w 302"/>
                  <a:gd name="T41" fmla="*/ 212 h 486"/>
                  <a:gd name="T42" fmla="*/ 22 w 302"/>
                  <a:gd name="T43" fmla="*/ 281 h 486"/>
                  <a:gd name="T44" fmla="*/ 30 w 302"/>
                  <a:gd name="T45" fmla="*/ 303 h 486"/>
                  <a:gd name="T46" fmla="*/ 0 w 302"/>
                  <a:gd name="T47" fmla="*/ 432 h 486"/>
                  <a:gd name="T48" fmla="*/ 136 w 302"/>
                  <a:gd name="T49" fmla="*/ 463 h 486"/>
                  <a:gd name="T50" fmla="*/ 272 w 302"/>
                  <a:gd name="T51" fmla="*/ 486 h 486"/>
                  <a:gd name="T52" fmla="*/ 302 w 302"/>
                  <a:gd name="T53" fmla="*/ 334 h 486"/>
                  <a:gd name="T54" fmla="*/ 302 w 302"/>
                  <a:gd name="T55" fmla="*/ 34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2" h="486">
                    <a:moveTo>
                      <a:pt x="302" y="334"/>
                    </a:moveTo>
                    <a:lnTo>
                      <a:pt x="287" y="311"/>
                    </a:lnTo>
                    <a:lnTo>
                      <a:pt x="280" y="326"/>
                    </a:lnTo>
                    <a:lnTo>
                      <a:pt x="242" y="319"/>
                    </a:lnTo>
                    <a:lnTo>
                      <a:pt x="219" y="326"/>
                    </a:lnTo>
                    <a:lnTo>
                      <a:pt x="212" y="296"/>
                    </a:lnTo>
                    <a:lnTo>
                      <a:pt x="196" y="288"/>
                    </a:lnTo>
                    <a:lnTo>
                      <a:pt x="181" y="235"/>
                    </a:lnTo>
                    <a:lnTo>
                      <a:pt x="166" y="243"/>
                    </a:lnTo>
                    <a:lnTo>
                      <a:pt x="159" y="235"/>
                    </a:lnTo>
                    <a:lnTo>
                      <a:pt x="181" y="167"/>
                    </a:lnTo>
                    <a:lnTo>
                      <a:pt x="159" y="167"/>
                    </a:lnTo>
                    <a:lnTo>
                      <a:pt x="143" y="121"/>
                    </a:lnTo>
                    <a:lnTo>
                      <a:pt x="128" y="106"/>
                    </a:lnTo>
                    <a:lnTo>
                      <a:pt x="128" y="91"/>
                    </a:lnTo>
                    <a:lnTo>
                      <a:pt x="121" y="76"/>
                    </a:lnTo>
                    <a:lnTo>
                      <a:pt x="136" y="8"/>
                    </a:lnTo>
                    <a:lnTo>
                      <a:pt x="98" y="0"/>
                    </a:lnTo>
                    <a:lnTo>
                      <a:pt x="60" y="167"/>
                    </a:lnTo>
                    <a:lnTo>
                      <a:pt x="60" y="190"/>
                    </a:lnTo>
                    <a:lnTo>
                      <a:pt x="75" y="212"/>
                    </a:lnTo>
                    <a:lnTo>
                      <a:pt x="22" y="281"/>
                    </a:lnTo>
                    <a:lnTo>
                      <a:pt x="30" y="303"/>
                    </a:lnTo>
                    <a:lnTo>
                      <a:pt x="0" y="432"/>
                    </a:lnTo>
                    <a:lnTo>
                      <a:pt x="136" y="463"/>
                    </a:lnTo>
                    <a:lnTo>
                      <a:pt x="272" y="486"/>
                    </a:lnTo>
                    <a:lnTo>
                      <a:pt x="302" y="334"/>
                    </a:lnTo>
                    <a:lnTo>
                      <a:pt x="302" y="34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0" name="Freeform 579"/>
              <p:cNvSpPr>
                <a:spLocks/>
              </p:cNvSpPr>
              <p:nvPr/>
            </p:nvSpPr>
            <p:spPr bwMode="auto">
              <a:xfrm>
                <a:off x="3126" y="1891"/>
                <a:ext cx="204" cy="356"/>
              </a:xfrm>
              <a:custGeom>
                <a:avLst/>
                <a:gdLst>
                  <a:gd name="T0" fmla="*/ 189 w 204"/>
                  <a:gd name="T1" fmla="*/ 212 h 356"/>
                  <a:gd name="T2" fmla="*/ 182 w 204"/>
                  <a:gd name="T3" fmla="*/ 45 h 356"/>
                  <a:gd name="T4" fmla="*/ 166 w 204"/>
                  <a:gd name="T5" fmla="*/ 0 h 356"/>
                  <a:gd name="T6" fmla="*/ 30 w 204"/>
                  <a:gd name="T7" fmla="*/ 7 h 356"/>
                  <a:gd name="T8" fmla="*/ 60 w 204"/>
                  <a:gd name="T9" fmla="*/ 30 h 356"/>
                  <a:gd name="T10" fmla="*/ 60 w 204"/>
                  <a:gd name="T11" fmla="*/ 45 h 356"/>
                  <a:gd name="T12" fmla="*/ 45 w 204"/>
                  <a:gd name="T13" fmla="*/ 68 h 356"/>
                  <a:gd name="T14" fmla="*/ 15 w 204"/>
                  <a:gd name="T15" fmla="*/ 76 h 356"/>
                  <a:gd name="T16" fmla="*/ 23 w 204"/>
                  <a:gd name="T17" fmla="*/ 106 h 356"/>
                  <a:gd name="T18" fmla="*/ 0 w 204"/>
                  <a:gd name="T19" fmla="*/ 144 h 356"/>
                  <a:gd name="T20" fmla="*/ 7 w 204"/>
                  <a:gd name="T21" fmla="*/ 182 h 356"/>
                  <a:gd name="T22" fmla="*/ 38 w 204"/>
                  <a:gd name="T23" fmla="*/ 212 h 356"/>
                  <a:gd name="T24" fmla="*/ 45 w 204"/>
                  <a:gd name="T25" fmla="*/ 235 h 356"/>
                  <a:gd name="T26" fmla="*/ 53 w 204"/>
                  <a:gd name="T27" fmla="*/ 227 h 356"/>
                  <a:gd name="T28" fmla="*/ 76 w 204"/>
                  <a:gd name="T29" fmla="*/ 235 h 356"/>
                  <a:gd name="T30" fmla="*/ 60 w 204"/>
                  <a:gd name="T31" fmla="*/ 280 h 356"/>
                  <a:gd name="T32" fmla="*/ 106 w 204"/>
                  <a:gd name="T33" fmla="*/ 311 h 356"/>
                  <a:gd name="T34" fmla="*/ 106 w 204"/>
                  <a:gd name="T35" fmla="*/ 333 h 356"/>
                  <a:gd name="T36" fmla="*/ 129 w 204"/>
                  <a:gd name="T37" fmla="*/ 356 h 356"/>
                  <a:gd name="T38" fmla="*/ 136 w 204"/>
                  <a:gd name="T39" fmla="*/ 341 h 356"/>
                  <a:gd name="T40" fmla="*/ 159 w 204"/>
                  <a:gd name="T41" fmla="*/ 349 h 356"/>
                  <a:gd name="T42" fmla="*/ 159 w 204"/>
                  <a:gd name="T43" fmla="*/ 326 h 356"/>
                  <a:gd name="T44" fmla="*/ 182 w 204"/>
                  <a:gd name="T45" fmla="*/ 318 h 356"/>
                  <a:gd name="T46" fmla="*/ 182 w 204"/>
                  <a:gd name="T47" fmla="*/ 265 h 356"/>
                  <a:gd name="T48" fmla="*/ 204 w 204"/>
                  <a:gd name="T49" fmla="*/ 235 h 356"/>
                  <a:gd name="T50" fmla="*/ 189 w 204"/>
                  <a:gd name="T51" fmla="*/ 212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56">
                    <a:moveTo>
                      <a:pt x="189" y="212"/>
                    </a:moveTo>
                    <a:lnTo>
                      <a:pt x="182" y="45"/>
                    </a:lnTo>
                    <a:lnTo>
                      <a:pt x="166" y="0"/>
                    </a:lnTo>
                    <a:lnTo>
                      <a:pt x="30" y="7"/>
                    </a:lnTo>
                    <a:lnTo>
                      <a:pt x="60" y="30"/>
                    </a:lnTo>
                    <a:lnTo>
                      <a:pt x="60" y="45"/>
                    </a:lnTo>
                    <a:lnTo>
                      <a:pt x="45" y="68"/>
                    </a:lnTo>
                    <a:lnTo>
                      <a:pt x="15" y="76"/>
                    </a:lnTo>
                    <a:lnTo>
                      <a:pt x="23" y="106"/>
                    </a:lnTo>
                    <a:lnTo>
                      <a:pt x="0" y="144"/>
                    </a:lnTo>
                    <a:lnTo>
                      <a:pt x="7" y="182"/>
                    </a:lnTo>
                    <a:lnTo>
                      <a:pt x="38" y="212"/>
                    </a:lnTo>
                    <a:lnTo>
                      <a:pt x="45" y="235"/>
                    </a:lnTo>
                    <a:lnTo>
                      <a:pt x="53" y="227"/>
                    </a:lnTo>
                    <a:lnTo>
                      <a:pt x="76" y="235"/>
                    </a:lnTo>
                    <a:lnTo>
                      <a:pt x="60" y="280"/>
                    </a:lnTo>
                    <a:lnTo>
                      <a:pt x="106" y="311"/>
                    </a:lnTo>
                    <a:lnTo>
                      <a:pt x="106" y="333"/>
                    </a:lnTo>
                    <a:lnTo>
                      <a:pt x="129" y="356"/>
                    </a:lnTo>
                    <a:lnTo>
                      <a:pt x="136" y="341"/>
                    </a:lnTo>
                    <a:lnTo>
                      <a:pt x="159" y="349"/>
                    </a:lnTo>
                    <a:lnTo>
                      <a:pt x="159" y="326"/>
                    </a:lnTo>
                    <a:lnTo>
                      <a:pt x="182" y="318"/>
                    </a:lnTo>
                    <a:lnTo>
                      <a:pt x="182" y="265"/>
                    </a:lnTo>
                    <a:lnTo>
                      <a:pt x="204" y="235"/>
                    </a:lnTo>
                    <a:lnTo>
                      <a:pt x="189" y="212"/>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1" name="Freeform 580"/>
              <p:cNvSpPr>
                <a:spLocks/>
              </p:cNvSpPr>
              <p:nvPr/>
            </p:nvSpPr>
            <p:spPr bwMode="auto">
              <a:xfrm>
                <a:off x="3126" y="1891"/>
                <a:ext cx="204" cy="356"/>
              </a:xfrm>
              <a:custGeom>
                <a:avLst/>
                <a:gdLst>
                  <a:gd name="T0" fmla="*/ 189 w 204"/>
                  <a:gd name="T1" fmla="*/ 212 h 356"/>
                  <a:gd name="T2" fmla="*/ 182 w 204"/>
                  <a:gd name="T3" fmla="*/ 45 h 356"/>
                  <a:gd name="T4" fmla="*/ 166 w 204"/>
                  <a:gd name="T5" fmla="*/ 0 h 356"/>
                  <a:gd name="T6" fmla="*/ 30 w 204"/>
                  <a:gd name="T7" fmla="*/ 7 h 356"/>
                  <a:gd name="T8" fmla="*/ 60 w 204"/>
                  <a:gd name="T9" fmla="*/ 30 h 356"/>
                  <a:gd name="T10" fmla="*/ 60 w 204"/>
                  <a:gd name="T11" fmla="*/ 45 h 356"/>
                  <a:gd name="T12" fmla="*/ 45 w 204"/>
                  <a:gd name="T13" fmla="*/ 68 h 356"/>
                  <a:gd name="T14" fmla="*/ 15 w 204"/>
                  <a:gd name="T15" fmla="*/ 76 h 356"/>
                  <a:gd name="T16" fmla="*/ 23 w 204"/>
                  <a:gd name="T17" fmla="*/ 106 h 356"/>
                  <a:gd name="T18" fmla="*/ 0 w 204"/>
                  <a:gd name="T19" fmla="*/ 144 h 356"/>
                  <a:gd name="T20" fmla="*/ 7 w 204"/>
                  <a:gd name="T21" fmla="*/ 182 h 356"/>
                  <a:gd name="T22" fmla="*/ 38 w 204"/>
                  <a:gd name="T23" fmla="*/ 212 h 356"/>
                  <a:gd name="T24" fmla="*/ 45 w 204"/>
                  <a:gd name="T25" fmla="*/ 235 h 356"/>
                  <a:gd name="T26" fmla="*/ 53 w 204"/>
                  <a:gd name="T27" fmla="*/ 227 h 356"/>
                  <a:gd name="T28" fmla="*/ 76 w 204"/>
                  <a:gd name="T29" fmla="*/ 235 h 356"/>
                  <a:gd name="T30" fmla="*/ 60 w 204"/>
                  <a:gd name="T31" fmla="*/ 280 h 356"/>
                  <a:gd name="T32" fmla="*/ 106 w 204"/>
                  <a:gd name="T33" fmla="*/ 311 h 356"/>
                  <a:gd name="T34" fmla="*/ 106 w 204"/>
                  <a:gd name="T35" fmla="*/ 333 h 356"/>
                  <a:gd name="T36" fmla="*/ 129 w 204"/>
                  <a:gd name="T37" fmla="*/ 356 h 356"/>
                  <a:gd name="T38" fmla="*/ 136 w 204"/>
                  <a:gd name="T39" fmla="*/ 341 h 356"/>
                  <a:gd name="T40" fmla="*/ 159 w 204"/>
                  <a:gd name="T41" fmla="*/ 349 h 356"/>
                  <a:gd name="T42" fmla="*/ 159 w 204"/>
                  <a:gd name="T43" fmla="*/ 326 h 356"/>
                  <a:gd name="T44" fmla="*/ 182 w 204"/>
                  <a:gd name="T45" fmla="*/ 318 h 356"/>
                  <a:gd name="T46" fmla="*/ 182 w 204"/>
                  <a:gd name="T47" fmla="*/ 265 h 356"/>
                  <a:gd name="T48" fmla="*/ 204 w 204"/>
                  <a:gd name="T49" fmla="*/ 235 h 356"/>
                  <a:gd name="T50" fmla="*/ 189 w 204"/>
                  <a:gd name="T51" fmla="*/ 212 h 356"/>
                  <a:gd name="T52" fmla="*/ 189 w 204"/>
                  <a:gd name="T53" fmla="*/ 22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356">
                    <a:moveTo>
                      <a:pt x="189" y="212"/>
                    </a:moveTo>
                    <a:lnTo>
                      <a:pt x="182" y="45"/>
                    </a:lnTo>
                    <a:lnTo>
                      <a:pt x="166" y="0"/>
                    </a:lnTo>
                    <a:lnTo>
                      <a:pt x="30" y="7"/>
                    </a:lnTo>
                    <a:lnTo>
                      <a:pt x="60" y="30"/>
                    </a:lnTo>
                    <a:lnTo>
                      <a:pt x="60" y="45"/>
                    </a:lnTo>
                    <a:lnTo>
                      <a:pt x="45" y="68"/>
                    </a:lnTo>
                    <a:lnTo>
                      <a:pt x="15" y="76"/>
                    </a:lnTo>
                    <a:lnTo>
                      <a:pt x="23" y="106"/>
                    </a:lnTo>
                    <a:lnTo>
                      <a:pt x="0" y="144"/>
                    </a:lnTo>
                    <a:lnTo>
                      <a:pt x="7" y="182"/>
                    </a:lnTo>
                    <a:lnTo>
                      <a:pt x="38" y="212"/>
                    </a:lnTo>
                    <a:lnTo>
                      <a:pt x="45" y="235"/>
                    </a:lnTo>
                    <a:lnTo>
                      <a:pt x="53" y="227"/>
                    </a:lnTo>
                    <a:lnTo>
                      <a:pt x="76" y="235"/>
                    </a:lnTo>
                    <a:lnTo>
                      <a:pt x="60" y="280"/>
                    </a:lnTo>
                    <a:lnTo>
                      <a:pt x="106" y="311"/>
                    </a:lnTo>
                    <a:lnTo>
                      <a:pt x="106" y="333"/>
                    </a:lnTo>
                    <a:lnTo>
                      <a:pt x="129" y="356"/>
                    </a:lnTo>
                    <a:lnTo>
                      <a:pt x="136" y="341"/>
                    </a:lnTo>
                    <a:lnTo>
                      <a:pt x="159" y="349"/>
                    </a:lnTo>
                    <a:lnTo>
                      <a:pt x="159" y="326"/>
                    </a:lnTo>
                    <a:lnTo>
                      <a:pt x="182" y="318"/>
                    </a:lnTo>
                    <a:lnTo>
                      <a:pt x="182" y="265"/>
                    </a:lnTo>
                    <a:lnTo>
                      <a:pt x="204" y="235"/>
                    </a:lnTo>
                    <a:lnTo>
                      <a:pt x="189" y="212"/>
                    </a:lnTo>
                    <a:lnTo>
                      <a:pt x="189" y="22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2" name="Freeform 581"/>
              <p:cNvSpPr>
                <a:spLocks/>
              </p:cNvSpPr>
              <p:nvPr/>
            </p:nvSpPr>
            <p:spPr bwMode="auto">
              <a:xfrm>
                <a:off x="3308" y="1921"/>
                <a:ext cx="151" cy="266"/>
              </a:xfrm>
              <a:custGeom>
                <a:avLst/>
                <a:gdLst>
                  <a:gd name="T0" fmla="*/ 151 w 151"/>
                  <a:gd name="T1" fmla="*/ 190 h 266"/>
                  <a:gd name="T2" fmla="*/ 121 w 151"/>
                  <a:gd name="T3" fmla="*/ 197 h 266"/>
                  <a:gd name="T4" fmla="*/ 121 w 151"/>
                  <a:gd name="T5" fmla="*/ 205 h 266"/>
                  <a:gd name="T6" fmla="*/ 98 w 151"/>
                  <a:gd name="T7" fmla="*/ 250 h 266"/>
                  <a:gd name="T8" fmla="*/ 75 w 151"/>
                  <a:gd name="T9" fmla="*/ 235 h 266"/>
                  <a:gd name="T10" fmla="*/ 68 w 151"/>
                  <a:gd name="T11" fmla="*/ 258 h 266"/>
                  <a:gd name="T12" fmla="*/ 60 w 151"/>
                  <a:gd name="T13" fmla="*/ 250 h 266"/>
                  <a:gd name="T14" fmla="*/ 45 w 151"/>
                  <a:gd name="T15" fmla="*/ 266 h 266"/>
                  <a:gd name="T16" fmla="*/ 22 w 151"/>
                  <a:gd name="T17" fmla="*/ 250 h 266"/>
                  <a:gd name="T18" fmla="*/ 22 w 151"/>
                  <a:gd name="T19" fmla="*/ 266 h 266"/>
                  <a:gd name="T20" fmla="*/ 7 w 151"/>
                  <a:gd name="T21" fmla="*/ 258 h 266"/>
                  <a:gd name="T22" fmla="*/ 0 w 151"/>
                  <a:gd name="T23" fmla="*/ 266 h 266"/>
                  <a:gd name="T24" fmla="*/ 0 w 151"/>
                  <a:gd name="T25" fmla="*/ 235 h 266"/>
                  <a:gd name="T26" fmla="*/ 22 w 151"/>
                  <a:gd name="T27" fmla="*/ 205 h 266"/>
                  <a:gd name="T28" fmla="*/ 7 w 151"/>
                  <a:gd name="T29" fmla="*/ 182 h 266"/>
                  <a:gd name="T30" fmla="*/ 0 w 151"/>
                  <a:gd name="T31" fmla="*/ 15 h 266"/>
                  <a:gd name="T32" fmla="*/ 15 w 151"/>
                  <a:gd name="T33" fmla="*/ 23 h 266"/>
                  <a:gd name="T34" fmla="*/ 37 w 151"/>
                  <a:gd name="T35" fmla="*/ 8 h 266"/>
                  <a:gd name="T36" fmla="*/ 128 w 151"/>
                  <a:gd name="T37" fmla="*/ 0 h 266"/>
                  <a:gd name="T38" fmla="*/ 151 w 151"/>
                  <a:gd name="T39" fmla="*/ 167 h 266"/>
                  <a:gd name="T40" fmla="*/ 151 w 151"/>
                  <a:gd name="T41" fmla="*/ 19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1" h="266">
                    <a:moveTo>
                      <a:pt x="151" y="190"/>
                    </a:moveTo>
                    <a:lnTo>
                      <a:pt x="121" y="197"/>
                    </a:lnTo>
                    <a:lnTo>
                      <a:pt x="121" y="205"/>
                    </a:lnTo>
                    <a:lnTo>
                      <a:pt x="98" y="250"/>
                    </a:lnTo>
                    <a:lnTo>
                      <a:pt x="75" y="235"/>
                    </a:lnTo>
                    <a:lnTo>
                      <a:pt x="68" y="258"/>
                    </a:lnTo>
                    <a:lnTo>
                      <a:pt x="60" y="250"/>
                    </a:lnTo>
                    <a:lnTo>
                      <a:pt x="45" y="266"/>
                    </a:lnTo>
                    <a:lnTo>
                      <a:pt x="22" y="250"/>
                    </a:lnTo>
                    <a:lnTo>
                      <a:pt x="22" y="266"/>
                    </a:lnTo>
                    <a:lnTo>
                      <a:pt x="7" y="258"/>
                    </a:lnTo>
                    <a:lnTo>
                      <a:pt x="0" y="266"/>
                    </a:lnTo>
                    <a:lnTo>
                      <a:pt x="0" y="235"/>
                    </a:lnTo>
                    <a:lnTo>
                      <a:pt x="22" y="205"/>
                    </a:lnTo>
                    <a:lnTo>
                      <a:pt x="7" y="182"/>
                    </a:lnTo>
                    <a:lnTo>
                      <a:pt x="0" y="15"/>
                    </a:lnTo>
                    <a:lnTo>
                      <a:pt x="15" y="23"/>
                    </a:lnTo>
                    <a:lnTo>
                      <a:pt x="37" y="8"/>
                    </a:lnTo>
                    <a:lnTo>
                      <a:pt x="128" y="0"/>
                    </a:lnTo>
                    <a:lnTo>
                      <a:pt x="151" y="167"/>
                    </a:lnTo>
                    <a:lnTo>
                      <a:pt x="151" y="19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3" name="Freeform 582"/>
              <p:cNvSpPr>
                <a:spLocks/>
              </p:cNvSpPr>
              <p:nvPr/>
            </p:nvSpPr>
            <p:spPr bwMode="auto">
              <a:xfrm>
                <a:off x="3308" y="1921"/>
                <a:ext cx="151" cy="266"/>
              </a:xfrm>
              <a:custGeom>
                <a:avLst/>
                <a:gdLst>
                  <a:gd name="T0" fmla="*/ 151 w 151"/>
                  <a:gd name="T1" fmla="*/ 190 h 266"/>
                  <a:gd name="T2" fmla="*/ 121 w 151"/>
                  <a:gd name="T3" fmla="*/ 197 h 266"/>
                  <a:gd name="T4" fmla="*/ 121 w 151"/>
                  <a:gd name="T5" fmla="*/ 205 h 266"/>
                  <a:gd name="T6" fmla="*/ 98 w 151"/>
                  <a:gd name="T7" fmla="*/ 250 h 266"/>
                  <a:gd name="T8" fmla="*/ 75 w 151"/>
                  <a:gd name="T9" fmla="*/ 235 h 266"/>
                  <a:gd name="T10" fmla="*/ 68 w 151"/>
                  <a:gd name="T11" fmla="*/ 258 h 266"/>
                  <a:gd name="T12" fmla="*/ 60 w 151"/>
                  <a:gd name="T13" fmla="*/ 250 h 266"/>
                  <a:gd name="T14" fmla="*/ 45 w 151"/>
                  <a:gd name="T15" fmla="*/ 266 h 266"/>
                  <a:gd name="T16" fmla="*/ 22 w 151"/>
                  <a:gd name="T17" fmla="*/ 250 h 266"/>
                  <a:gd name="T18" fmla="*/ 22 w 151"/>
                  <a:gd name="T19" fmla="*/ 266 h 266"/>
                  <a:gd name="T20" fmla="*/ 7 w 151"/>
                  <a:gd name="T21" fmla="*/ 258 h 266"/>
                  <a:gd name="T22" fmla="*/ 0 w 151"/>
                  <a:gd name="T23" fmla="*/ 266 h 266"/>
                  <a:gd name="T24" fmla="*/ 0 w 151"/>
                  <a:gd name="T25" fmla="*/ 235 h 266"/>
                  <a:gd name="T26" fmla="*/ 22 w 151"/>
                  <a:gd name="T27" fmla="*/ 205 h 266"/>
                  <a:gd name="T28" fmla="*/ 7 w 151"/>
                  <a:gd name="T29" fmla="*/ 182 h 266"/>
                  <a:gd name="T30" fmla="*/ 0 w 151"/>
                  <a:gd name="T31" fmla="*/ 15 h 266"/>
                  <a:gd name="T32" fmla="*/ 15 w 151"/>
                  <a:gd name="T33" fmla="*/ 23 h 266"/>
                  <a:gd name="T34" fmla="*/ 37 w 151"/>
                  <a:gd name="T35" fmla="*/ 8 h 266"/>
                  <a:gd name="T36" fmla="*/ 128 w 151"/>
                  <a:gd name="T37" fmla="*/ 0 h 266"/>
                  <a:gd name="T38" fmla="*/ 151 w 151"/>
                  <a:gd name="T39" fmla="*/ 167 h 266"/>
                  <a:gd name="T40" fmla="*/ 151 w 151"/>
                  <a:gd name="T41" fmla="*/ 190 h 266"/>
                  <a:gd name="T42" fmla="*/ 151 w 151"/>
                  <a:gd name="T43" fmla="*/ 19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1" h="266">
                    <a:moveTo>
                      <a:pt x="151" y="190"/>
                    </a:moveTo>
                    <a:lnTo>
                      <a:pt x="121" y="197"/>
                    </a:lnTo>
                    <a:lnTo>
                      <a:pt x="121" y="205"/>
                    </a:lnTo>
                    <a:lnTo>
                      <a:pt x="98" y="250"/>
                    </a:lnTo>
                    <a:lnTo>
                      <a:pt x="75" y="235"/>
                    </a:lnTo>
                    <a:lnTo>
                      <a:pt x="68" y="258"/>
                    </a:lnTo>
                    <a:lnTo>
                      <a:pt x="60" y="250"/>
                    </a:lnTo>
                    <a:lnTo>
                      <a:pt x="45" y="266"/>
                    </a:lnTo>
                    <a:lnTo>
                      <a:pt x="22" y="250"/>
                    </a:lnTo>
                    <a:lnTo>
                      <a:pt x="22" y="266"/>
                    </a:lnTo>
                    <a:lnTo>
                      <a:pt x="7" y="258"/>
                    </a:lnTo>
                    <a:lnTo>
                      <a:pt x="0" y="266"/>
                    </a:lnTo>
                    <a:lnTo>
                      <a:pt x="0" y="235"/>
                    </a:lnTo>
                    <a:lnTo>
                      <a:pt x="22" y="205"/>
                    </a:lnTo>
                    <a:lnTo>
                      <a:pt x="7" y="182"/>
                    </a:lnTo>
                    <a:lnTo>
                      <a:pt x="0" y="15"/>
                    </a:lnTo>
                    <a:lnTo>
                      <a:pt x="15" y="23"/>
                    </a:lnTo>
                    <a:lnTo>
                      <a:pt x="37" y="8"/>
                    </a:lnTo>
                    <a:lnTo>
                      <a:pt x="128" y="0"/>
                    </a:lnTo>
                    <a:lnTo>
                      <a:pt x="151" y="167"/>
                    </a:lnTo>
                    <a:lnTo>
                      <a:pt x="151" y="190"/>
                    </a:lnTo>
                    <a:lnTo>
                      <a:pt x="151" y="19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4" name="Freeform 583"/>
              <p:cNvSpPr>
                <a:spLocks/>
              </p:cNvSpPr>
              <p:nvPr/>
            </p:nvSpPr>
            <p:spPr bwMode="auto">
              <a:xfrm>
                <a:off x="2876" y="1830"/>
                <a:ext cx="310" cy="205"/>
              </a:xfrm>
              <a:custGeom>
                <a:avLst/>
                <a:gdLst>
                  <a:gd name="T0" fmla="*/ 310 w 310"/>
                  <a:gd name="T1" fmla="*/ 91 h 205"/>
                  <a:gd name="T2" fmla="*/ 280 w 310"/>
                  <a:gd name="T3" fmla="*/ 68 h 205"/>
                  <a:gd name="T4" fmla="*/ 265 w 310"/>
                  <a:gd name="T5" fmla="*/ 53 h 205"/>
                  <a:gd name="T6" fmla="*/ 250 w 310"/>
                  <a:gd name="T7" fmla="*/ 0 h 205"/>
                  <a:gd name="T8" fmla="*/ 8 w 310"/>
                  <a:gd name="T9" fmla="*/ 8 h 205"/>
                  <a:gd name="T10" fmla="*/ 0 w 310"/>
                  <a:gd name="T11" fmla="*/ 8 h 205"/>
                  <a:gd name="T12" fmla="*/ 8 w 310"/>
                  <a:gd name="T13" fmla="*/ 30 h 205"/>
                  <a:gd name="T14" fmla="*/ 0 w 310"/>
                  <a:gd name="T15" fmla="*/ 61 h 205"/>
                  <a:gd name="T16" fmla="*/ 8 w 310"/>
                  <a:gd name="T17" fmla="*/ 76 h 205"/>
                  <a:gd name="T18" fmla="*/ 30 w 310"/>
                  <a:gd name="T19" fmla="*/ 137 h 205"/>
                  <a:gd name="T20" fmla="*/ 38 w 310"/>
                  <a:gd name="T21" fmla="*/ 137 h 205"/>
                  <a:gd name="T22" fmla="*/ 46 w 310"/>
                  <a:gd name="T23" fmla="*/ 197 h 205"/>
                  <a:gd name="T24" fmla="*/ 235 w 310"/>
                  <a:gd name="T25" fmla="*/ 190 h 205"/>
                  <a:gd name="T26" fmla="*/ 250 w 310"/>
                  <a:gd name="T27" fmla="*/ 205 h 205"/>
                  <a:gd name="T28" fmla="*/ 273 w 310"/>
                  <a:gd name="T29" fmla="*/ 167 h 205"/>
                  <a:gd name="T30" fmla="*/ 265 w 310"/>
                  <a:gd name="T31" fmla="*/ 137 h 205"/>
                  <a:gd name="T32" fmla="*/ 295 w 310"/>
                  <a:gd name="T33" fmla="*/ 129 h 205"/>
                  <a:gd name="T34" fmla="*/ 310 w 310"/>
                  <a:gd name="T35" fmla="*/ 106 h 205"/>
                  <a:gd name="T36" fmla="*/ 310 w 310"/>
                  <a:gd name="T37" fmla="*/ 9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205">
                    <a:moveTo>
                      <a:pt x="310" y="91"/>
                    </a:moveTo>
                    <a:lnTo>
                      <a:pt x="280" y="68"/>
                    </a:lnTo>
                    <a:lnTo>
                      <a:pt x="265" y="53"/>
                    </a:lnTo>
                    <a:lnTo>
                      <a:pt x="250" y="0"/>
                    </a:lnTo>
                    <a:lnTo>
                      <a:pt x="8" y="8"/>
                    </a:lnTo>
                    <a:lnTo>
                      <a:pt x="0" y="8"/>
                    </a:lnTo>
                    <a:lnTo>
                      <a:pt x="8" y="30"/>
                    </a:lnTo>
                    <a:lnTo>
                      <a:pt x="0" y="61"/>
                    </a:lnTo>
                    <a:lnTo>
                      <a:pt x="8" y="76"/>
                    </a:lnTo>
                    <a:lnTo>
                      <a:pt x="30" y="137"/>
                    </a:lnTo>
                    <a:lnTo>
                      <a:pt x="38" y="137"/>
                    </a:lnTo>
                    <a:lnTo>
                      <a:pt x="46" y="197"/>
                    </a:lnTo>
                    <a:lnTo>
                      <a:pt x="235" y="190"/>
                    </a:lnTo>
                    <a:lnTo>
                      <a:pt x="250" y="205"/>
                    </a:lnTo>
                    <a:lnTo>
                      <a:pt x="273" y="167"/>
                    </a:lnTo>
                    <a:lnTo>
                      <a:pt x="265" y="137"/>
                    </a:lnTo>
                    <a:lnTo>
                      <a:pt x="295" y="129"/>
                    </a:lnTo>
                    <a:lnTo>
                      <a:pt x="310" y="106"/>
                    </a:lnTo>
                    <a:lnTo>
                      <a:pt x="310" y="91"/>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5" name="Freeform 584"/>
              <p:cNvSpPr>
                <a:spLocks/>
              </p:cNvSpPr>
              <p:nvPr/>
            </p:nvSpPr>
            <p:spPr bwMode="auto">
              <a:xfrm>
                <a:off x="2876" y="1830"/>
                <a:ext cx="310" cy="205"/>
              </a:xfrm>
              <a:custGeom>
                <a:avLst/>
                <a:gdLst>
                  <a:gd name="T0" fmla="*/ 310 w 310"/>
                  <a:gd name="T1" fmla="*/ 91 h 205"/>
                  <a:gd name="T2" fmla="*/ 280 w 310"/>
                  <a:gd name="T3" fmla="*/ 68 h 205"/>
                  <a:gd name="T4" fmla="*/ 265 w 310"/>
                  <a:gd name="T5" fmla="*/ 53 h 205"/>
                  <a:gd name="T6" fmla="*/ 250 w 310"/>
                  <a:gd name="T7" fmla="*/ 0 h 205"/>
                  <a:gd name="T8" fmla="*/ 8 w 310"/>
                  <a:gd name="T9" fmla="*/ 8 h 205"/>
                  <a:gd name="T10" fmla="*/ 0 w 310"/>
                  <a:gd name="T11" fmla="*/ 8 h 205"/>
                  <a:gd name="T12" fmla="*/ 8 w 310"/>
                  <a:gd name="T13" fmla="*/ 30 h 205"/>
                  <a:gd name="T14" fmla="*/ 0 w 310"/>
                  <a:gd name="T15" fmla="*/ 61 h 205"/>
                  <a:gd name="T16" fmla="*/ 8 w 310"/>
                  <a:gd name="T17" fmla="*/ 76 h 205"/>
                  <a:gd name="T18" fmla="*/ 30 w 310"/>
                  <a:gd name="T19" fmla="*/ 137 h 205"/>
                  <a:gd name="T20" fmla="*/ 38 w 310"/>
                  <a:gd name="T21" fmla="*/ 137 h 205"/>
                  <a:gd name="T22" fmla="*/ 46 w 310"/>
                  <a:gd name="T23" fmla="*/ 197 h 205"/>
                  <a:gd name="T24" fmla="*/ 235 w 310"/>
                  <a:gd name="T25" fmla="*/ 190 h 205"/>
                  <a:gd name="T26" fmla="*/ 250 w 310"/>
                  <a:gd name="T27" fmla="*/ 205 h 205"/>
                  <a:gd name="T28" fmla="*/ 273 w 310"/>
                  <a:gd name="T29" fmla="*/ 167 h 205"/>
                  <a:gd name="T30" fmla="*/ 265 w 310"/>
                  <a:gd name="T31" fmla="*/ 137 h 205"/>
                  <a:gd name="T32" fmla="*/ 295 w 310"/>
                  <a:gd name="T33" fmla="*/ 129 h 205"/>
                  <a:gd name="T34" fmla="*/ 310 w 310"/>
                  <a:gd name="T35" fmla="*/ 106 h 205"/>
                  <a:gd name="T36" fmla="*/ 310 w 310"/>
                  <a:gd name="T37" fmla="*/ 91 h 205"/>
                  <a:gd name="T38" fmla="*/ 310 w 310"/>
                  <a:gd name="T39" fmla="*/ 9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0" h="205">
                    <a:moveTo>
                      <a:pt x="310" y="91"/>
                    </a:moveTo>
                    <a:lnTo>
                      <a:pt x="280" y="68"/>
                    </a:lnTo>
                    <a:lnTo>
                      <a:pt x="265" y="53"/>
                    </a:lnTo>
                    <a:lnTo>
                      <a:pt x="250" y="0"/>
                    </a:lnTo>
                    <a:lnTo>
                      <a:pt x="8" y="8"/>
                    </a:lnTo>
                    <a:lnTo>
                      <a:pt x="0" y="8"/>
                    </a:lnTo>
                    <a:lnTo>
                      <a:pt x="8" y="30"/>
                    </a:lnTo>
                    <a:lnTo>
                      <a:pt x="0" y="61"/>
                    </a:lnTo>
                    <a:lnTo>
                      <a:pt x="8" y="76"/>
                    </a:lnTo>
                    <a:lnTo>
                      <a:pt x="30" y="137"/>
                    </a:lnTo>
                    <a:lnTo>
                      <a:pt x="38" y="137"/>
                    </a:lnTo>
                    <a:lnTo>
                      <a:pt x="46" y="197"/>
                    </a:lnTo>
                    <a:lnTo>
                      <a:pt x="235" y="190"/>
                    </a:lnTo>
                    <a:lnTo>
                      <a:pt x="250" y="205"/>
                    </a:lnTo>
                    <a:lnTo>
                      <a:pt x="273" y="167"/>
                    </a:lnTo>
                    <a:lnTo>
                      <a:pt x="265" y="137"/>
                    </a:lnTo>
                    <a:lnTo>
                      <a:pt x="295" y="129"/>
                    </a:lnTo>
                    <a:lnTo>
                      <a:pt x="310" y="106"/>
                    </a:lnTo>
                    <a:lnTo>
                      <a:pt x="310" y="91"/>
                    </a:lnTo>
                    <a:lnTo>
                      <a:pt x="310" y="99"/>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6" name="Freeform 585"/>
              <p:cNvSpPr>
                <a:spLocks/>
              </p:cNvSpPr>
              <p:nvPr/>
            </p:nvSpPr>
            <p:spPr bwMode="auto">
              <a:xfrm>
                <a:off x="2604" y="2050"/>
                <a:ext cx="371" cy="205"/>
              </a:xfrm>
              <a:custGeom>
                <a:avLst/>
                <a:gdLst>
                  <a:gd name="T0" fmla="*/ 371 w 371"/>
                  <a:gd name="T1" fmla="*/ 205 h 205"/>
                  <a:gd name="T2" fmla="*/ 0 w 371"/>
                  <a:gd name="T3" fmla="*/ 197 h 205"/>
                  <a:gd name="T4" fmla="*/ 7 w 371"/>
                  <a:gd name="T5" fmla="*/ 0 h 205"/>
                  <a:gd name="T6" fmla="*/ 340 w 371"/>
                  <a:gd name="T7" fmla="*/ 15 h 205"/>
                  <a:gd name="T8" fmla="*/ 355 w 371"/>
                  <a:gd name="T9" fmla="*/ 23 h 205"/>
                  <a:gd name="T10" fmla="*/ 355 w 371"/>
                  <a:gd name="T11" fmla="*/ 30 h 205"/>
                  <a:gd name="T12" fmla="*/ 348 w 371"/>
                  <a:gd name="T13" fmla="*/ 46 h 205"/>
                  <a:gd name="T14" fmla="*/ 371 w 371"/>
                  <a:gd name="T15" fmla="*/ 68 h 205"/>
                  <a:gd name="T16" fmla="*/ 371 w 371"/>
                  <a:gd name="T1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1" h="205">
                    <a:moveTo>
                      <a:pt x="371" y="205"/>
                    </a:moveTo>
                    <a:lnTo>
                      <a:pt x="0" y="197"/>
                    </a:lnTo>
                    <a:lnTo>
                      <a:pt x="7" y="0"/>
                    </a:lnTo>
                    <a:lnTo>
                      <a:pt x="340" y="15"/>
                    </a:lnTo>
                    <a:lnTo>
                      <a:pt x="355" y="23"/>
                    </a:lnTo>
                    <a:lnTo>
                      <a:pt x="355" y="30"/>
                    </a:lnTo>
                    <a:lnTo>
                      <a:pt x="348" y="46"/>
                    </a:lnTo>
                    <a:lnTo>
                      <a:pt x="371" y="68"/>
                    </a:lnTo>
                    <a:lnTo>
                      <a:pt x="371" y="205"/>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7" name="Freeform 586"/>
              <p:cNvSpPr>
                <a:spLocks/>
              </p:cNvSpPr>
              <p:nvPr/>
            </p:nvSpPr>
            <p:spPr bwMode="auto">
              <a:xfrm>
                <a:off x="2604" y="2050"/>
                <a:ext cx="371" cy="212"/>
              </a:xfrm>
              <a:custGeom>
                <a:avLst/>
                <a:gdLst>
                  <a:gd name="T0" fmla="*/ 371 w 371"/>
                  <a:gd name="T1" fmla="*/ 205 h 212"/>
                  <a:gd name="T2" fmla="*/ 0 w 371"/>
                  <a:gd name="T3" fmla="*/ 197 h 212"/>
                  <a:gd name="T4" fmla="*/ 7 w 371"/>
                  <a:gd name="T5" fmla="*/ 0 h 212"/>
                  <a:gd name="T6" fmla="*/ 340 w 371"/>
                  <a:gd name="T7" fmla="*/ 15 h 212"/>
                  <a:gd name="T8" fmla="*/ 355 w 371"/>
                  <a:gd name="T9" fmla="*/ 23 h 212"/>
                  <a:gd name="T10" fmla="*/ 355 w 371"/>
                  <a:gd name="T11" fmla="*/ 30 h 212"/>
                  <a:gd name="T12" fmla="*/ 348 w 371"/>
                  <a:gd name="T13" fmla="*/ 46 h 212"/>
                  <a:gd name="T14" fmla="*/ 371 w 371"/>
                  <a:gd name="T15" fmla="*/ 68 h 212"/>
                  <a:gd name="T16" fmla="*/ 371 w 371"/>
                  <a:gd name="T17" fmla="*/ 205 h 212"/>
                  <a:gd name="T18" fmla="*/ 371 w 371"/>
                  <a:gd name="T19"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212">
                    <a:moveTo>
                      <a:pt x="371" y="205"/>
                    </a:moveTo>
                    <a:lnTo>
                      <a:pt x="0" y="197"/>
                    </a:lnTo>
                    <a:lnTo>
                      <a:pt x="7" y="0"/>
                    </a:lnTo>
                    <a:lnTo>
                      <a:pt x="340" y="15"/>
                    </a:lnTo>
                    <a:lnTo>
                      <a:pt x="355" y="23"/>
                    </a:lnTo>
                    <a:lnTo>
                      <a:pt x="355" y="30"/>
                    </a:lnTo>
                    <a:lnTo>
                      <a:pt x="348" y="46"/>
                    </a:lnTo>
                    <a:lnTo>
                      <a:pt x="371" y="68"/>
                    </a:lnTo>
                    <a:lnTo>
                      <a:pt x="371" y="205"/>
                    </a:lnTo>
                    <a:lnTo>
                      <a:pt x="371" y="21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8" name="Freeform 587"/>
              <p:cNvSpPr>
                <a:spLocks/>
              </p:cNvSpPr>
              <p:nvPr/>
            </p:nvSpPr>
            <p:spPr bwMode="auto">
              <a:xfrm>
                <a:off x="3239" y="2088"/>
                <a:ext cx="371" cy="190"/>
              </a:xfrm>
              <a:custGeom>
                <a:avLst/>
                <a:gdLst>
                  <a:gd name="T0" fmla="*/ 341 w 371"/>
                  <a:gd name="T1" fmla="*/ 61 h 190"/>
                  <a:gd name="T2" fmla="*/ 333 w 371"/>
                  <a:gd name="T3" fmla="*/ 30 h 190"/>
                  <a:gd name="T4" fmla="*/ 318 w 371"/>
                  <a:gd name="T5" fmla="*/ 15 h 190"/>
                  <a:gd name="T6" fmla="*/ 296 w 371"/>
                  <a:gd name="T7" fmla="*/ 23 h 190"/>
                  <a:gd name="T8" fmla="*/ 280 w 371"/>
                  <a:gd name="T9" fmla="*/ 23 h 190"/>
                  <a:gd name="T10" fmla="*/ 250 w 371"/>
                  <a:gd name="T11" fmla="*/ 15 h 190"/>
                  <a:gd name="T12" fmla="*/ 235 w 371"/>
                  <a:gd name="T13" fmla="*/ 0 h 190"/>
                  <a:gd name="T14" fmla="*/ 220 w 371"/>
                  <a:gd name="T15" fmla="*/ 0 h 190"/>
                  <a:gd name="T16" fmla="*/ 220 w 371"/>
                  <a:gd name="T17" fmla="*/ 23 h 190"/>
                  <a:gd name="T18" fmla="*/ 190 w 371"/>
                  <a:gd name="T19" fmla="*/ 30 h 190"/>
                  <a:gd name="T20" fmla="*/ 190 w 371"/>
                  <a:gd name="T21" fmla="*/ 38 h 190"/>
                  <a:gd name="T22" fmla="*/ 167 w 371"/>
                  <a:gd name="T23" fmla="*/ 83 h 190"/>
                  <a:gd name="T24" fmla="*/ 144 w 371"/>
                  <a:gd name="T25" fmla="*/ 68 h 190"/>
                  <a:gd name="T26" fmla="*/ 137 w 371"/>
                  <a:gd name="T27" fmla="*/ 91 h 190"/>
                  <a:gd name="T28" fmla="*/ 129 w 371"/>
                  <a:gd name="T29" fmla="*/ 83 h 190"/>
                  <a:gd name="T30" fmla="*/ 114 w 371"/>
                  <a:gd name="T31" fmla="*/ 99 h 190"/>
                  <a:gd name="T32" fmla="*/ 91 w 371"/>
                  <a:gd name="T33" fmla="*/ 83 h 190"/>
                  <a:gd name="T34" fmla="*/ 91 w 371"/>
                  <a:gd name="T35" fmla="*/ 99 h 190"/>
                  <a:gd name="T36" fmla="*/ 76 w 371"/>
                  <a:gd name="T37" fmla="*/ 91 h 190"/>
                  <a:gd name="T38" fmla="*/ 69 w 371"/>
                  <a:gd name="T39" fmla="*/ 99 h 190"/>
                  <a:gd name="T40" fmla="*/ 69 w 371"/>
                  <a:gd name="T41" fmla="*/ 121 h 190"/>
                  <a:gd name="T42" fmla="*/ 46 w 371"/>
                  <a:gd name="T43" fmla="*/ 129 h 190"/>
                  <a:gd name="T44" fmla="*/ 46 w 371"/>
                  <a:gd name="T45" fmla="*/ 152 h 190"/>
                  <a:gd name="T46" fmla="*/ 23 w 371"/>
                  <a:gd name="T47" fmla="*/ 144 h 190"/>
                  <a:gd name="T48" fmla="*/ 16 w 371"/>
                  <a:gd name="T49" fmla="*/ 159 h 190"/>
                  <a:gd name="T50" fmla="*/ 16 w 371"/>
                  <a:gd name="T51" fmla="*/ 174 h 190"/>
                  <a:gd name="T52" fmla="*/ 0 w 371"/>
                  <a:gd name="T53" fmla="*/ 190 h 190"/>
                  <a:gd name="T54" fmla="*/ 76 w 371"/>
                  <a:gd name="T55" fmla="*/ 182 h 190"/>
                  <a:gd name="T56" fmla="*/ 69 w 371"/>
                  <a:gd name="T57" fmla="*/ 174 h 190"/>
                  <a:gd name="T58" fmla="*/ 296 w 371"/>
                  <a:gd name="T59" fmla="*/ 152 h 190"/>
                  <a:gd name="T60" fmla="*/ 318 w 371"/>
                  <a:gd name="T61" fmla="*/ 144 h 190"/>
                  <a:gd name="T62" fmla="*/ 371 w 371"/>
                  <a:gd name="T63" fmla="*/ 83 h 190"/>
                  <a:gd name="T64" fmla="*/ 341 w 371"/>
                  <a:gd name="T65" fmla="*/ 61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1" h="190">
                    <a:moveTo>
                      <a:pt x="341" y="61"/>
                    </a:moveTo>
                    <a:lnTo>
                      <a:pt x="333" y="30"/>
                    </a:lnTo>
                    <a:lnTo>
                      <a:pt x="318" y="15"/>
                    </a:lnTo>
                    <a:lnTo>
                      <a:pt x="296" y="23"/>
                    </a:lnTo>
                    <a:lnTo>
                      <a:pt x="280" y="23"/>
                    </a:lnTo>
                    <a:lnTo>
                      <a:pt x="250" y="15"/>
                    </a:lnTo>
                    <a:lnTo>
                      <a:pt x="235" y="0"/>
                    </a:lnTo>
                    <a:lnTo>
                      <a:pt x="220" y="0"/>
                    </a:lnTo>
                    <a:lnTo>
                      <a:pt x="220" y="23"/>
                    </a:lnTo>
                    <a:lnTo>
                      <a:pt x="190" y="30"/>
                    </a:lnTo>
                    <a:lnTo>
                      <a:pt x="190" y="38"/>
                    </a:lnTo>
                    <a:lnTo>
                      <a:pt x="167" y="83"/>
                    </a:lnTo>
                    <a:lnTo>
                      <a:pt x="144" y="68"/>
                    </a:lnTo>
                    <a:lnTo>
                      <a:pt x="137" y="91"/>
                    </a:lnTo>
                    <a:lnTo>
                      <a:pt x="129" y="83"/>
                    </a:lnTo>
                    <a:lnTo>
                      <a:pt x="114" y="99"/>
                    </a:lnTo>
                    <a:lnTo>
                      <a:pt x="91" y="83"/>
                    </a:lnTo>
                    <a:lnTo>
                      <a:pt x="91" y="99"/>
                    </a:lnTo>
                    <a:lnTo>
                      <a:pt x="76" y="91"/>
                    </a:lnTo>
                    <a:lnTo>
                      <a:pt x="69" y="99"/>
                    </a:lnTo>
                    <a:lnTo>
                      <a:pt x="69" y="121"/>
                    </a:lnTo>
                    <a:lnTo>
                      <a:pt x="46" y="129"/>
                    </a:lnTo>
                    <a:lnTo>
                      <a:pt x="46" y="152"/>
                    </a:lnTo>
                    <a:lnTo>
                      <a:pt x="23" y="144"/>
                    </a:lnTo>
                    <a:lnTo>
                      <a:pt x="16" y="159"/>
                    </a:lnTo>
                    <a:lnTo>
                      <a:pt x="16" y="174"/>
                    </a:lnTo>
                    <a:lnTo>
                      <a:pt x="0" y="190"/>
                    </a:lnTo>
                    <a:lnTo>
                      <a:pt x="76" y="182"/>
                    </a:lnTo>
                    <a:lnTo>
                      <a:pt x="69" y="174"/>
                    </a:lnTo>
                    <a:lnTo>
                      <a:pt x="296" y="152"/>
                    </a:lnTo>
                    <a:lnTo>
                      <a:pt x="318" y="144"/>
                    </a:lnTo>
                    <a:lnTo>
                      <a:pt x="371" y="83"/>
                    </a:lnTo>
                    <a:lnTo>
                      <a:pt x="341" y="61"/>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69" name="Freeform 588"/>
              <p:cNvSpPr>
                <a:spLocks/>
              </p:cNvSpPr>
              <p:nvPr/>
            </p:nvSpPr>
            <p:spPr bwMode="auto">
              <a:xfrm>
                <a:off x="3239" y="2088"/>
                <a:ext cx="371" cy="190"/>
              </a:xfrm>
              <a:custGeom>
                <a:avLst/>
                <a:gdLst>
                  <a:gd name="T0" fmla="*/ 341 w 371"/>
                  <a:gd name="T1" fmla="*/ 61 h 190"/>
                  <a:gd name="T2" fmla="*/ 333 w 371"/>
                  <a:gd name="T3" fmla="*/ 30 h 190"/>
                  <a:gd name="T4" fmla="*/ 318 w 371"/>
                  <a:gd name="T5" fmla="*/ 15 h 190"/>
                  <a:gd name="T6" fmla="*/ 296 w 371"/>
                  <a:gd name="T7" fmla="*/ 23 h 190"/>
                  <a:gd name="T8" fmla="*/ 280 w 371"/>
                  <a:gd name="T9" fmla="*/ 23 h 190"/>
                  <a:gd name="T10" fmla="*/ 250 w 371"/>
                  <a:gd name="T11" fmla="*/ 15 h 190"/>
                  <a:gd name="T12" fmla="*/ 235 w 371"/>
                  <a:gd name="T13" fmla="*/ 0 h 190"/>
                  <a:gd name="T14" fmla="*/ 220 w 371"/>
                  <a:gd name="T15" fmla="*/ 0 h 190"/>
                  <a:gd name="T16" fmla="*/ 220 w 371"/>
                  <a:gd name="T17" fmla="*/ 23 h 190"/>
                  <a:gd name="T18" fmla="*/ 190 w 371"/>
                  <a:gd name="T19" fmla="*/ 30 h 190"/>
                  <a:gd name="T20" fmla="*/ 190 w 371"/>
                  <a:gd name="T21" fmla="*/ 38 h 190"/>
                  <a:gd name="T22" fmla="*/ 167 w 371"/>
                  <a:gd name="T23" fmla="*/ 83 h 190"/>
                  <a:gd name="T24" fmla="*/ 144 w 371"/>
                  <a:gd name="T25" fmla="*/ 68 h 190"/>
                  <a:gd name="T26" fmla="*/ 137 w 371"/>
                  <a:gd name="T27" fmla="*/ 91 h 190"/>
                  <a:gd name="T28" fmla="*/ 129 w 371"/>
                  <a:gd name="T29" fmla="*/ 83 h 190"/>
                  <a:gd name="T30" fmla="*/ 114 w 371"/>
                  <a:gd name="T31" fmla="*/ 99 h 190"/>
                  <a:gd name="T32" fmla="*/ 91 w 371"/>
                  <a:gd name="T33" fmla="*/ 83 h 190"/>
                  <a:gd name="T34" fmla="*/ 91 w 371"/>
                  <a:gd name="T35" fmla="*/ 99 h 190"/>
                  <a:gd name="T36" fmla="*/ 76 w 371"/>
                  <a:gd name="T37" fmla="*/ 91 h 190"/>
                  <a:gd name="T38" fmla="*/ 69 w 371"/>
                  <a:gd name="T39" fmla="*/ 99 h 190"/>
                  <a:gd name="T40" fmla="*/ 69 w 371"/>
                  <a:gd name="T41" fmla="*/ 121 h 190"/>
                  <a:gd name="T42" fmla="*/ 46 w 371"/>
                  <a:gd name="T43" fmla="*/ 129 h 190"/>
                  <a:gd name="T44" fmla="*/ 46 w 371"/>
                  <a:gd name="T45" fmla="*/ 152 h 190"/>
                  <a:gd name="T46" fmla="*/ 23 w 371"/>
                  <a:gd name="T47" fmla="*/ 144 h 190"/>
                  <a:gd name="T48" fmla="*/ 16 w 371"/>
                  <a:gd name="T49" fmla="*/ 159 h 190"/>
                  <a:gd name="T50" fmla="*/ 16 w 371"/>
                  <a:gd name="T51" fmla="*/ 174 h 190"/>
                  <a:gd name="T52" fmla="*/ 0 w 371"/>
                  <a:gd name="T53" fmla="*/ 190 h 190"/>
                  <a:gd name="T54" fmla="*/ 76 w 371"/>
                  <a:gd name="T55" fmla="*/ 182 h 190"/>
                  <a:gd name="T56" fmla="*/ 69 w 371"/>
                  <a:gd name="T57" fmla="*/ 174 h 190"/>
                  <a:gd name="T58" fmla="*/ 296 w 371"/>
                  <a:gd name="T59" fmla="*/ 152 h 190"/>
                  <a:gd name="T60" fmla="*/ 318 w 371"/>
                  <a:gd name="T61" fmla="*/ 144 h 190"/>
                  <a:gd name="T62" fmla="*/ 371 w 371"/>
                  <a:gd name="T63" fmla="*/ 83 h 190"/>
                  <a:gd name="T64" fmla="*/ 341 w 371"/>
                  <a:gd name="T65" fmla="*/ 61 h 190"/>
                  <a:gd name="T66" fmla="*/ 341 w 371"/>
                  <a:gd name="T67" fmla="*/ 6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1" h="190">
                    <a:moveTo>
                      <a:pt x="341" y="61"/>
                    </a:moveTo>
                    <a:lnTo>
                      <a:pt x="333" y="30"/>
                    </a:lnTo>
                    <a:lnTo>
                      <a:pt x="318" y="15"/>
                    </a:lnTo>
                    <a:lnTo>
                      <a:pt x="296" y="23"/>
                    </a:lnTo>
                    <a:lnTo>
                      <a:pt x="280" y="23"/>
                    </a:lnTo>
                    <a:lnTo>
                      <a:pt x="250" y="15"/>
                    </a:lnTo>
                    <a:lnTo>
                      <a:pt x="235" y="0"/>
                    </a:lnTo>
                    <a:lnTo>
                      <a:pt x="220" y="0"/>
                    </a:lnTo>
                    <a:lnTo>
                      <a:pt x="220" y="23"/>
                    </a:lnTo>
                    <a:lnTo>
                      <a:pt x="190" y="30"/>
                    </a:lnTo>
                    <a:lnTo>
                      <a:pt x="190" y="38"/>
                    </a:lnTo>
                    <a:lnTo>
                      <a:pt x="167" y="83"/>
                    </a:lnTo>
                    <a:lnTo>
                      <a:pt x="144" y="68"/>
                    </a:lnTo>
                    <a:lnTo>
                      <a:pt x="137" y="91"/>
                    </a:lnTo>
                    <a:lnTo>
                      <a:pt x="129" y="83"/>
                    </a:lnTo>
                    <a:lnTo>
                      <a:pt x="114" y="99"/>
                    </a:lnTo>
                    <a:lnTo>
                      <a:pt x="91" y="83"/>
                    </a:lnTo>
                    <a:lnTo>
                      <a:pt x="91" y="99"/>
                    </a:lnTo>
                    <a:lnTo>
                      <a:pt x="76" y="91"/>
                    </a:lnTo>
                    <a:lnTo>
                      <a:pt x="69" y="99"/>
                    </a:lnTo>
                    <a:lnTo>
                      <a:pt x="69" y="121"/>
                    </a:lnTo>
                    <a:lnTo>
                      <a:pt x="46" y="129"/>
                    </a:lnTo>
                    <a:lnTo>
                      <a:pt x="46" y="152"/>
                    </a:lnTo>
                    <a:lnTo>
                      <a:pt x="23" y="144"/>
                    </a:lnTo>
                    <a:lnTo>
                      <a:pt x="16" y="159"/>
                    </a:lnTo>
                    <a:lnTo>
                      <a:pt x="16" y="174"/>
                    </a:lnTo>
                    <a:lnTo>
                      <a:pt x="0" y="190"/>
                    </a:lnTo>
                    <a:lnTo>
                      <a:pt x="76" y="182"/>
                    </a:lnTo>
                    <a:lnTo>
                      <a:pt x="69" y="174"/>
                    </a:lnTo>
                    <a:lnTo>
                      <a:pt x="296" y="152"/>
                    </a:lnTo>
                    <a:lnTo>
                      <a:pt x="318" y="144"/>
                    </a:lnTo>
                    <a:lnTo>
                      <a:pt x="371" y="83"/>
                    </a:lnTo>
                    <a:lnTo>
                      <a:pt x="341" y="61"/>
                    </a:lnTo>
                    <a:lnTo>
                      <a:pt x="341" y="6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0" name="Freeform 589"/>
              <p:cNvSpPr>
                <a:spLocks/>
              </p:cNvSpPr>
              <p:nvPr/>
            </p:nvSpPr>
            <p:spPr bwMode="auto">
              <a:xfrm>
                <a:off x="3012" y="2505"/>
                <a:ext cx="280" cy="250"/>
              </a:xfrm>
              <a:custGeom>
                <a:avLst/>
                <a:gdLst>
                  <a:gd name="T0" fmla="*/ 250 w 280"/>
                  <a:gd name="T1" fmla="*/ 228 h 250"/>
                  <a:gd name="T2" fmla="*/ 258 w 280"/>
                  <a:gd name="T3" fmla="*/ 213 h 250"/>
                  <a:gd name="T4" fmla="*/ 273 w 280"/>
                  <a:gd name="T5" fmla="*/ 175 h 250"/>
                  <a:gd name="T6" fmla="*/ 235 w 280"/>
                  <a:gd name="T7" fmla="*/ 190 h 250"/>
                  <a:gd name="T8" fmla="*/ 243 w 280"/>
                  <a:gd name="T9" fmla="*/ 175 h 250"/>
                  <a:gd name="T10" fmla="*/ 205 w 280"/>
                  <a:gd name="T11" fmla="*/ 182 h 250"/>
                  <a:gd name="T12" fmla="*/ 250 w 280"/>
                  <a:gd name="T13" fmla="*/ 175 h 250"/>
                  <a:gd name="T14" fmla="*/ 235 w 280"/>
                  <a:gd name="T15" fmla="*/ 122 h 250"/>
                  <a:gd name="T16" fmla="*/ 129 w 280"/>
                  <a:gd name="T17" fmla="*/ 114 h 250"/>
                  <a:gd name="T18" fmla="*/ 137 w 280"/>
                  <a:gd name="T19" fmla="*/ 91 h 250"/>
                  <a:gd name="T20" fmla="*/ 144 w 280"/>
                  <a:gd name="T21" fmla="*/ 76 h 250"/>
                  <a:gd name="T22" fmla="*/ 152 w 280"/>
                  <a:gd name="T23" fmla="*/ 53 h 250"/>
                  <a:gd name="T24" fmla="*/ 159 w 280"/>
                  <a:gd name="T25" fmla="*/ 31 h 250"/>
                  <a:gd name="T26" fmla="*/ 159 w 280"/>
                  <a:gd name="T27" fmla="*/ 23 h 250"/>
                  <a:gd name="T28" fmla="*/ 152 w 280"/>
                  <a:gd name="T29" fmla="*/ 0 h 250"/>
                  <a:gd name="T30" fmla="*/ 0 w 280"/>
                  <a:gd name="T31" fmla="*/ 68 h 250"/>
                  <a:gd name="T32" fmla="*/ 16 w 280"/>
                  <a:gd name="T33" fmla="*/ 197 h 250"/>
                  <a:gd name="T34" fmla="*/ 53 w 280"/>
                  <a:gd name="T35" fmla="*/ 213 h 250"/>
                  <a:gd name="T36" fmla="*/ 137 w 280"/>
                  <a:gd name="T37" fmla="*/ 220 h 250"/>
                  <a:gd name="T38" fmla="*/ 121 w 280"/>
                  <a:gd name="T39" fmla="*/ 205 h 250"/>
                  <a:gd name="T40" fmla="*/ 137 w 280"/>
                  <a:gd name="T41" fmla="*/ 213 h 250"/>
                  <a:gd name="T42" fmla="*/ 159 w 280"/>
                  <a:gd name="T43" fmla="*/ 228 h 250"/>
                  <a:gd name="T44" fmla="*/ 159 w 280"/>
                  <a:gd name="T45" fmla="*/ 235 h 250"/>
                  <a:gd name="T46" fmla="*/ 159 w 280"/>
                  <a:gd name="T47" fmla="*/ 243 h 250"/>
                  <a:gd name="T48" fmla="*/ 205 w 280"/>
                  <a:gd name="T49" fmla="*/ 235 h 250"/>
                  <a:gd name="T50" fmla="*/ 227 w 280"/>
                  <a:gd name="T51" fmla="*/ 243 h 250"/>
                  <a:gd name="T52" fmla="*/ 212 w 280"/>
                  <a:gd name="T53" fmla="*/ 220 h 250"/>
                  <a:gd name="T54" fmla="*/ 212 w 280"/>
                  <a:gd name="T55" fmla="*/ 197 h 250"/>
                  <a:gd name="T56" fmla="*/ 227 w 280"/>
                  <a:gd name="T57" fmla="*/ 220 h 250"/>
                  <a:gd name="T58" fmla="*/ 243 w 280"/>
                  <a:gd name="T59" fmla="*/ 235 h 250"/>
                  <a:gd name="T60" fmla="*/ 265 w 280"/>
                  <a:gd name="T61" fmla="*/ 243 h 250"/>
                  <a:gd name="T62" fmla="*/ 280 w 280"/>
                  <a:gd name="T63"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0" h="250">
                    <a:moveTo>
                      <a:pt x="280" y="235"/>
                    </a:moveTo>
                    <a:lnTo>
                      <a:pt x="250" y="228"/>
                    </a:lnTo>
                    <a:lnTo>
                      <a:pt x="243" y="205"/>
                    </a:lnTo>
                    <a:lnTo>
                      <a:pt x="258" y="213"/>
                    </a:lnTo>
                    <a:lnTo>
                      <a:pt x="265" y="205"/>
                    </a:lnTo>
                    <a:lnTo>
                      <a:pt x="273" y="175"/>
                    </a:lnTo>
                    <a:lnTo>
                      <a:pt x="243" y="197"/>
                    </a:lnTo>
                    <a:lnTo>
                      <a:pt x="235" y="190"/>
                    </a:lnTo>
                    <a:lnTo>
                      <a:pt x="243" y="182"/>
                    </a:lnTo>
                    <a:lnTo>
                      <a:pt x="243" y="175"/>
                    </a:lnTo>
                    <a:lnTo>
                      <a:pt x="220" y="190"/>
                    </a:lnTo>
                    <a:lnTo>
                      <a:pt x="205" y="182"/>
                    </a:lnTo>
                    <a:lnTo>
                      <a:pt x="212" y="167"/>
                    </a:lnTo>
                    <a:lnTo>
                      <a:pt x="250" y="175"/>
                    </a:lnTo>
                    <a:lnTo>
                      <a:pt x="235" y="144"/>
                    </a:lnTo>
                    <a:lnTo>
                      <a:pt x="235" y="122"/>
                    </a:lnTo>
                    <a:lnTo>
                      <a:pt x="137" y="129"/>
                    </a:lnTo>
                    <a:lnTo>
                      <a:pt x="129" y="114"/>
                    </a:lnTo>
                    <a:lnTo>
                      <a:pt x="144" y="91"/>
                    </a:lnTo>
                    <a:lnTo>
                      <a:pt x="137" y="91"/>
                    </a:lnTo>
                    <a:lnTo>
                      <a:pt x="152" y="84"/>
                    </a:lnTo>
                    <a:lnTo>
                      <a:pt x="144" y="76"/>
                    </a:lnTo>
                    <a:lnTo>
                      <a:pt x="167" y="53"/>
                    </a:lnTo>
                    <a:lnTo>
                      <a:pt x="152" y="53"/>
                    </a:lnTo>
                    <a:lnTo>
                      <a:pt x="167" y="38"/>
                    </a:lnTo>
                    <a:lnTo>
                      <a:pt x="159" y="31"/>
                    </a:lnTo>
                    <a:lnTo>
                      <a:pt x="167" y="31"/>
                    </a:lnTo>
                    <a:lnTo>
                      <a:pt x="159" y="23"/>
                    </a:lnTo>
                    <a:lnTo>
                      <a:pt x="152" y="23"/>
                    </a:lnTo>
                    <a:lnTo>
                      <a:pt x="152" y="0"/>
                    </a:lnTo>
                    <a:lnTo>
                      <a:pt x="0" y="8"/>
                    </a:lnTo>
                    <a:lnTo>
                      <a:pt x="0" y="68"/>
                    </a:lnTo>
                    <a:lnTo>
                      <a:pt x="31" y="129"/>
                    </a:lnTo>
                    <a:lnTo>
                      <a:pt x="16" y="197"/>
                    </a:lnTo>
                    <a:lnTo>
                      <a:pt x="16" y="220"/>
                    </a:lnTo>
                    <a:lnTo>
                      <a:pt x="53" y="213"/>
                    </a:lnTo>
                    <a:lnTo>
                      <a:pt x="129" y="228"/>
                    </a:lnTo>
                    <a:lnTo>
                      <a:pt x="137" y="220"/>
                    </a:lnTo>
                    <a:lnTo>
                      <a:pt x="106" y="213"/>
                    </a:lnTo>
                    <a:lnTo>
                      <a:pt x="121" y="205"/>
                    </a:lnTo>
                    <a:lnTo>
                      <a:pt x="121" y="213"/>
                    </a:lnTo>
                    <a:lnTo>
                      <a:pt x="137" y="213"/>
                    </a:lnTo>
                    <a:lnTo>
                      <a:pt x="144" y="228"/>
                    </a:lnTo>
                    <a:lnTo>
                      <a:pt x="159" y="228"/>
                    </a:lnTo>
                    <a:lnTo>
                      <a:pt x="167" y="243"/>
                    </a:lnTo>
                    <a:lnTo>
                      <a:pt x="159" y="235"/>
                    </a:lnTo>
                    <a:lnTo>
                      <a:pt x="152" y="235"/>
                    </a:lnTo>
                    <a:lnTo>
                      <a:pt x="159" y="243"/>
                    </a:lnTo>
                    <a:lnTo>
                      <a:pt x="182" y="250"/>
                    </a:lnTo>
                    <a:lnTo>
                      <a:pt x="205" y="235"/>
                    </a:lnTo>
                    <a:lnTo>
                      <a:pt x="220" y="250"/>
                    </a:lnTo>
                    <a:lnTo>
                      <a:pt x="227" y="243"/>
                    </a:lnTo>
                    <a:lnTo>
                      <a:pt x="227" y="228"/>
                    </a:lnTo>
                    <a:lnTo>
                      <a:pt x="212" y="220"/>
                    </a:lnTo>
                    <a:lnTo>
                      <a:pt x="205" y="213"/>
                    </a:lnTo>
                    <a:lnTo>
                      <a:pt x="212" y="197"/>
                    </a:lnTo>
                    <a:lnTo>
                      <a:pt x="220" y="220"/>
                    </a:lnTo>
                    <a:lnTo>
                      <a:pt x="227" y="220"/>
                    </a:lnTo>
                    <a:lnTo>
                      <a:pt x="227" y="213"/>
                    </a:lnTo>
                    <a:lnTo>
                      <a:pt x="243" y="235"/>
                    </a:lnTo>
                    <a:lnTo>
                      <a:pt x="250" y="228"/>
                    </a:lnTo>
                    <a:lnTo>
                      <a:pt x="265" y="243"/>
                    </a:lnTo>
                    <a:lnTo>
                      <a:pt x="273" y="243"/>
                    </a:lnTo>
                    <a:lnTo>
                      <a:pt x="280" y="250"/>
                    </a:lnTo>
                    <a:lnTo>
                      <a:pt x="280" y="235"/>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1" name="Freeform 590"/>
              <p:cNvSpPr>
                <a:spLocks/>
              </p:cNvSpPr>
              <p:nvPr/>
            </p:nvSpPr>
            <p:spPr bwMode="auto">
              <a:xfrm>
                <a:off x="3012" y="2505"/>
                <a:ext cx="280" cy="250"/>
              </a:xfrm>
              <a:custGeom>
                <a:avLst/>
                <a:gdLst>
                  <a:gd name="T0" fmla="*/ 250 w 280"/>
                  <a:gd name="T1" fmla="*/ 228 h 250"/>
                  <a:gd name="T2" fmla="*/ 258 w 280"/>
                  <a:gd name="T3" fmla="*/ 213 h 250"/>
                  <a:gd name="T4" fmla="*/ 273 w 280"/>
                  <a:gd name="T5" fmla="*/ 175 h 250"/>
                  <a:gd name="T6" fmla="*/ 235 w 280"/>
                  <a:gd name="T7" fmla="*/ 190 h 250"/>
                  <a:gd name="T8" fmla="*/ 243 w 280"/>
                  <a:gd name="T9" fmla="*/ 175 h 250"/>
                  <a:gd name="T10" fmla="*/ 205 w 280"/>
                  <a:gd name="T11" fmla="*/ 182 h 250"/>
                  <a:gd name="T12" fmla="*/ 250 w 280"/>
                  <a:gd name="T13" fmla="*/ 175 h 250"/>
                  <a:gd name="T14" fmla="*/ 235 w 280"/>
                  <a:gd name="T15" fmla="*/ 122 h 250"/>
                  <a:gd name="T16" fmla="*/ 129 w 280"/>
                  <a:gd name="T17" fmla="*/ 114 h 250"/>
                  <a:gd name="T18" fmla="*/ 137 w 280"/>
                  <a:gd name="T19" fmla="*/ 91 h 250"/>
                  <a:gd name="T20" fmla="*/ 144 w 280"/>
                  <a:gd name="T21" fmla="*/ 76 h 250"/>
                  <a:gd name="T22" fmla="*/ 152 w 280"/>
                  <a:gd name="T23" fmla="*/ 53 h 250"/>
                  <a:gd name="T24" fmla="*/ 159 w 280"/>
                  <a:gd name="T25" fmla="*/ 31 h 250"/>
                  <a:gd name="T26" fmla="*/ 159 w 280"/>
                  <a:gd name="T27" fmla="*/ 23 h 250"/>
                  <a:gd name="T28" fmla="*/ 152 w 280"/>
                  <a:gd name="T29" fmla="*/ 0 h 250"/>
                  <a:gd name="T30" fmla="*/ 0 w 280"/>
                  <a:gd name="T31" fmla="*/ 68 h 250"/>
                  <a:gd name="T32" fmla="*/ 16 w 280"/>
                  <a:gd name="T33" fmla="*/ 197 h 250"/>
                  <a:gd name="T34" fmla="*/ 53 w 280"/>
                  <a:gd name="T35" fmla="*/ 213 h 250"/>
                  <a:gd name="T36" fmla="*/ 137 w 280"/>
                  <a:gd name="T37" fmla="*/ 220 h 250"/>
                  <a:gd name="T38" fmla="*/ 121 w 280"/>
                  <a:gd name="T39" fmla="*/ 205 h 250"/>
                  <a:gd name="T40" fmla="*/ 137 w 280"/>
                  <a:gd name="T41" fmla="*/ 213 h 250"/>
                  <a:gd name="T42" fmla="*/ 159 w 280"/>
                  <a:gd name="T43" fmla="*/ 228 h 250"/>
                  <a:gd name="T44" fmla="*/ 159 w 280"/>
                  <a:gd name="T45" fmla="*/ 235 h 250"/>
                  <a:gd name="T46" fmla="*/ 159 w 280"/>
                  <a:gd name="T47" fmla="*/ 243 h 250"/>
                  <a:gd name="T48" fmla="*/ 205 w 280"/>
                  <a:gd name="T49" fmla="*/ 235 h 250"/>
                  <a:gd name="T50" fmla="*/ 227 w 280"/>
                  <a:gd name="T51" fmla="*/ 243 h 250"/>
                  <a:gd name="T52" fmla="*/ 212 w 280"/>
                  <a:gd name="T53" fmla="*/ 220 h 250"/>
                  <a:gd name="T54" fmla="*/ 212 w 280"/>
                  <a:gd name="T55" fmla="*/ 197 h 250"/>
                  <a:gd name="T56" fmla="*/ 227 w 280"/>
                  <a:gd name="T57" fmla="*/ 220 h 250"/>
                  <a:gd name="T58" fmla="*/ 243 w 280"/>
                  <a:gd name="T59" fmla="*/ 235 h 250"/>
                  <a:gd name="T60" fmla="*/ 265 w 280"/>
                  <a:gd name="T61" fmla="*/ 243 h 250"/>
                  <a:gd name="T62" fmla="*/ 280 w 280"/>
                  <a:gd name="T63" fmla="*/ 250 h 250"/>
                  <a:gd name="T64" fmla="*/ 280 w 280"/>
                  <a:gd name="T65" fmla="*/ 243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0" h="250">
                    <a:moveTo>
                      <a:pt x="280" y="235"/>
                    </a:moveTo>
                    <a:lnTo>
                      <a:pt x="250" y="228"/>
                    </a:lnTo>
                    <a:lnTo>
                      <a:pt x="243" y="205"/>
                    </a:lnTo>
                    <a:lnTo>
                      <a:pt x="258" y="213"/>
                    </a:lnTo>
                    <a:lnTo>
                      <a:pt x="265" y="205"/>
                    </a:lnTo>
                    <a:lnTo>
                      <a:pt x="273" y="175"/>
                    </a:lnTo>
                    <a:lnTo>
                      <a:pt x="243" y="197"/>
                    </a:lnTo>
                    <a:lnTo>
                      <a:pt x="235" y="190"/>
                    </a:lnTo>
                    <a:lnTo>
                      <a:pt x="243" y="182"/>
                    </a:lnTo>
                    <a:lnTo>
                      <a:pt x="243" y="175"/>
                    </a:lnTo>
                    <a:lnTo>
                      <a:pt x="220" y="190"/>
                    </a:lnTo>
                    <a:lnTo>
                      <a:pt x="205" y="182"/>
                    </a:lnTo>
                    <a:lnTo>
                      <a:pt x="212" y="167"/>
                    </a:lnTo>
                    <a:lnTo>
                      <a:pt x="250" y="175"/>
                    </a:lnTo>
                    <a:lnTo>
                      <a:pt x="235" y="144"/>
                    </a:lnTo>
                    <a:lnTo>
                      <a:pt x="235" y="122"/>
                    </a:lnTo>
                    <a:lnTo>
                      <a:pt x="137" y="129"/>
                    </a:lnTo>
                    <a:lnTo>
                      <a:pt x="129" y="114"/>
                    </a:lnTo>
                    <a:lnTo>
                      <a:pt x="144" y="91"/>
                    </a:lnTo>
                    <a:lnTo>
                      <a:pt x="137" y="91"/>
                    </a:lnTo>
                    <a:lnTo>
                      <a:pt x="152" y="84"/>
                    </a:lnTo>
                    <a:lnTo>
                      <a:pt x="144" y="76"/>
                    </a:lnTo>
                    <a:lnTo>
                      <a:pt x="167" y="53"/>
                    </a:lnTo>
                    <a:lnTo>
                      <a:pt x="152" y="53"/>
                    </a:lnTo>
                    <a:lnTo>
                      <a:pt x="167" y="38"/>
                    </a:lnTo>
                    <a:lnTo>
                      <a:pt x="159" y="31"/>
                    </a:lnTo>
                    <a:lnTo>
                      <a:pt x="167" y="31"/>
                    </a:lnTo>
                    <a:lnTo>
                      <a:pt x="159" y="23"/>
                    </a:lnTo>
                    <a:lnTo>
                      <a:pt x="152" y="23"/>
                    </a:lnTo>
                    <a:lnTo>
                      <a:pt x="152" y="0"/>
                    </a:lnTo>
                    <a:lnTo>
                      <a:pt x="0" y="8"/>
                    </a:lnTo>
                    <a:lnTo>
                      <a:pt x="0" y="68"/>
                    </a:lnTo>
                    <a:lnTo>
                      <a:pt x="31" y="129"/>
                    </a:lnTo>
                    <a:lnTo>
                      <a:pt x="16" y="197"/>
                    </a:lnTo>
                    <a:lnTo>
                      <a:pt x="16" y="220"/>
                    </a:lnTo>
                    <a:lnTo>
                      <a:pt x="53" y="213"/>
                    </a:lnTo>
                    <a:lnTo>
                      <a:pt x="129" y="228"/>
                    </a:lnTo>
                    <a:lnTo>
                      <a:pt x="137" y="220"/>
                    </a:lnTo>
                    <a:lnTo>
                      <a:pt x="106" y="213"/>
                    </a:lnTo>
                    <a:lnTo>
                      <a:pt x="121" y="205"/>
                    </a:lnTo>
                    <a:lnTo>
                      <a:pt x="121" y="213"/>
                    </a:lnTo>
                    <a:lnTo>
                      <a:pt x="137" y="213"/>
                    </a:lnTo>
                    <a:lnTo>
                      <a:pt x="144" y="228"/>
                    </a:lnTo>
                    <a:lnTo>
                      <a:pt x="159" y="228"/>
                    </a:lnTo>
                    <a:lnTo>
                      <a:pt x="167" y="243"/>
                    </a:lnTo>
                    <a:lnTo>
                      <a:pt x="159" y="235"/>
                    </a:lnTo>
                    <a:lnTo>
                      <a:pt x="152" y="235"/>
                    </a:lnTo>
                    <a:lnTo>
                      <a:pt x="159" y="243"/>
                    </a:lnTo>
                    <a:lnTo>
                      <a:pt x="182" y="250"/>
                    </a:lnTo>
                    <a:lnTo>
                      <a:pt x="205" y="235"/>
                    </a:lnTo>
                    <a:lnTo>
                      <a:pt x="220" y="250"/>
                    </a:lnTo>
                    <a:lnTo>
                      <a:pt x="227" y="243"/>
                    </a:lnTo>
                    <a:lnTo>
                      <a:pt x="227" y="228"/>
                    </a:lnTo>
                    <a:lnTo>
                      <a:pt x="212" y="220"/>
                    </a:lnTo>
                    <a:lnTo>
                      <a:pt x="205" y="213"/>
                    </a:lnTo>
                    <a:lnTo>
                      <a:pt x="212" y="197"/>
                    </a:lnTo>
                    <a:lnTo>
                      <a:pt x="220" y="220"/>
                    </a:lnTo>
                    <a:lnTo>
                      <a:pt x="227" y="220"/>
                    </a:lnTo>
                    <a:lnTo>
                      <a:pt x="227" y="213"/>
                    </a:lnTo>
                    <a:lnTo>
                      <a:pt x="243" y="235"/>
                    </a:lnTo>
                    <a:lnTo>
                      <a:pt x="250" y="228"/>
                    </a:lnTo>
                    <a:lnTo>
                      <a:pt x="265" y="243"/>
                    </a:lnTo>
                    <a:lnTo>
                      <a:pt x="273" y="243"/>
                    </a:lnTo>
                    <a:lnTo>
                      <a:pt x="280" y="250"/>
                    </a:lnTo>
                    <a:lnTo>
                      <a:pt x="280" y="235"/>
                    </a:lnTo>
                    <a:lnTo>
                      <a:pt x="280" y="24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2" name="Freeform 591"/>
              <p:cNvSpPr>
                <a:spLocks/>
              </p:cNvSpPr>
              <p:nvPr/>
            </p:nvSpPr>
            <p:spPr bwMode="auto">
              <a:xfrm>
                <a:off x="4019" y="1420"/>
                <a:ext cx="189" cy="296"/>
              </a:xfrm>
              <a:custGeom>
                <a:avLst/>
                <a:gdLst>
                  <a:gd name="T0" fmla="*/ 182 w 189"/>
                  <a:gd name="T1" fmla="*/ 145 h 296"/>
                  <a:gd name="T2" fmla="*/ 174 w 189"/>
                  <a:gd name="T3" fmla="*/ 137 h 296"/>
                  <a:gd name="T4" fmla="*/ 189 w 189"/>
                  <a:gd name="T5" fmla="*/ 129 h 296"/>
                  <a:gd name="T6" fmla="*/ 174 w 189"/>
                  <a:gd name="T7" fmla="*/ 122 h 296"/>
                  <a:gd name="T8" fmla="*/ 159 w 189"/>
                  <a:gd name="T9" fmla="*/ 122 h 296"/>
                  <a:gd name="T10" fmla="*/ 151 w 189"/>
                  <a:gd name="T11" fmla="*/ 99 h 296"/>
                  <a:gd name="T12" fmla="*/ 136 w 189"/>
                  <a:gd name="T13" fmla="*/ 99 h 296"/>
                  <a:gd name="T14" fmla="*/ 113 w 189"/>
                  <a:gd name="T15" fmla="*/ 16 h 296"/>
                  <a:gd name="T16" fmla="*/ 91 w 189"/>
                  <a:gd name="T17" fmla="*/ 0 h 296"/>
                  <a:gd name="T18" fmla="*/ 60 w 189"/>
                  <a:gd name="T19" fmla="*/ 23 h 296"/>
                  <a:gd name="T20" fmla="*/ 45 w 189"/>
                  <a:gd name="T21" fmla="*/ 8 h 296"/>
                  <a:gd name="T22" fmla="*/ 23 w 189"/>
                  <a:gd name="T23" fmla="*/ 61 h 296"/>
                  <a:gd name="T24" fmla="*/ 30 w 189"/>
                  <a:gd name="T25" fmla="*/ 114 h 296"/>
                  <a:gd name="T26" fmla="*/ 15 w 189"/>
                  <a:gd name="T27" fmla="*/ 145 h 296"/>
                  <a:gd name="T28" fmla="*/ 23 w 189"/>
                  <a:gd name="T29" fmla="*/ 152 h 296"/>
                  <a:gd name="T30" fmla="*/ 15 w 189"/>
                  <a:gd name="T31" fmla="*/ 152 h 296"/>
                  <a:gd name="T32" fmla="*/ 15 w 189"/>
                  <a:gd name="T33" fmla="*/ 160 h 296"/>
                  <a:gd name="T34" fmla="*/ 0 w 189"/>
                  <a:gd name="T35" fmla="*/ 160 h 296"/>
                  <a:gd name="T36" fmla="*/ 38 w 189"/>
                  <a:gd name="T37" fmla="*/ 273 h 296"/>
                  <a:gd name="T38" fmla="*/ 53 w 189"/>
                  <a:gd name="T39" fmla="*/ 296 h 296"/>
                  <a:gd name="T40" fmla="*/ 68 w 189"/>
                  <a:gd name="T41" fmla="*/ 243 h 296"/>
                  <a:gd name="T42" fmla="*/ 76 w 189"/>
                  <a:gd name="T43" fmla="*/ 236 h 296"/>
                  <a:gd name="T44" fmla="*/ 76 w 189"/>
                  <a:gd name="T45" fmla="*/ 228 h 296"/>
                  <a:gd name="T46" fmla="*/ 91 w 189"/>
                  <a:gd name="T47" fmla="*/ 236 h 296"/>
                  <a:gd name="T48" fmla="*/ 98 w 189"/>
                  <a:gd name="T49" fmla="*/ 213 h 296"/>
                  <a:gd name="T50" fmla="*/ 106 w 189"/>
                  <a:gd name="T51" fmla="*/ 220 h 296"/>
                  <a:gd name="T52" fmla="*/ 106 w 189"/>
                  <a:gd name="T53" fmla="*/ 190 h 296"/>
                  <a:gd name="T54" fmla="*/ 113 w 189"/>
                  <a:gd name="T55" fmla="*/ 182 h 296"/>
                  <a:gd name="T56" fmla="*/ 113 w 189"/>
                  <a:gd name="T57" fmla="*/ 190 h 296"/>
                  <a:gd name="T58" fmla="*/ 129 w 189"/>
                  <a:gd name="T59" fmla="*/ 198 h 296"/>
                  <a:gd name="T60" fmla="*/ 129 w 189"/>
                  <a:gd name="T61" fmla="*/ 175 h 296"/>
                  <a:gd name="T62" fmla="*/ 136 w 189"/>
                  <a:gd name="T63" fmla="*/ 182 h 296"/>
                  <a:gd name="T64" fmla="*/ 136 w 189"/>
                  <a:gd name="T65" fmla="*/ 167 h 296"/>
                  <a:gd name="T66" fmla="*/ 151 w 189"/>
                  <a:gd name="T67" fmla="*/ 182 h 296"/>
                  <a:gd name="T68" fmla="*/ 159 w 189"/>
                  <a:gd name="T69" fmla="*/ 160 h 296"/>
                  <a:gd name="T70" fmla="*/ 166 w 189"/>
                  <a:gd name="T71" fmla="*/ 167 h 296"/>
                  <a:gd name="T72" fmla="*/ 166 w 189"/>
                  <a:gd name="T73" fmla="*/ 160 h 296"/>
                  <a:gd name="T74" fmla="*/ 182 w 189"/>
                  <a:gd name="T75" fmla="*/ 152 h 296"/>
                  <a:gd name="T76" fmla="*/ 189 w 189"/>
                  <a:gd name="T77" fmla="*/ 137 h 296"/>
                  <a:gd name="T78" fmla="*/ 182 w 189"/>
                  <a:gd name="T79" fmla="*/ 14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9" h="296">
                    <a:moveTo>
                      <a:pt x="182" y="145"/>
                    </a:moveTo>
                    <a:lnTo>
                      <a:pt x="174" y="137"/>
                    </a:lnTo>
                    <a:lnTo>
                      <a:pt x="189" y="129"/>
                    </a:lnTo>
                    <a:lnTo>
                      <a:pt x="174" y="122"/>
                    </a:lnTo>
                    <a:lnTo>
                      <a:pt x="159" y="122"/>
                    </a:lnTo>
                    <a:lnTo>
                      <a:pt x="151" y="99"/>
                    </a:lnTo>
                    <a:lnTo>
                      <a:pt x="136" y="99"/>
                    </a:lnTo>
                    <a:lnTo>
                      <a:pt x="113" y="16"/>
                    </a:lnTo>
                    <a:lnTo>
                      <a:pt x="91" y="0"/>
                    </a:lnTo>
                    <a:lnTo>
                      <a:pt x="60" y="23"/>
                    </a:lnTo>
                    <a:lnTo>
                      <a:pt x="45" y="8"/>
                    </a:lnTo>
                    <a:lnTo>
                      <a:pt x="23" y="61"/>
                    </a:lnTo>
                    <a:lnTo>
                      <a:pt x="30" y="114"/>
                    </a:lnTo>
                    <a:lnTo>
                      <a:pt x="15" y="145"/>
                    </a:lnTo>
                    <a:lnTo>
                      <a:pt x="23" y="152"/>
                    </a:lnTo>
                    <a:lnTo>
                      <a:pt x="15" y="152"/>
                    </a:lnTo>
                    <a:lnTo>
                      <a:pt x="15" y="160"/>
                    </a:lnTo>
                    <a:lnTo>
                      <a:pt x="0" y="160"/>
                    </a:lnTo>
                    <a:lnTo>
                      <a:pt x="38" y="273"/>
                    </a:lnTo>
                    <a:lnTo>
                      <a:pt x="53" y="296"/>
                    </a:lnTo>
                    <a:lnTo>
                      <a:pt x="68" y="243"/>
                    </a:lnTo>
                    <a:lnTo>
                      <a:pt x="76" y="236"/>
                    </a:lnTo>
                    <a:lnTo>
                      <a:pt x="76" y="228"/>
                    </a:lnTo>
                    <a:lnTo>
                      <a:pt x="91" y="236"/>
                    </a:lnTo>
                    <a:lnTo>
                      <a:pt x="98" y="213"/>
                    </a:lnTo>
                    <a:lnTo>
                      <a:pt x="106" y="220"/>
                    </a:lnTo>
                    <a:lnTo>
                      <a:pt x="106" y="190"/>
                    </a:lnTo>
                    <a:lnTo>
                      <a:pt x="113" y="182"/>
                    </a:lnTo>
                    <a:lnTo>
                      <a:pt x="113" y="190"/>
                    </a:lnTo>
                    <a:lnTo>
                      <a:pt x="129" y="198"/>
                    </a:lnTo>
                    <a:lnTo>
                      <a:pt x="129" y="175"/>
                    </a:lnTo>
                    <a:lnTo>
                      <a:pt x="136" y="182"/>
                    </a:lnTo>
                    <a:lnTo>
                      <a:pt x="136" y="167"/>
                    </a:lnTo>
                    <a:lnTo>
                      <a:pt x="151" y="182"/>
                    </a:lnTo>
                    <a:lnTo>
                      <a:pt x="159" y="160"/>
                    </a:lnTo>
                    <a:lnTo>
                      <a:pt x="166" y="167"/>
                    </a:lnTo>
                    <a:lnTo>
                      <a:pt x="166" y="160"/>
                    </a:lnTo>
                    <a:lnTo>
                      <a:pt x="182" y="152"/>
                    </a:lnTo>
                    <a:lnTo>
                      <a:pt x="189" y="137"/>
                    </a:lnTo>
                    <a:lnTo>
                      <a:pt x="182" y="145"/>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3" name="Freeform 592"/>
              <p:cNvSpPr>
                <a:spLocks/>
              </p:cNvSpPr>
              <p:nvPr/>
            </p:nvSpPr>
            <p:spPr bwMode="auto">
              <a:xfrm>
                <a:off x="4019" y="1420"/>
                <a:ext cx="189" cy="296"/>
              </a:xfrm>
              <a:custGeom>
                <a:avLst/>
                <a:gdLst>
                  <a:gd name="T0" fmla="*/ 182 w 189"/>
                  <a:gd name="T1" fmla="*/ 145 h 296"/>
                  <a:gd name="T2" fmla="*/ 174 w 189"/>
                  <a:gd name="T3" fmla="*/ 137 h 296"/>
                  <a:gd name="T4" fmla="*/ 189 w 189"/>
                  <a:gd name="T5" fmla="*/ 129 h 296"/>
                  <a:gd name="T6" fmla="*/ 174 w 189"/>
                  <a:gd name="T7" fmla="*/ 122 h 296"/>
                  <a:gd name="T8" fmla="*/ 159 w 189"/>
                  <a:gd name="T9" fmla="*/ 122 h 296"/>
                  <a:gd name="T10" fmla="*/ 151 w 189"/>
                  <a:gd name="T11" fmla="*/ 99 h 296"/>
                  <a:gd name="T12" fmla="*/ 136 w 189"/>
                  <a:gd name="T13" fmla="*/ 99 h 296"/>
                  <a:gd name="T14" fmla="*/ 113 w 189"/>
                  <a:gd name="T15" fmla="*/ 16 h 296"/>
                  <a:gd name="T16" fmla="*/ 91 w 189"/>
                  <a:gd name="T17" fmla="*/ 0 h 296"/>
                  <a:gd name="T18" fmla="*/ 60 w 189"/>
                  <a:gd name="T19" fmla="*/ 23 h 296"/>
                  <a:gd name="T20" fmla="*/ 45 w 189"/>
                  <a:gd name="T21" fmla="*/ 8 h 296"/>
                  <a:gd name="T22" fmla="*/ 23 w 189"/>
                  <a:gd name="T23" fmla="*/ 61 h 296"/>
                  <a:gd name="T24" fmla="*/ 30 w 189"/>
                  <a:gd name="T25" fmla="*/ 114 h 296"/>
                  <a:gd name="T26" fmla="*/ 15 w 189"/>
                  <a:gd name="T27" fmla="*/ 145 h 296"/>
                  <a:gd name="T28" fmla="*/ 23 w 189"/>
                  <a:gd name="T29" fmla="*/ 152 h 296"/>
                  <a:gd name="T30" fmla="*/ 15 w 189"/>
                  <a:gd name="T31" fmla="*/ 152 h 296"/>
                  <a:gd name="T32" fmla="*/ 15 w 189"/>
                  <a:gd name="T33" fmla="*/ 160 h 296"/>
                  <a:gd name="T34" fmla="*/ 0 w 189"/>
                  <a:gd name="T35" fmla="*/ 160 h 296"/>
                  <a:gd name="T36" fmla="*/ 38 w 189"/>
                  <a:gd name="T37" fmla="*/ 273 h 296"/>
                  <a:gd name="T38" fmla="*/ 53 w 189"/>
                  <a:gd name="T39" fmla="*/ 296 h 296"/>
                  <a:gd name="T40" fmla="*/ 68 w 189"/>
                  <a:gd name="T41" fmla="*/ 243 h 296"/>
                  <a:gd name="T42" fmla="*/ 76 w 189"/>
                  <a:gd name="T43" fmla="*/ 236 h 296"/>
                  <a:gd name="T44" fmla="*/ 76 w 189"/>
                  <a:gd name="T45" fmla="*/ 228 h 296"/>
                  <a:gd name="T46" fmla="*/ 91 w 189"/>
                  <a:gd name="T47" fmla="*/ 236 h 296"/>
                  <a:gd name="T48" fmla="*/ 98 w 189"/>
                  <a:gd name="T49" fmla="*/ 213 h 296"/>
                  <a:gd name="T50" fmla="*/ 106 w 189"/>
                  <a:gd name="T51" fmla="*/ 220 h 296"/>
                  <a:gd name="T52" fmla="*/ 106 w 189"/>
                  <a:gd name="T53" fmla="*/ 190 h 296"/>
                  <a:gd name="T54" fmla="*/ 113 w 189"/>
                  <a:gd name="T55" fmla="*/ 182 h 296"/>
                  <a:gd name="T56" fmla="*/ 113 w 189"/>
                  <a:gd name="T57" fmla="*/ 190 h 296"/>
                  <a:gd name="T58" fmla="*/ 129 w 189"/>
                  <a:gd name="T59" fmla="*/ 198 h 296"/>
                  <a:gd name="T60" fmla="*/ 129 w 189"/>
                  <a:gd name="T61" fmla="*/ 175 h 296"/>
                  <a:gd name="T62" fmla="*/ 136 w 189"/>
                  <a:gd name="T63" fmla="*/ 182 h 296"/>
                  <a:gd name="T64" fmla="*/ 136 w 189"/>
                  <a:gd name="T65" fmla="*/ 167 h 296"/>
                  <a:gd name="T66" fmla="*/ 151 w 189"/>
                  <a:gd name="T67" fmla="*/ 182 h 296"/>
                  <a:gd name="T68" fmla="*/ 159 w 189"/>
                  <a:gd name="T69" fmla="*/ 160 h 296"/>
                  <a:gd name="T70" fmla="*/ 166 w 189"/>
                  <a:gd name="T71" fmla="*/ 167 h 296"/>
                  <a:gd name="T72" fmla="*/ 166 w 189"/>
                  <a:gd name="T73" fmla="*/ 160 h 296"/>
                  <a:gd name="T74" fmla="*/ 182 w 189"/>
                  <a:gd name="T75" fmla="*/ 152 h 296"/>
                  <a:gd name="T76" fmla="*/ 189 w 189"/>
                  <a:gd name="T77" fmla="*/ 137 h 296"/>
                  <a:gd name="T78" fmla="*/ 182 w 189"/>
                  <a:gd name="T79" fmla="*/ 145 h 296"/>
                  <a:gd name="T80" fmla="*/ 182 w 189"/>
                  <a:gd name="T81" fmla="*/ 152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9" h="296">
                    <a:moveTo>
                      <a:pt x="182" y="145"/>
                    </a:moveTo>
                    <a:lnTo>
                      <a:pt x="174" y="137"/>
                    </a:lnTo>
                    <a:lnTo>
                      <a:pt x="189" y="129"/>
                    </a:lnTo>
                    <a:lnTo>
                      <a:pt x="174" y="122"/>
                    </a:lnTo>
                    <a:lnTo>
                      <a:pt x="159" y="122"/>
                    </a:lnTo>
                    <a:lnTo>
                      <a:pt x="151" y="99"/>
                    </a:lnTo>
                    <a:lnTo>
                      <a:pt x="136" y="99"/>
                    </a:lnTo>
                    <a:lnTo>
                      <a:pt x="113" y="16"/>
                    </a:lnTo>
                    <a:lnTo>
                      <a:pt x="91" y="0"/>
                    </a:lnTo>
                    <a:lnTo>
                      <a:pt x="60" y="23"/>
                    </a:lnTo>
                    <a:lnTo>
                      <a:pt x="45" y="8"/>
                    </a:lnTo>
                    <a:lnTo>
                      <a:pt x="23" y="61"/>
                    </a:lnTo>
                    <a:lnTo>
                      <a:pt x="30" y="114"/>
                    </a:lnTo>
                    <a:lnTo>
                      <a:pt x="15" y="145"/>
                    </a:lnTo>
                    <a:lnTo>
                      <a:pt x="23" y="152"/>
                    </a:lnTo>
                    <a:lnTo>
                      <a:pt x="15" y="152"/>
                    </a:lnTo>
                    <a:lnTo>
                      <a:pt x="15" y="160"/>
                    </a:lnTo>
                    <a:lnTo>
                      <a:pt x="0" y="160"/>
                    </a:lnTo>
                    <a:lnTo>
                      <a:pt x="38" y="273"/>
                    </a:lnTo>
                    <a:lnTo>
                      <a:pt x="53" y="296"/>
                    </a:lnTo>
                    <a:lnTo>
                      <a:pt x="68" y="243"/>
                    </a:lnTo>
                    <a:lnTo>
                      <a:pt x="76" y="236"/>
                    </a:lnTo>
                    <a:lnTo>
                      <a:pt x="76" y="228"/>
                    </a:lnTo>
                    <a:lnTo>
                      <a:pt x="91" y="236"/>
                    </a:lnTo>
                    <a:lnTo>
                      <a:pt x="98" y="213"/>
                    </a:lnTo>
                    <a:lnTo>
                      <a:pt x="106" y="220"/>
                    </a:lnTo>
                    <a:lnTo>
                      <a:pt x="106" y="190"/>
                    </a:lnTo>
                    <a:lnTo>
                      <a:pt x="113" y="182"/>
                    </a:lnTo>
                    <a:lnTo>
                      <a:pt x="113" y="190"/>
                    </a:lnTo>
                    <a:lnTo>
                      <a:pt x="129" y="198"/>
                    </a:lnTo>
                    <a:lnTo>
                      <a:pt x="129" y="175"/>
                    </a:lnTo>
                    <a:lnTo>
                      <a:pt x="136" y="182"/>
                    </a:lnTo>
                    <a:lnTo>
                      <a:pt x="136" y="167"/>
                    </a:lnTo>
                    <a:lnTo>
                      <a:pt x="151" y="182"/>
                    </a:lnTo>
                    <a:lnTo>
                      <a:pt x="159" y="160"/>
                    </a:lnTo>
                    <a:lnTo>
                      <a:pt x="166" y="167"/>
                    </a:lnTo>
                    <a:lnTo>
                      <a:pt x="166" y="160"/>
                    </a:lnTo>
                    <a:lnTo>
                      <a:pt x="182" y="152"/>
                    </a:lnTo>
                    <a:lnTo>
                      <a:pt x="189" y="137"/>
                    </a:lnTo>
                    <a:lnTo>
                      <a:pt x="182" y="145"/>
                    </a:lnTo>
                    <a:lnTo>
                      <a:pt x="182" y="152"/>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4" name="Freeform 593"/>
              <p:cNvSpPr>
                <a:spLocks/>
              </p:cNvSpPr>
              <p:nvPr/>
            </p:nvSpPr>
            <p:spPr bwMode="auto">
              <a:xfrm>
                <a:off x="4155" y="1602"/>
                <a:ext cx="8" cy="8"/>
              </a:xfrm>
              <a:custGeom>
                <a:avLst/>
                <a:gdLst>
                  <a:gd name="T0" fmla="*/ 8 w 8"/>
                  <a:gd name="T1" fmla="*/ 0 h 8"/>
                  <a:gd name="T2" fmla="*/ 0 w 8"/>
                  <a:gd name="T3" fmla="*/ 0 h 8"/>
                  <a:gd name="T4" fmla="*/ 0 w 8"/>
                  <a:gd name="T5" fmla="*/ 8 h 8"/>
                  <a:gd name="T6" fmla="*/ 0 w 8"/>
                  <a:gd name="T7" fmla="*/ 0 h 8"/>
                  <a:gd name="T8" fmla="*/ 8 w 8"/>
                  <a:gd name="T9" fmla="*/ 0 h 8"/>
                </a:gdLst>
                <a:ahLst/>
                <a:cxnLst>
                  <a:cxn ang="0">
                    <a:pos x="T0" y="T1"/>
                  </a:cxn>
                  <a:cxn ang="0">
                    <a:pos x="T2" y="T3"/>
                  </a:cxn>
                  <a:cxn ang="0">
                    <a:pos x="T4" y="T5"/>
                  </a:cxn>
                  <a:cxn ang="0">
                    <a:pos x="T6" y="T7"/>
                  </a:cxn>
                  <a:cxn ang="0">
                    <a:pos x="T8" y="T9"/>
                  </a:cxn>
                </a:cxnLst>
                <a:rect l="0" t="0" r="r" b="b"/>
                <a:pathLst>
                  <a:path w="8" h="8">
                    <a:moveTo>
                      <a:pt x="8" y="0"/>
                    </a:moveTo>
                    <a:lnTo>
                      <a:pt x="0" y="0"/>
                    </a:lnTo>
                    <a:lnTo>
                      <a:pt x="0" y="8"/>
                    </a:lnTo>
                    <a:lnTo>
                      <a:pt x="0" y="0"/>
                    </a:lnTo>
                    <a:lnTo>
                      <a:pt x="8" y="0"/>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5" name="Freeform 594"/>
              <p:cNvSpPr>
                <a:spLocks/>
              </p:cNvSpPr>
              <p:nvPr/>
            </p:nvSpPr>
            <p:spPr bwMode="auto">
              <a:xfrm>
                <a:off x="4155" y="1602"/>
                <a:ext cx="8" cy="8"/>
              </a:xfrm>
              <a:custGeom>
                <a:avLst/>
                <a:gdLst>
                  <a:gd name="T0" fmla="*/ 8 w 8"/>
                  <a:gd name="T1" fmla="*/ 0 h 8"/>
                  <a:gd name="T2" fmla="*/ 0 w 8"/>
                  <a:gd name="T3" fmla="*/ 0 h 8"/>
                  <a:gd name="T4" fmla="*/ 0 w 8"/>
                  <a:gd name="T5" fmla="*/ 8 h 8"/>
                  <a:gd name="T6" fmla="*/ 0 w 8"/>
                  <a:gd name="T7" fmla="*/ 0 h 8"/>
                  <a:gd name="T8" fmla="*/ 8 w 8"/>
                  <a:gd name="T9" fmla="*/ 0 h 8"/>
                  <a:gd name="T10" fmla="*/ 8 w 8"/>
                  <a:gd name="T11" fmla="*/ 8 h 8"/>
                </a:gdLst>
                <a:ahLst/>
                <a:cxnLst>
                  <a:cxn ang="0">
                    <a:pos x="T0" y="T1"/>
                  </a:cxn>
                  <a:cxn ang="0">
                    <a:pos x="T2" y="T3"/>
                  </a:cxn>
                  <a:cxn ang="0">
                    <a:pos x="T4" y="T5"/>
                  </a:cxn>
                  <a:cxn ang="0">
                    <a:pos x="T6" y="T7"/>
                  </a:cxn>
                  <a:cxn ang="0">
                    <a:pos x="T8" y="T9"/>
                  </a:cxn>
                  <a:cxn ang="0">
                    <a:pos x="T10" y="T11"/>
                  </a:cxn>
                </a:cxnLst>
                <a:rect l="0" t="0" r="r" b="b"/>
                <a:pathLst>
                  <a:path w="8" h="8">
                    <a:moveTo>
                      <a:pt x="8" y="0"/>
                    </a:moveTo>
                    <a:lnTo>
                      <a:pt x="0" y="0"/>
                    </a:lnTo>
                    <a:lnTo>
                      <a:pt x="0" y="8"/>
                    </a:lnTo>
                    <a:lnTo>
                      <a:pt x="0" y="0"/>
                    </a:lnTo>
                    <a:lnTo>
                      <a:pt x="8" y="0"/>
                    </a:lnTo>
                    <a:lnTo>
                      <a:pt x="8" y="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6" name="Freeform 595"/>
              <p:cNvSpPr>
                <a:spLocks/>
              </p:cNvSpPr>
              <p:nvPr/>
            </p:nvSpPr>
            <p:spPr bwMode="auto">
              <a:xfrm>
                <a:off x="3709" y="1982"/>
                <a:ext cx="227" cy="106"/>
              </a:xfrm>
              <a:custGeom>
                <a:avLst/>
                <a:gdLst>
                  <a:gd name="T0" fmla="*/ 227 w 227"/>
                  <a:gd name="T1" fmla="*/ 68 h 106"/>
                  <a:gd name="T2" fmla="*/ 196 w 227"/>
                  <a:gd name="T3" fmla="*/ 76 h 106"/>
                  <a:gd name="T4" fmla="*/ 181 w 227"/>
                  <a:gd name="T5" fmla="*/ 0 h 106"/>
                  <a:gd name="T6" fmla="*/ 0 w 227"/>
                  <a:gd name="T7" fmla="*/ 30 h 106"/>
                  <a:gd name="T8" fmla="*/ 7 w 227"/>
                  <a:gd name="T9" fmla="*/ 60 h 106"/>
                  <a:gd name="T10" fmla="*/ 37 w 227"/>
                  <a:gd name="T11" fmla="*/ 30 h 106"/>
                  <a:gd name="T12" fmla="*/ 53 w 227"/>
                  <a:gd name="T13" fmla="*/ 38 h 106"/>
                  <a:gd name="T14" fmla="*/ 68 w 227"/>
                  <a:gd name="T15" fmla="*/ 22 h 106"/>
                  <a:gd name="T16" fmla="*/ 83 w 227"/>
                  <a:gd name="T17" fmla="*/ 22 h 106"/>
                  <a:gd name="T18" fmla="*/ 90 w 227"/>
                  <a:gd name="T19" fmla="*/ 38 h 106"/>
                  <a:gd name="T20" fmla="*/ 128 w 227"/>
                  <a:gd name="T21" fmla="*/ 60 h 106"/>
                  <a:gd name="T22" fmla="*/ 136 w 227"/>
                  <a:gd name="T23" fmla="*/ 60 h 106"/>
                  <a:gd name="T24" fmla="*/ 128 w 227"/>
                  <a:gd name="T25" fmla="*/ 68 h 106"/>
                  <a:gd name="T26" fmla="*/ 128 w 227"/>
                  <a:gd name="T27" fmla="*/ 98 h 106"/>
                  <a:gd name="T28" fmla="*/ 143 w 227"/>
                  <a:gd name="T29" fmla="*/ 98 h 106"/>
                  <a:gd name="T30" fmla="*/ 143 w 227"/>
                  <a:gd name="T31" fmla="*/ 91 h 106"/>
                  <a:gd name="T32" fmla="*/ 174 w 227"/>
                  <a:gd name="T33" fmla="*/ 106 h 106"/>
                  <a:gd name="T34" fmla="*/ 166 w 227"/>
                  <a:gd name="T35" fmla="*/ 91 h 106"/>
                  <a:gd name="T36" fmla="*/ 151 w 227"/>
                  <a:gd name="T37" fmla="*/ 83 h 106"/>
                  <a:gd name="T38" fmla="*/ 151 w 227"/>
                  <a:gd name="T39" fmla="*/ 76 h 106"/>
                  <a:gd name="T40" fmla="*/ 166 w 227"/>
                  <a:gd name="T41" fmla="*/ 83 h 106"/>
                  <a:gd name="T42" fmla="*/ 151 w 227"/>
                  <a:gd name="T43" fmla="*/ 53 h 106"/>
                  <a:gd name="T44" fmla="*/ 159 w 227"/>
                  <a:gd name="T45" fmla="*/ 53 h 106"/>
                  <a:gd name="T46" fmla="*/ 159 w 227"/>
                  <a:gd name="T47" fmla="*/ 45 h 106"/>
                  <a:gd name="T48" fmla="*/ 143 w 227"/>
                  <a:gd name="T49" fmla="*/ 30 h 106"/>
                  <a:gd name="T50" fmla="*/ 151 w 227"/>
                  <a:gd name="T51" fmla="*/ 38 h 106"/>
                  <a:gd name="T52" fmla="*/ 159 w 227"/>
                  <a:gd name="T53" fmla="*/ 15 h 106"/>
                  <a:gd name="T54" fmla="*/ 166 w 227"/>
                  <a:gd name="T55" fmla="*/ 22 h 106"/>
                  <a:gd name="T56" fmla="*/ 166 w 227"/>
                  <a:gd name="T57" fmla="*/ 7 h 106"/>
                  <a:gd name="T58" fmla="*/ 174 w 227"/>
                  <a:gd name="T59" fmla="*/ 7 h 106"/>
                  <a:gd name="T60" fmla="*/ 174 w 227"/>
                  <a:gd name="T61" fmla="*/ 22 h 106"/>
                  <a:gd name="T62" fmla="*/ 166 w 227"/>
                  <a:gd name="T63" fmla="*/ 22 h 106"/>
                  <a:gd name="T64" fmla="*/ 166 w 227"/>
                  <a:gd name="T65" fmla="*/ 38 h 106"/>
                  <a:gd name="T66" fmla="*/ 174 w 227"/>
                  <a:gd name="T67" fmla="*/ 38 h 106"/>
                  <a:gd name="T68" fmla="*/ 166 w 227"/>
                  <a:gd name="T69" fmla="*/ 45 h 106"/>
                  <a:gd name="T70" fmla="*/ 174 w 227"/>
                  <a:gd name="T71" fmla="*/ 60 h 106"/>
                  <a:gd name="T72" fmla="*/ 166 w 227"/>
                  <a:gd name="T73" fmla="*/ 53 h 106"/>
                  <a:gd name="T74" fmla="*/ 166 w 227"/>
                  <a:gd name="T75" fmla="*/ 60 h 106"/>
                  <a:gd name="T76" fmla="*/ 174 w 227"/>
                  <a:gd name="T77" fmla="*/ 68 h 106"/>
                  <a:gd name="T78" fmla="*/ 174 w 227"/>
                  <a:gd name="T79" fmla="*/ 60 h 106"/>
                  <a:gd name="T80" fmla="*/ 181 w 227"/>
                  <a:gd name="T81" fmla="*/ 68 h 106"/>
                  <a:gd name="T82" fmla="*/ 166 w 227"/>
                  <a:gd name="T83" fmla="*/ 68 h 106"/>
                  <a:gd name="T84" fmla="*/ 174 w 227"/>
                  <a:gd name="T85" fmla="*/ 76 h 106"/>
                  <a:gd name="T86" fmla="*/ 166 w 227"/>
                  <a:gd name="T87" fmla="*/ 76 h 106"/>
                  <a:gd name="T88" fmla="*/ 174 w 227"/>
                  <a:gd name="T89" fmla="*/ 83 h 106"/>
                  <a:gd name="T90" fmla="*/ 196 w 227"/>
                  <a:gd name="T91" fmla="*/ 83 h 106"/>
                  <a:gd name="T92" fmla="*/ 204 w 227"/>
                  <a:gd name="T93" fmla="*/ 91 h 106"/>
                  <a:gd name="T94" fmla="*/ 196 w 227"/>
                  <a:gd name="T95" fmla="*/ 106 h 106"/>
                  <a:gd name="T96" fmla="*/ 212 w 227"/>
                  <a:gd name="T97" fmla="*/ 106 h 106"/>
                  <a:gd name="T98" fmla="*/ 219 w 227"/>
                  <a:gd name="T99" fmla="*/ 98 h 106"/>
                  <a:gd name="T100" fmla="*/ 227 w 227"/>
                  <a:gd name="T101" fmla="*/ 6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7" h="106">
                    <a:moveTo>
                      <a:pt x="227" y="68"/>
                    </a:moveTo>
                    <a:lnTo>
                      <a:pt x="196" y="76"/>
                    </a:lnTo>
                    <a:lnTo>
                      <a:pt x="181" y="0"/>
                    </a:lnTo>
                    <a:lnTo>
                      <a:pt x="0" y="30"/>
                    </a:lnTo>
                    <a:lnTo>
                      <a:pt x="7" y="60"/>
                    </a:lnTo>
                    <a:lnTo>
                      <a:pt x="37" y="30"/>
                    </a:lnTo>
                    <a:lnTo>
                      <a:pt x="53" y="38"/>
                    </a:lnTo>
                    <a:lnTo>
                      <a:pt x="68" y="22"/>
                    </a:lnTo>
                    <a:lnTo>
                      <a:pt x="83" y="22"/>
                    </a:lnTo>
                    <a:lnTo>
                      <a:pt x="90" y="38"/>
                    </a:lnTo>
                    <a:lnTo>
                      <a:pt x="128" y="60"/>
                    </a:lnTo>
                    <a:lnTo>
                      <a:pt x="136" y="60"/>
                    </a:lnTo>
                    <a:lnTo>
                      <a:pt x="128" y="68"/>
                    </a:lnTo>
                    <a:lnTo>
                      <a:pt x="128" y="98"/>
                    </a:lnTo>
                    <a:lnTo>
                      <a:pt x="143" y="98"/>
                    </a:lnTo>
                    <a:lnTo>
                      <a:pt x="143" y="91"/>
                    </a:lnTo>
                    <a:lnTo>
                      <a:pt x="174" y="106"/>
                    </a:lnTo>
                    <a:lnTo>
                      <a:pt x="166" y="91"/>
                    </a:lnTo>
                    <a:lnTo>
                      <a:pt x="151" y="83"/>
                    </a:lnTo>
                    <a:lnTo>
                      <a:pt x="151" y="76"/>
                    </a:lnTo>
                    <a:lnTo>
                      <a:pt x="166" y="83"/>
                    </a:lnTo>
                    <a:lnTo>
                      <a:pt x="151" y="53"/>
                    </a:lnTo>
                    <a:lnTo>
                      <a:pt x="159" y="53"/>
                    </a:lnTo>
                    <a:lnTo>
                      <a:pt x="159" y="45"/>
                    </a:lnTo>
                    <a:lnTo>
                      <a:pt x="143" y="30"/>
                    </a:lnTo>
                    <a:lnTo>
                      <a:pt x="151" y="38"/>
                    </a:lnTo>
                    <a:lnTo>
                      <a:pt x="159" y="15"/>
                    </a:lnTo>
                    <a:lnTo>
                      <a:pt x="166" y="22"/>
                    </a:lnTo>
                    <a:lnTo>
                      <a:pt x="166" y="7"/>
                    </a:lnTo>
                    <a:lnTo>
                      <a:pt x="174" y="7"/>
                    </a:lnTo>
                    <a:lnTo>
                      <a:pt x="174" y="22"/>
                    </a:lnTo>
                    <a:lnTo>
                      <a:pt x="166" y="22"/>
                    </a:lnTo>
                    <a:lnTo>
                      <a:pt x="166" y="38"/>
                    </a:lnTo>
                    <a:lnTo>
                      <a:pt x="174" y="38"/>
                    </a:lnTo>
                    <a:lnTo>
                      <a:pt x="166" y="45"/>
                    </a:lnTo>
                    <a:lnTo>
                      <a:pt x="174" y="60"/>
                    </a:lnTo>
                    <a:lnTo>
                      <a:pt x="166" y="53"/>
                    </a:lnTo>
                    <a:lnTo>
                      <a:pt x="166" y="60"/>
                    </a:lnTo>
                    <a:lnTo>
                      <a:pt x="174" y="68"/>
                    </a:lnTo>
                    <a:lnTo>
                      <a:pt x="174" y="60"/>
                    </a:lnTo>
                    <a:lnTo>
                      <a:pt x="181" y="68"/>
                    </a:lnTo>
                    <a:lnTo>
                      <a:pt x="166" y="68"/>
                    </a:lnTo>
                    <a:lnTo>
                      <a:pt x="174" y="76"/>
                    </a:lnTo>
                    <a:lnTo>
                      <a:pt x="166" y="76"/>
                    </a:lnTo>
                    <a:lnTo>
                      <a:pt x="174" y="83"/>
                    </a:lnTo>
                    <a:lnTo>
                      <a:pt x="196" y="83"/>
                    </a:lnTo>
                    <a:lnTo>
                      <a:pt x="204" y="91"/>
                    </a:lnTo>
                    <a:lnTo>
                      <a:pt x="196" y="106"/>
                    </a:lnTo>
                    <a:lnTo>
                      <a:pt x="212" y="106"/>
                    </a:lnTo>
                    <a:lnTo>
                      <a:pt x="219" y="98"/>
                    </a:lnTo>
                    <a:lnTo>
                      <a:pt x="227" y="6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7" name="Freeform 596"/>
              <p:cNvSpPr>
                <a:spLocks/>
              </p:cNvSpPr>
              <p:nvPr/>
            </p:nvSpPr>
            <p:spPr bwMode="auto">
              <a:xfrm>
                <a:off x="3709" y="1982"/>
                <a:ext cx="227" cy="106"/>
              </a:xfrm>
              <a:custGeom>
                <a:avLst/>
                <a:gdLst>
                  <a:gd name="T0" fmla="*/ 227 w 227"/>
                  <a:gd name="T1" fmla="*/ 68 h 106"/>
                  <a:gd name="T2" fmla="*/ 196 w 227"/>
                  <a:gd name="T3" fmla="*/ 76 h 106"/>
                  <a:gd name="T4" fmla="*/ 181 w 227"/>
                  <a:gd name="T5" fmla="*/ 0 h 106"/>
                  <a:gd name="T6" fmla="*/ 0 w 227"/>
                  <a:gd name="T7" fmla="*/ 30 h 106"/>
                  <a:gd name="T8" fmla="*/ 7 w 227"/>
                  <a:gd name="T9" fmla="*/ 60 h 106"/>
                  <a:gd name="T10" fmla="*/ 37 w 227"/>
                  <a:gd name="T11" fmla="*/ 30 h 106"/>
                  <a:gd name="T12" fmla="*/ 53 w 227"/>
                  <a:gd name="T13" fmla="*/ 38 h 106"/>
                  <a:gd name="T14" fmla="*/ 68 w 227"/>
                  <a:gd name="T15" fmla="*/ 22 h 106"/>
                  <a:gd name="T16" fmla="*/ 83 w 227"/>
                  <a:gd name="T17" fmla="*/ 22 h 106"/>
                  <a:gd name="T18" fmla="*/ 90 w 227"/>
                  <a:gd name="T19" fmla="*/ 38 h 106"/>
                  <a:gd name="T20" fmla="*/ 128 w 227"/>
                  <a:gd name="T21" fmla="*/ 60 h 106"/>
                  <a:gd name="T22" fmla="*/ 136 w 227"/>
                  <a:gd name="T23" fmla="*/ 60 h 106"/>
                  <a:gd name="T24" fmla="*/ 128 w 227"/>
                  <a:gd name="T25" fmla="*/ 68 h 106"/>
                  <a:gd name="T26" fmla="*/ 128 w 227"/>
                  <a:gd name="T27" fmla="*/ 98 h 106"/>
                  <a:gd name="T28" fmla="*/ 143 w 227"/>
                  <a:gd name="T29" fmla="*/ 98 h 106"/>
                  <a:gd name="T30" fmla="*/ 143 w 227"/>
                  <a:gd name="T31" fmla="*/ 91 h 106"/>
                  <a:gd name="T32" fmla="*/ 174 w 227"/>
                  <a:gd name="T33" fmla="*/ 106 h 106"/>
                  <a:gd name="T34" fmla="*/ 166 w 227"/>
                  <a:gd name="T35" fmla="*/ 91 h 106"/>
                  <a:gd name="T36" fmla="*/ 151 w 227"/>
                  <a:gd name="T37" fmla="*/ 83 h 106"/>
                  <a:gd name="T38" fmla="*/ 151 w 227"/>
                  <a:gd name="T39" fmla="*/ 76 h 106"/>
                  <a:gd name="T40" fmla="*/ 166 w 227"/>
                  <a:gd name="T41" fmla="*/ 83 h 106"/>
                  <a:gd name="T42" fmla="*/ 151 w 227"/>
                  <a:gd name="T43" fmla="*/ 53 h 106"/>
                  <a:gd name="T44" fmla="*/ 159 w 227"/>
                  <a:gd name="T45" fmla="*/ 53 h 106"/>
                  <a:gd name="T46" fmla="*/ 159 w 227"/>
                  <a:gd name="T47" fmla="*/ 45 h 106"/>
                  <a:gd name="T48" fmla="*/ 143 w 227"/>
                  <a:gd name="T49" fmla="*/ 30 h 106"/>
                  <a:gd name="T50" fmla="*/ 151 w 227"/>
                  <a:gd name="T51" fmla="*/ 38 h 106"/>
                  <a:gd name="T52" fmla="*/ 159 w 227"/>
                  <a:gd name="T53" fmla="*/ 15 h 106"/>
                  <a:gd name="T54" fmla="*/ 166 w 227"/>
                  <a:gd name="T55" fmla="*/ 22 h 106"/>
                  <a:gd name="T56" fmla="*/ 166 w 227"/>
                  <a:gd name="T57" fmla="*/ 7 h 106"/>
                  <a:gd name="T58" fmla="*/ 174 w 227"/>
                  <a:gd name="T59" fmla="*/ 7 h 106"/>
                  <a:gd name="T60" fmla="*/ 174 w 227"/>
                  <a:gd name="T61" fmla="*/ 22 h 106"/>
                  <a:gd name="T62" fmla="*/ 166 w 227"/>
                  <a:gd name="T63" fmla="*/ 22 h 106"/>
                  <a:gd name="T64" fmla="*/ 166 w 227"/>
                  <a:gd name="T65" fmla="*/ 38 h 106"/>
                  <a:gd name="T66" fmla="*/ 174 w 227"/>
                  <a:gd name="T67" fmla="*/ 38 h 106"/>
                  <a:gd name="T68" fmla="*/ 166 w 227"/>
                  <a:gd name="T69" fmla="*/ 45 h 106"/>
                  <a:gd name="T70" fmla="*/ 174 w 227"/>
                  <a:gd name="T71" fmla="*/ 60 h 106"/>
                  <a:gd name="T72" fmla="*/ 166 w 227"/>
                  <a:gd name="T73" fmla="*/ 53 h 106"/>
                  <a:gd name="T74" fmla="*/ 166 w 227"/>
                  <a:gd name="T75" fmla="*/ 60 h 106"/>
                  <a:gd name="T76" fmla="*/ 174 w 227"/>
                  <a:gd name="T77" fmla="*/ 68 h 106"/>
                  <a:gd name="T78" fmla="*/ 174 w 227"/>
                  <a:gd name="T79" fmla="*/ 60 h 106"/>
                  <a:gd name="T80" fmla="*/ 181 w 227"/>
                  <a:gd name="T81" fmla="*/ 68 h 106"/>
                  <a:gd name="T82" fmla="*/ 166 w 227"/>
                  <a:gd name="T83" fmla="*/ 68 h 106"/>
                  <a:gd name="T84" fmla="*/ 174 w 227"/>
                  <a:gd name="T85" fmla="*/ 76 h 106"/>
                  <a:gd name="T86" fmla="*/ 166 w 227"/>
                  <a:gd name="T87" fmla="*/ 76 h 106"/>
                  <a:gd name="T88" fmla="*/ 174 w 227"/>
                  <a:gd name="T89" fmla="*/ 83 h 106"/>
                  <a:gd name="T90" fmla="*/ 196 w 227"/>
                  <a:gd name="T91" fmla="*/ 83 h 106"/>
                  <a:gd name="T92" fmla="*/ 204 w 227"/>
                  <a:gd name="T93" fmla="*/ 91 h 106"/>
                  <a:gd name="T94" fmla="*/ 196 w 227"/>
                  <a:gd name="T95" fmla="*/ 106 h 106"/>
                  <a:gd name="T96" fmla="*/ 212 w 227"/>
                  <a:gd name="T97" fmla="*/ 106 h 106"/>
                  <a:gd name="T98" fmla="*/ 219 w 227"/>
                  <a:gd name="T99" fmla="*/ 98 h 106"/>
                  <a:gd name="T100" fmla="*/ 227 w 227"/>
                  <a:gd name="T101" fmla="*/ 68 h 106"/>
                  <a:gd name="T102" fmla="*/ 227 w 227"/>
                  <a:gd name="T103" fmla="*/ 7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7" h="106">
                    <a:moveTo>
                      <a:pt x="227" y="68"/>
                    </a:moveTo>
                    <a:lnTo>
                      <a:pt x="196" y="76"/>
                    </a:lnTo>
                    <a:lnTo>
                      <a:pt x="181" y="0"/>
                    </a:lnTo>
                    <a:lnTo>
                      <a:pt x="0" y="30"/>
                    </a:lnTo>
                    <a:lnTo>
                      <a:pt x="7" y="60"/>
                    </a:lnTo>
                    <a:lnTo>
                      <a:pt x="37" y="30"/>
                    </a:lnTo>
                    <a:lnTo>
                      <a:pt x="53" y="38"/>
                    </a:lnTo>
                    <a:lnTo>
                      <a:pt x="68" y="22"/>
                    </a:lnTo>
                    <a:lnTo>
                      <a:pt x="83" y="22"/>
                    </a:lnTo>
                    <a:lnTo>
                      <a:pt x="90" y="38"/>
                    </a:lnTo>
                    <a:lnTo>
                      <a:pt x="128" y="60"/>
                    </a:lnTo>
                    <a:lnTo>
                      <a:pt x="136" y="60"/>
                    </a:lnTo>
                    <a:lnTo>
                      <a:pt x="128" y="68"/>
                    </a:lnTo>
                    <a:lnTo>
                      <a:pt x="128" y="98"/>
                    </a:lnTo>
                    <a:lnTo>
                      <a:pt x="143" y="98"/>
                    </a:lnTo>
                    <a:lnTo>
                      <a:pt x="143" y="91"/>
                    </a:lnTo>
                    <a:lnTo>
                      <a:pt x="174" y="106"/>
                    </a:lnTo>
                    <a:lnTo>
                      <a:pt x="166" y="91"/>
                    </a:lnTo>
                    <a:lnTo>
                      <a:pt x="151" y="83"/>
                    </a:lnTo>
                    <a:lnTo>
                      <a:pt x="151" y="76"/>
                    </a:lnTo>
                    <a:lnTo>
                      <a:pt x="166" y="83"/>
                    </a:lnTo>
                    <a:lnTo>
                      <a:pt x="151" y="53"/>
                    </a:lnTo>
                    <a:lnTo>
                      <a:pt x="159" y="53"/>
                    </a:lnTo>
                    <a:lnTo>
                      <a:pt x="159" y="45"/>
                    </a:lnTo>
                    <a:lnTo>
                      <a:pt x="143" y="30"/>
                    </a:lnTo>
                    <a:lnTo>
                      <a:pt x="151" y="38"/>
                    </a:lnTo>
                    <a:lnTo>
                      <a:pt x="159" y="15"/>
                    </a:lnTo>
                    <a:lnTo>
                      <a:pt x="166" y="22"/>
                    </a:lnTo>
                    <a:lnTo>
                      <a:pt x="166" y="7"/>
                    </a:lnTo>
                    <a:lnTo>
                      <a:pt x="174" y="7"/>
                    </a:lnTo>
                    <a:lnTo>
                      <a:pt x="174" y="22"/>
                    </a:lnTo>
                    <a:lnTo>
                      <a:pt x="166" y="22"/>
                    </a:lnTo>
                    <a:lnTo>
                      <a:pt x="166" y="38"/>
                    </a:lnTo>
                    <a:lnTo>
                      <a:pt x="174" y="38"/>
                    </a:lnTo>
                    <a:lnTo>
                      <a:pt x="166" y="45"/>
                    </a:lnTo>
                    <a:lnTo>
                      <a:pt x="174" y="60"/>
                    </a:lnTo>
                    <a:lnTo>
                      <a:pt x="166" y="53"/>
                    </a:lnTo>
                    <a:lnTo>
                      <a:pt x="166" y="60"/>
                    </a:lnTo>
                    <a:lnTo>
                      <a:pt x="174" y="68"/>
                    </a:lnTo>
                    <a:lnTo>
                      <a:pt x="174" y="60"/>
                    </a:lnTo>
                    <a:lnTo>
                      <a:pt x="181" y="68"/>
                    </a:lnTo>
                    <a:lnTo>
                      <a:pt x="166" y="68"/>
                    </a:lnTo>
                    <a:lnTo>
                      <a:pt x="174" y="76"/>
                    </a:lnTo>
                    <a:lnTo>
                      <a:pt x="166" y="76"/>
                    </a:lnTo>
                    <a:lnTo>
                      <a:pt x="174" y="83"/>
                    </a:lnTo>
                    <a:lnTo>
                      <a:pt x="196" y="83"/>
                    </a:lnTo>
                    <a:lnTo>
                      <a:pt x="204" y="91"/>
                    </a:lnTo>
                    <a:lnTo>
                      <a:pt x="196" y="106"/>
                    </a:lnTo>
                    <a:lnTo>
                      <a:pt x="212" y="106"/>
                    </a:lnTo>
                    <a:lnTo>
                      <a:pt x="219" y="98"/>
                    </a:lnTo>
                    <a:lnTo>
                      <a:pt x="227" y="68"/>
                    </a:lnTo>
                    <a:lnTo>
                      <a:pt x="227" y="7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8" name="Freeform 597"/>
              <p:cNvSpPr>
                <a:spLocks/>
              </p:cNvSpPr>
              <p:nvPr/>
            </p:nvSpPr>
            <p:spPr bwMode="auto">
              <a:xfrm>
                <a:off x="3966" y="1724"/>
                <a:ext cx="166" cy="91"/>
              </a:xfrm>
              <a:custGeom>
                <a:avLst/>
                <a:gdLst>
                  <a:gd name="T0" fmla="*/ 151 w 166"/>
                  <a:gd name="T1" fmla="*/ 45 h 91"/>
                  <a:gd name="T2" fmla="*/ 144 w 166"/>
                  <a:gd name="T3" fmla="*/ 45 h 91"/>
                  <a:gd name="T4" fmla="*/ 159 w 166"/>
                  <a:gd name="T5" fmla="*/ 60 h 91"/>
                  <a:gd name="T6" fmla="*/ 144 w 166"/>
                  <a:gd name="T7" fmla="*/ 68 h 91"/>
                  <a:gd name="T8" fmla="*/ 121 w 166"/>
                  <a:gd name="T9" fmla="*/ 53 h 91"/>
                  <a:gd name="T10" fmla="*/ 121 w 166"/>
                  <a:gd name="T11" fmla="*/ 38 h 91"/>
                  <a:gd name="T12" fmla="*/ 106 w 166"/>
                  <a:gd name="T13" fmla="*/ 45 h 91"/>
                  <a:gd name="T14" fmla="*/ 121 w 166"/>
                  <a:gd name="T15" fmla="*/ 15 h 91"/>
                  <a:gd name="T16" fmla="*/ 106 w 166"/>
                  <a:gd name="T17" fmla="*/ 15 h 91"/>
                  <a:gd name="T18" fmla="*/ 106 w 166"/>
                  <a:gd name="T19" fmla="*/ 0 h 91"/>
                  <a:gd name="T20" fmla="*/ 83 w 166"/>
                  <a:gd name="T21" fmla="*/ 23 h 91"/>
                  <a:gd name="T22" fmla="*/ 30 w 166"/>
                  <a:gd name="T23" fmla="*/ 30 h 91"/>
                  <a:gd name="T24" fmla="*/ 0 w 166"/>
                  <a:gd name="T25" fmla="*/ 38 h 91"/>
                  <a:gd name="T26" fmla="*/ 0 w 166"/>
                  <a:gd name="T27" fmla="*/ 83 h 91"/>
                  <a:gd name="T28" fmla="*/ 76 w 166"/>
                  <a:gd name="T29" fmla="*/ 68 h 91"/>
                  <a:gd name="T30" fmla="*/ 91 w 166"/>
                  <a:gd name="T31" fmla="*/ 60 h 91"/>
                  <a:gd name="T32" fmla="*/ 98 w 166"/>
                  <a:gd name="T33" fmla="*/ 76 h 91"/>
                  <a:gd name="T34" fmla="*/ 106 w 166"/>
                  <a:gd name="T35" fmla="*/ 76 h 91"/>
                  <a:gd name="T36" fmla="*/ 106 w 166"/>
                  <a:gd name="T37" fmla="*/ 83 h 91"/>
                  <a:gd name="T38" fmla="*/ 113 w 166"/>
                  <a:gd name="T39" fmla="*/ 83 h 91"/>
                  <a:gd name="T40" fmla="*/ 113 w 166"/>
                  <a:gd name="T41" fmla="*/ 91 h 91"/>
                  <a:gd name="T42" fmla="*/ 136 w 166"/>
                  <a:gd name="T43" fmla="*/ 68 h 91"/>
                  <a:gd name="T44" fmla="*/ 136 w 166"/>
                  <a:gd name="T45" fmla="*/ 83 h 91"/>
                  <a:gd name="T46" fmla="*/ 166 w 166"/>
                  <a:gd name="T47" fmla="*/ 68 h 91"/>
                  <a:gd name="T48" fmla="*/ 159 w 166"/>
                  <a:gd name="T49" fmla="*/ 60 h 91"/>
                  <a:gd name="T50" fmla="*/ 151 w 166"/>
                  <a:gd name="T51"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91">
                    <a:moveTo>
                      <a:pt x="151" y="45"/>
                    </a:moveTo>
                    <a:lnTo>
                      <a:pt x="144" y="45"/>
                    </a:lnTo>
                    <a:lnTo>
                      <a:pt x="159" y="60"/>
                    </a:lnTo>
                    <a:lnTo>
                      <a:pt x="144" y="68"/>
                    </a:lnTo>
                    <a:lnTo>
                      <a:pt x="121" y="53"/>
                    </a:lnTo>
                    <a:lnTo>
                      <a:pt x="121" y="38"/>
                    </a:lnTo>
                    <a:lnTo>
                      <a:pt x="106" y="45"/>
                    </a:lnTo>
                    <a:lnTo>
                      <a:pt x="121" y="15"/>
                    </a:lnTo>
                    <a:lnTo>
                      <a:pt x="106" y="15"/>
                    </a:lnTo>
                    <a:lnTo>
                      <a:pt x="106" y="0"/>
                    </a:lnTo>
                    <a:lnTo>
                      <a:pt x="83" y="23"/>
                    </a:lnTo>
                    <a:lnTo>
                      <a:pt x="30" y="30"/>
                    </a:lnTo>
                    <a:lnTo>
                      <a:pt x="0" y="38"/>
                    </a:lnTo>
                    <a:lnTo>
                      <a:pt x="0" y="83"/>
                    </a:lnTo>
                    <a:lnTo>
                      <a:pt x="76" y="68"/>
                    </a:lnTo>
                    <a:lnTo>
                      <a:pt x="91" y="60"/>
                    </a:lnTo>
                    <a:lnTo>
                      <a:pt x="98" y="76"/>
                    </a:lnTo>
                    <a:lnTo>
                      <a:pt x="106" y="76"/>
                    </a:lnTo>
                    <a:lnTo>
                      <a:pt x="106" y="83"/>
                    </a:lnTo>
                    <a:lnTo>
                      <a:pt x="113" y="83"/>
                    </a:lnTo>
                    <a:lnTo>
                      <a:pt x="113" y="91"/>
                    </a:lnTo>
                    <a:lnTo>
                      <a:pt x="136" y="68"/>
                    </a:lnTo>
                    <a:lnTo>
                      <a:pt x="136" y="83"/>
                    </a:lnTo>
                    <a:lnTo>
                      <a:pt x="166" y="68"/>
                    </a:lnTo>
                    <a:lnTo>
                      <a:pt x="159" y="60"/>
                    </a:lnTo>
                    <a:lnTo>
                      <a:pt x="151" y="45"/>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79" name="Freeform 598"/>
              <p:cNvSpPr>
                <a:spLocks/>
              </p:cNvSpPr>
              <p:nvPr/>
            </p:nvSpPr>
            <p:spPr bwMode="auto">
              <a:xfrm>
                <a:off x="3966" y="1724"/>
                <a:ext cx="166" cy="91"/>
              </a:xfrm>
              <a:custGeom>
                <a:avLst/>
                <a:gdLst>
                  <a:gd name="T0" fmla="*/ 151 w 166"/>
                  <a:gd name="T1" fmla="*/ 45 h 91"/>
                  <a:gd name="T2" fmla="*/ 144 w 166"/>
                  <a:gd name="T3" fmla="*/ 45 h 91"/>
                  <a:gd name="T4" fmla="*/ 159 w 166"/>
                  <a:gd name="T5" fmla="*/ 60 h 91"/>
                  <a:gd name="T6" fmla="*/ 144 w 166"/>
                  <a:gd name="T7" fmla="*/ 68 h 91"/>
                  <a:gd name="T8" fmla="*/ 121 w 166"/>
                  <a:gd name="T9" fmla="*/ 53 h 91"/>
                  <a:gd name="T10" fmla="*/ 121 w 166"/>
                  <a:gd name="T11" fmla="*/ 38 h 91"/>
                  <a:gd name="T12" fmla="*/ 106 w 166"/>
                  <a:gd name="T13" fmla="*/ 45 h 91"/>
                  <a:gd name="T14" fmla="*/ 121 w 166"/>
                  <a:gd name="T15" fmla="*/ 15 h 91"/>
                  <a:gd name="T16" fmla="*/ 106 w 166"/>
                  <a:gd name="T17" fmla="*/ 15 h 91"/>
                  <a:gd name="T18" fmla="*/ 106 w 166"/>
                  <a:gd name="T19" fmla="*/ 0 h 91"/>
                  <a:gd name="T20" fmla="*/ 83 w 166"/>
                  <a:gd name="T21" fmla="*/ 23 h 91"/>
                  <a:gd name="T22" fmla="*/ 30 w 166"/>
                  <a:gd name="T23" fmla="*/ 30 h 91"/>
                  <a:gd name="T24" fmla="*/ 0 w 166"/>
                  <a:gd name="T25" fmla="*/ 38 h 91"/>
                  <a:gd name="T26" fmla="*/ 0 w 166"/>
                  <a:gd name="T27" fmla="*/ 83 h 91"/>
                  <a:gd name="T28" fmla="*/ 76 w 166"/>
                  <a:gd name="T29" fmla="*/ 68 h 91"/>
                  <a:gd name="T30" fmla="*/ 91 w 166"/>
                  <a:gd name="T31" fmla="*/ 60 h 91"/>
                  <a:gd name="T32" fmla="*/ 98 w 166"/>
                  <a:gd name="T33" fmla="*/ 76 h 91"/>
                  <a:gd name="T34" fmla="*/ 106 w 166"/>
                  <a:gd name="T35" fmla="*/ 76 h 91"/>
                  <a:gd name="T36" fmla="*/ 106 w 166"/>
                  <a:gd name="T37" fmla="*/ 83 h 91"/>
                  <a:gd name="T38" fmla="*/ 113 w 166"/>
                  <a:gd name="T39" fmla="*/ 83 h 91"/>
                  <a:gd name="T40" fmla="*/ 113 w 166"/>
                  <a:gd name="T41" fmla="*/ 91 h 91"/>
                  <a:gd name="T42" fmla="*/ 136 w 166"/>
                  <a:gd name="T43" fmla="*/ 68 h 91"/>
                  <a:gd name="T44" fmla="*/ 136 w 166"/>
                  <a:gd name="T45" fmla="*/ 83 h 91"/>
                  <a:gd name="T46" fmla="*/ 166 w 166"/>
                  <a:gd name="T47" fmla="*/ 68 h 91"/>
                  <a:gd name="T48" fmla="*/ 159 w 166"/>
                  <a:gd name="T49" fmla="*/ 60 h 91"/>
                  <a:gd name="T50" fmla="*/ 151 w 166"/>
                  <a:gd name="T51" fmla="*/ 45 h 91"/>
                  <a:gd name="T52" fmla="*/ 151 w 166"/>
                  <a:gd name="T53" fmla="*/ 5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6" h="91">
                    <a:moveTo>
                      <a:pt x="151" y="45"/>
                    </a:moveTo>
                    <a:lnTo>
                      <a:pt x="144" y="45"/>
                    </a:lnTo>
                    <a:lnTo>
                      <a:pt x="159" y="60"/>
                    </a:lnTo>
                    <a:lnTo>
                      <a:pt x="144" y="68"/>
                    </a:lnTo>
                    <a:lnTo>
                      <a:pt x="121" y="53"/>
                    </a:lnTo>
                    <a:lnTo>
                      <a:pt x="121" y="38"/>
                    </a:lnTo>
                    <a:lnTo>
                      <a:pt x="106" y="45"/>
                    </a:lnTo>
                    <a:lnTo>
                      <a:pt x="121" y="15"/>
                    </a:lnTo>
                    <a:lnTo>
                      <a:pt x="106" y="15"/>
                    </a:lnTo>
                    <a:lnTo>
                      <a:pt x="106" y="0"/>
                    </a:lnTo>
                    <a:lnTo>
                      <a:pt x="83" y="23"/>
                    </a:lnTo>
                    <a:lnTo>
                      <a:pt x="30" y="30"/>
                    </a:lnTo>
                    <a:lnTo>
                      <a:pt x="0" y="38"/>
                    </a:lnTo>
                    <a:lnTo>
                      <a:pt x="0" y="83"/>
                    </a:lnTo>
                    <a:lnTo>
                      <a:pt x="76" y="68"/>
                    </a:lnTo>
                    <a:lnTo>
                      <a:pt x="91" y="60"/>
                    </a:lnTo>
                    <a:lnTo>
                      <a:pt x="98" y="76"/>
                    </a:lnTo>
                    <a:lnTo>
                      <a:pt x="106" y="76"/>
                    </a:lnTo>
                    <a:lnTo>
                      <a:pt x="106" y="83"/>
                    </a:lnTo>
                    <a:lnTo>
                      <a:pt x="113" y="83"/>
                    </a:lnTo>
                    <a:lnTo>
                      <a:pt x="113" y="91"/>
                    </a:lnTo>
                    <a:lnTo>
                      <a:pt x="136" y="68"/>
                    </a:lnTo>
                    <a:lnTo>
                      <a:pt x="136" y="83"/>
                    </a:lnTo>
                    <a:lnTo>
                      <a:pt x="166" y="68"/>
                    </a:lnTo>
                    <a:lnTo>
                      <a:pt x="159" y="60"/>
                    </a:lnTo>
                    <a:lnTo>
                      <a:pt x="151" y="45"/>
                    </a:lnTo>
                    <a:lnTo>
                      <a:pt x="151" y="5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0" name="Freeform 599"/>
              <p:cNvSpPr>
                <a:spLocks/>
              </p:cNvSpPr>
              <p:nvPr/>
            </p:nvSpPr>
            <p:spPr bwMode="auto">
              <a:xfrm>
                <a:off x="3156" y="1572"/>
                <a:ext cx="288" cy="152"/>
              </a:xfrm>
              <a:custGeom>
                <a:avLst/>
                <a:gdLst>
                  <a:gd name="T0" fmla="*/ 273 w 288"/>
                  <a:gd name="T1" fmla="*/ 68 h 152"/>
                  <a:gd name="T2" fmla="*/ 273 w 288"/>
                  <a:gd name="T3" fmla="*/ 46 h 152"/>
                  <a:gd name="T4" fmla="*/ 235 w 288"/>
                  <a:gd name="T5" fmla="*/ 53 h 152"/>
                  <a:gd name="T6" fmla="*/ 242 w 288"/>
                  <a:gd name="T7" fmla="*/ 30 h 152"/>
                  <a:gd name="T8" fmla="*/ 189 w 288"/>
                  <a:gd name="T9" fmla="*/ 46 h 152"/>
                  <a:gd name="T10" fmla="*/ 167 w 288"/>
                  <a:gd name="T11" fmla="*/ 61 h 152"/>
                  <a:gd name="T12" fmla="*/ 136 w 288"/>
                  <a:gd name="T13" fmla="*/ 61 h 152"/>
                  <a:gd name="T14" fmla="*/ 114 w 288"/>
                  <a:gd name="T15" fmla="*/ 38 h 152"/>
                  <a:gd name="T16" fmla="*/ 99 w 288"/>
                  <a:gd name="T17" fmla="*/ 30 h 152"/>
                  <a:gd name="T18" fmla="*/ 83 w 288"/>
                  <a:gd name="T19" fmla="*/ 46 h 152"/>
                  <a:gd name="T20" fmla="*/ 91 w 288"/>
                  <a:gd name="T21" fmla="*/ 15 h 152"/>
                  <a:gd name="T22" fmla="*/ 114 w 288"/>
                  <a:gd name="T23" fmla="*/ 8 h 152"/>
                  <a:gd name="T24" fmla="*/ 99 w 288"/>
                  <a:gd name="T25" fmla="*/ 0 h 152"/>
                  <a:gd name="T26" fmla="*/ 61 w 288"/>
                  <a:gd name="T27" fmla="*/ 30 h 152"/>
                  <a:gd name="T28" fmla="*/ 0 w 288"/>
                  <a:gd name="T29" fmla="*/ 68 h 152"/>
                  <a:gd name="T30" fmla="*/ 15 w 288"/>
                  <a:gd name="T31" fmla="*/ 76 h 152"/>
                  <a:gd name="T32" fmla="*/ 106 w 288"/>
                  <a:gd name="T33" fmla="*/ 99 h 152"/>
                  <a:gd name="T34" fmla="*/ 106 w 288"/>
                  <a:gd name="T35" fmla="*/ 106 h 152"/>
                  <a:gd name="T36" fmla="*/ 121 w 288"/>
                  <a:gd name="T37" fmla="*/ 114 h 152"/>
                  <a:gd name="T38" fmla="*/ 114 w 288"/>
                  <a:gd name="T39" fmla="*/ 137 h 152"/>
                  <a:gd name="T40" fmla="*/ 129 w 288"/>
                  <a:gd name="T41" fmla="*/ 129 h 152"/>
                  <a:gd name="T42" fmla="*/ 129 w 288"/>
                  <a:gd name="T43" fmla="*/ 152 h 152"/>
                  <a:gd name="T44" fmla="*/ 159 w 288"/>
                  <a:gd name="T45" fmla="*/ 91 h 152"/>
                  <a:gd name="T46" fmla="*/ 159 w 288"/>
                  <a:gd name="T47" fmla="*/ 114 h 152"/>
                  <a:gd name="T48" fmla="*/ 174 w 288"/>
                  <a:gd name="T49" fmla="*/ 91 h 152"/>
                  <a:gd name="T50" fmla="*/ 174 w 288"/>
                  <a:gd name="T51" fmla="*/ 114 h 152"/>
                  <a:gd name="T52" fmla="*/ 189 w 288"/>
                  <a:gd name="T53" fmla="*/ 91 h 152"/>
                  <a:gd name="T54" fmla="*/ 212 w 288"/>
                  <a:gd name="T55" fmla="*/ 84 h 152"/>
                  <a:gd name="T56" fmla="*/ 220 w 288"/>
                  <a:gd name="T57" fmla="*/ 76 h 152"/>
                  <a:gd name="T58" fmla="*/ 258 w 288"/>
                  <a:gd name="T59" fmla="*/ 91 h 152"/>
                  <a:gd name="T60" fmla="*/ 258 w 288"/>
                  <a:gd name="T61" fmla="*/ 76 h 152"/>
                  <a:gd name="T62" fmla="*/ 288 w 288"/>
                  <a:gd name="T63" fmla="*/ 76 h 152"/>
                  <a:gd name="T64" fmla="*/ 273 w 288"/>
                  <a:gd name="T65" fmla="*/ 6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8" h="152">
                    <a:moveTo>
                      <a:pt x="273" y="68"/>
                    </a:moveTo>
                    <a:lnTo>
                      <a:pt x="273" y="46"/>
                    </a:lnTo>
                    <a:lnTo>
                      <a:pt x="235" y="53"/>
                    </a:lnTo>
                    <a:lnTo>
                      <a:pt x="242" y="30"/>
                    </a:lnTo>
                    <a:lnTo>
                      <a:pt x="189" y="46"/>
                    </a:lnTo>
                    <a:lnTo>
                      <a:pt x="167" y="61"/>
                    </a:lnTo>
                    <a:lnTo>
                      <a:pt x="136" y="61"/>
                    </a:lnTo>
                    <a:lnTo>
                      <a:pt x="114" y="38"/>
                    </a:lnTo>
                    <a:lnTo>
                      <a:pt x="99" y="30"/>
                    </a:lnTo>
                    <a:lnTo>
                      <a:pt x="83" y="46"/>
                    </a:lnTo>
                    <a:lnTo>
                      <a:pt x="91" y="15"/>
                    </a:lnTo>
                    <a:lnTo>
                      <a:pt x="114" y="8"/>
                    </a:lnTo>
                    <a:lnTo>
                      <a:pt x="99" y="0"/>
                    </a:lnTo>
                    <a:lnTo>
                      <a:pt x="61" y="30"/>
                    </a:lnTo>
                    <a:lnTo>
                      <a:pt x="0" y="68"/>
                    </a:lnTo>
                    <a:lnTo>
                      <a:pt x="15" y="76"/>
                    </a:lnTo>
                    <a:lnTo>
                      <a:pt x="106" y="99"/>
                    </a:lnTo>
                    <a:lnTo>
                      <a:pt x="106" y="106"/>
                    </a:lnTo>
                    <a:lnTo>
                      <a:pt x="121" y="114"/>
                    </a:lnTo>
                    <a:lnTo>
                      <a:pt x="114" y="137"/>
                    </a:lnTo>
                    <a:lnTo>
                      <a:pt x="129" y="129"/>
                    </a:lnTo>
                    <a:lnTo>
                      <a:pt x="129" y="152"/>
                    </a:lnTo>
                    <a:lnTo>
                      <a:pt x="159" y="91"/>
                    </a:lnTo>
                    <a:lnTo>
                      <a:pt x="159" y="114"/>
                    </a:lnTo>
                    <a:lnTo>
                      <a:pt x="174" y="91"/>
                    </a:lnTo>
                    <a:lnTo>
                      <a:pt x="174" y="114"/>
                    </a:lnTo>
                    <a:lnTo>
                      <a:pt x="189" y="91"/>
                    </a:lnTo>
                    <a:lnTo>
                      <a:pt x="212" y="84"/>
                    </a:lnTo>
                    <a:lnTo>
                      <a:pt x="220" y="76"/>
                    </a:lnTo>
                    <a:lnTo>
                      <a:pt x="258" y="91"/>
                    </a:lnTo>
                    <a:lnTo>
                      <a:pt x="258" y="76"/>
                    </a:lnTo>
                    <a:lnTo>
                      <a:pt x="288" y="76"/>
                    </a:lnTo>
                    <a:lnTo>
                      <a:pt x="273" y="6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1" name="Freeform 600"/>
              <p:cNvSpPr>
                <a:spLocks/>
              </p:cNvSpPr>
              <p:nvPr/>
            </p:nvSpPr>
            <p:spPr bwMode="auto">
              <a:xfrm>
                <a:off x="3156" y="1572"/>
                <a:ext cx="288" cy="152"/>
              </a:xfrm>
              <a:custGeom>
                <a:avLst/>
                <a:gdLst>
                  <a:gd name="T0" fmla="*/ 273 w 288"/>
                  <a:gd name="T1" fmla="*/ 68 h 152"/>
                  <a:gd name="T2" fmla="*/ 273 w 288"/>
                  <a:gd name="T3" fmla="*/ 46 h 152"/>
                  <a:gd name="T4" fmla="*/ 235 w 288"/>
                  <a:gd name="T5" fmla="*/ 53 h 152"/>
                  <a:gd name="T6" fmla="*/ 242 w 288"/>
                  <a:gd name="T7" fmla="*/ 30 h 152"/>
                  <a:gd name="T8" fmla="*/ 189 w 288"/>
                  <a:gd name="T9" fmla="*/ 46 h 152"/>
                  <a:gd name="T10" fmla="*/ 167 w 288"/>
                  <a:gd name="T11" fmla="*/ 61 h 152"/>
                  <a:gd name="T12" fmla="*/ 136 w 288"/>
                  <a:gd name="T13" fmla="*/ 61 h 152"/>
                  <a:gd name="T14" fmla="*/ 114 w 288"/>
                  <a:gd name="T15" fmla="*/ 38 h 152"/>
                  <a:gd name="T16" fmla="*/ 99 w 288"/>
                  <a:gd name="T17" fmla="*/ 30 h 152"/>
                  <a:gd name="T18" fmla="*/ 83 w 288"/>
                  <a:gd name="T19" fmla="*/ 46 h 152"/>
                  <a:gd name="T20" fmla="*/ 91 w 288"/>
                  <a:gd name="T21" fmla="*/ 15 h 152"/>
                  <a:gd name="T22" fmla="*/ 114 w 288"/>
                  <a:gd name="T23" fmla="*/ 8 h 152"/>
                  <a:gd name="T24" fmla="*/ 99 w 288"/>
                  <a:gd name="T25" fmla="*/ 0 h 152"/>
                  <a:gd name="T26" fmla="*/ 61 w 288"/>
                  <a:gd name="T27" fmla="*/ 30 h 152"/>
                  <a:gd name="T28" fmla="*/ 0 w 288"/>
                  <a:gd name="T29" fmla="*/ 68 h 152"/>
                  <a:gd name="T30" fmla="*/ 15 w 288"/>
                  <a:gd name="T31" fmla="*/ 76 h 152"/>
                  <a:gd name="T32" fmla="*/ 106 w 288"/>
                  <a:gd name="T33" fmla="*/ 99 h 152"/>
                  <a:gd name="T34" fmla="*/ 106 w 288"/>
                  <a:gd name="T35" fmla="*/ 106 h 152"/>
                  <a:gd name="T36" fmla="*/ 121 w 288"/>
                  <a:gd name="T37" fmla="*/ 114 h 152"/>
                  <a:gd name="T38" fmla="*/ 114 w 288"/>
                  <a:gd name="T39" fmla="*/ 137 h 152"/>
                  <a:gd name="T40" fmla="*/ 129 w 288"/>
                  <a:gd name="T41" fmla="*/ 129 h 152"/>
                  <a:gd name="T42" fmla="*/ 129 w 288"/>
                  <a:gd name="T43" fmla="*/ 152 h 152"/>
                  <a:gd name="T44" fmla="*/ 159 w 288"/>
                  <a:gd name="T45" fmla="*/ 91 h 152"/>
                  <a:gd name="T46" fmla="*/ 159 w 288"/>
                  <a:gd name="T47" fmla="*/ 114 h 152"/>
                  <a:gd name="T48" fmla="*/ 174 w 288"/>
                  <a:gd name="T49" fmla="*/ 91 h 152"/>
                  <a:gd name="T50" fmla="*/ 174 w 288"/>
                  <a:gd name="T51" fmla="*/ 114 h 152"/>
                  <a:gd name="T52" fmla="*/ 189 w 288"/>
                  <a:gd name="T53" fmla="*/ 91 h 152"/>
                  <a:gd name="T54" fmla="*/ 212 w 288"/>
                  <a:gd name="T55" fmla="*/ 84 h 152"/>
                  <a:gd name="T56" fmla="*/ 220 w 288"/>
                  <a:gd name="T57" fmla="*/ 76 h 152"/>
                  <a:gd name="T58" fmla="*/ 258 w 288"/>
                  <a:gd name="T59" fmla="*/ 91 h 152"/>
                  <a:gd name="T60" fmla="*/ 258 w 288"/>
                  <a:gd name="T61" fmla="*/ 76 h 152"/>
                  <a:gd name="T62" fmla="*/ 288 w 288"/>
                  <a:gd name="T63" fmla="*/ 76 h 152"/>
                  <a:gd name="T64" fmla="*/ 273 w 288"/>
                  <a:gd name="T65" fmla="*/ 68 h 152"/>
                  <a:gd name="T66" fmla="*/ 273 w 288"/>
                  <a:gd name="T6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8" h="152">
                    <a:moveTo>
                      <a:pt x="273" y="68"/>
                    </a:moveTo>
                    <a:lnTo>
                      <a:pt x="273" y="46"/>
                    </a:lnTo>
                    <a:lnTo>
                      <a:pt x="235" y="53"/>
                    </a:lnTo>
                    <a:lnTo>
                      <a:pt x="242" y="30"/>
                    </a:lnTo>
                    <a:lnTo>
                      <a:pt x="189" y="46"/>
                    </a:lnTo>
                    <a:lnTo>
                      <a:pt x="167" y="61"/>
                    </a:lnTo>
                    <a:lnTo>
                      <a:pt x="136" y="61"/>
                    </a:lnTo>
                    <a:lnTo>
                      <a:pt x="114" y="38"/>
                    </a:lnTo>
                    <a:lnTo>
                      <a:pt x="99" y="30"/>
                    </a:lnTo>
                    <a:lnTo>
                      <a:pt x="83" y="46"/>
                    </a:lnTo>
                    <a:lnTo>
                      <a:pt x="91" y="15"/>
                    </a:lnTo>
                    <a:lnTo>
                      <a:pt x="114" y="8"/>
                    </a:lnTo>
                    <a:lnTo>
                      <a:pt x="99" y="0"/>
                    </a:lnTo>
                    <a:lnTo>
                      <a:pt x="61" y="30"/>
                    </a:lnTo>
                    <a:lnTo>
                      <a:pt x="0" y="68"/>
                    </a:lnTo>
                    <a:lnTo>
                      <a:pt x="15" y="76"/>
                    </a:lnTo>
                    <a:lnTo>
                      <a:pt x="106" y="99"/>
                    </a:lnTo>
                    <a:lnTo>
                      <a:pt x="106" y="106"/>
                    </a:lnTo>
                    <a:lnTo>
                      <a:pt x="121" y="114"/>
                    </a:lnTo>
                    <a:lnTo>
                      <a:pt x="114" y="137"/>
                    </a:lnTo>
                    <a:lnTo>
                      <a:pt x="129" y="129"/>
                    </a:lnTo>
                    <a:lnTo>
                      <a:pt x="129" y="152"/>
                    </a:lnTo>
                    <a:lnTo>
                      <a:pt x="159" y="91"/>
                    </a:lnTo>
                    <a:lnTo>
                      <a:pt x="159" y="114"/>
                    </a:lnTo>
                    <a:lnTo>
                      <a:pt x="174" y="91"/>
                    </a:lnTo>
                    <a:lnTo>
                      <a:pt x="174" y="114"/>
                    </a:lnTo>
                    <a:lnTo>
                      <a:pt x="189" y="91"/>
                    </a:lnTo>
                    <a:lnTo>
                      <a:pt x="212" y="84"/>
                    </a:lnTo>
                    <a:lnTo>
                      <a:pt x="220" y="76"/>
                    </a:lnTo>
                    <a:lnTo>
                      <a:pt x="258" y="91"/>
                    </a:lnTo>
                    <a:lnTo>
                      <a:pt x="258" y="76"/>
                    </a:lnTo>
                    <a:lnTo>
                      <a:pt x="288" y="76"/>
                    </a:lnTo>
                    <a:lnTo>
                      <a:pt x="273" y="68"/>
                    </a:lnTo>
                    <a:lnTo>
                      <a:pt x="273" y="7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2" name="Freeform 601"/>
              <p:cNvSpPr>
                <a:spLocks/>
              </p:cNvSpPr>
              <p:nvPr/>
            </p:nvSpPr>
            <p:spPr bwMode="auto">
              <a:xfrm>
                <a:off x="3345" y="1663"/>
                <a:ext cx="197" cy="266"/>
              </a:xfrm>
              <a:custGeom>
                <a:avLst/>
                <a:gdLst>
                  <a:gd name="T0" fmla="*/ 190 w 197"/>
                  <a:gd name="T1" fmla="*/ 190 h 266"/>
                  <a:gd name="T2" fmla="*/ 190 w 197"/>
                  <a:gd name="T3" fmla="*/ 197 h 266"/>
                  <a:gd name="T4" fmla="*/ 190 w 197"/>
                  <a:gd name="T5" fmla="*/ 190 h 266"/>
                  <a:gd name="T6" fmla="*/ 182 w 197"/>
                  <a:gd name="T7" fmla="*/ 190 h 266"/>
                  <a:gd name="T8" fmla="*/ 159 w 197"/>
                  <a:gd name="T9" fmla="*/ 250 h 266"/>
                  <a:gd name="T10" fmla="*/ 91 w 197"/>
                  <a:gd name="T11" fmla="*/ 258 h 266"/>
                  <a:gd name="T12" fmla="*/ 0 w 197"/>
                  <a:gd name="T13" fmla="*/ 266 h 266"/>
                  <a:gd name="T14" fmla="*/ 23 w 197"/>
                  <a:gd name="T15" fmla="*/ 213 h 266"/>
                  <a:gd name="T16" fmla="*/ 0 w 197"/>
                  <a:gd name="T17" fmla="*/ 144 h 266"/>
                  <a:gd name="T18" fmla="*/ 8 w 197"/>
                  <a:gd name="T19" fmla="*/ 76 h 266"/>
                  <a:gd name="T20" fmla="*/ 31 w 197"/>
                  <a:gd name="T21" fmla="*/ 46 h 266"/>
                  <a:gd name="T22" fmla="*/ 38 w 197"/>
                  <a:gd name="T23" fmla="*/ 68 h 266"/>
                  <a:gd name="T24" fmla="*/ 46 w 197"/>
                  <a:gd name="T25" fmla="*/ 38 h 266"/>
                  <a:gd name="T26" fmla="*/ 61 w 197"/>
                  <a:gd name="T27" fmla="*/ 30 h 266"/>
                  <a:gd name="T28" fmla="*/ 53 w 197"/>
                  <a:gd name="T29" fmla="*/ 23 h 266"/>
                  <a:gd name="T30" fmla="*/ 61 w 197"/>
                  <a:gd name="T31" fmla="*/ 8 h 266"/>
                  <a:gd name="T32" fmla="*/ 69 w 197"/>
                  <a:gd name="T33" fmla="*/ 0 h 266"/>
                  <a:gd name="T34" fmla="*/ 129 w 197"/>
                  <a:gd name="T35" fmla="*/ 23 h 266"/>
                  <a:gd name="T36" fmla="*/ 137 w 197"/>
                  <a:gd name="T37" fmla="*/ 38 h 266"/>
                  <a:gd name="T38" fmla="*/ 129 w 197"/>
                  <a:gd name="T39" fmla="*/ 46 h 266"/>
                  <a:gd name="T40" fmla="*/ 144 w 197"/>
                  <a:gd name="T41" fmla="*/ 61 h 266"/>
                  <a:gd name="T42" fmla="*/ 144 w 197"/>
                  <a:gd name="T43" fmla="*/ 84 h 266"/>
                  <a:gd name="T44" fmla="*/ 121 w 197"/>
                  <a:gd name="T45" fmla="*/ 114 h 266"/>
                  <a:gd name="T46" fmla="*/ 121 w 197"/>
                  <a:gd name="T47" fmla="*/ 129 h 266"/>
                  <a:gd name="T48" fmla="*/ 129 w 197"/>
                  <a:gd name="T49" fmla="*/ 137 h 266"/>
                  <a:gd name="T50" fmla="*/ 144 w 197"/>
                  <a:gd name="T51" fmla="*/ 114 h 266"/>
                  <a:gd name="T52" fmla="*/ 159 w 197"/>
                  <a:gd name="T53" fmla="*/ 99 h 266"/>
                  <a:gd name="T54" fmla="*/ 174 w 197"/>
                  <a:gd name="T55" fmla="*/ 114 h 266"/>
                  <a:gd name="T56" fmla="*/ 197 w 197"/>
                  <a:gd name="T57" fmla="*/ 167 h 266"/>
                  <a:gd name="T58" fmla="*/ 190 w 197"/>
                  <a:gd name="T59" fmla="*/ 19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7" h="266">
                    <a:moveTo>
                      <a:pt x="190" y="190"/>
                    </a:moveTo>
                    <a:lnTo>
                      <a:pt x="190" y="197"/>
                    </a:lnTo>
                    <a:lnTo>
                      <a:pt x="190" y="190"/>
                    </a:lnTo>
                    <a:lnTo>
                      <a:pt x="182" y="190"/>
                    </a:lnTo>
                    <a:lnTo>
                      <a:pt x="159" y="250"/>
                    </a:lnTo>
                    <a:lnTo>
                      <a:pt x="91" y="258"/>
                    </a:lnTo>
                    <a:lnTo>
                      <a:pt x="0" y="266"/>
                    </a:lnTo>
                    <a:lnTo>
                      <a:pt x="23" y="213"/>
                    </a:lnTo>
                    <a:lnTo>
                      <a:pt x="0" y="144"/>
                    </a:lnTo>
                    <a:lnTo>
                      <a:pt x="8" y="76"/>
                    </a:lnTo>
                    <a:lnTo>
                      <a:pt x="31" y="46"/>
                    </a:lnTo>
                    <a:lnTo>
                      <a:pt x="38" y="68"/>
                    </a:lnTo>
                    <a:lnTo>
                      <a:pt x="46" y="38"/>
                    </a:lnTo>
                    <a:lnTo>
                      <a:pt x="61" y="30"/>
                    </a:lnTo>
                    <a:lnTo>
                      <a:pt x="53" y="23"/>
                    </a:lnTo>
                    <a:lnTo>
                      <a:pt x="61" y="8"/>
                    </a:lnTo>
                    <a:lnTo>
                      <a:pt x="69" y="0"/>
                    </a:lnTo>
                    <a:lnTo>
                      <a:pt x="129" y="23"/>
                    </a:lnTo>
                    <a:lnTo>
                      <a:pt x="137" y="38"/>
                    </a:lnTo>
                    <a:lnTo>
                      <a:pt x="129" y="46"/>
                    </a:lnTo>
                    <a:lnTo>
                      <a:pt x="144" y="61"/>
                    </a:lnTo>
                    <a:lnTo>
                      <a:pt x="144" y="84"/>
                    </a:lnTo>
                    <a:lnTo>
                      <a:pt x="121" y="114"/>
                    </a:lnTo>
                    <a:lnTo>
                      <a:pt x="121" y="129"/>
                    </a:lnTo>
                    <a:lnTo>
                      <a:pt x="129" y="137"/>
                    </a:lnTo>
                    <a:lnTo>
                      <a:pt x="144" y="114"/>
                    </a:lnTo>
                    <a:lnTo>
                      <a:pt x="159" y="99"/>
                    </a:lnTo>
                    <a:lnTo>
                      <a:pt x="174" y="114"/>
                    </a:lnTo>
                    <a:lnTo>
                      <a:pt x="197" y="167"/>
                    </a:lnTo>
                    <a:lnTo>
                      <a:pt x="190" y="19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3" name="Freeform 602"/>
              <p:cNvSpPr>
                <a:spLocks/>
              </p:cNvSpPr>
              <p:nvPr/>
            </p:nvSpPr>
            <p:spPr bwMode="auto">
              <a:xfrm>
                <a:off x="3345" y="1663"/>
                <a:ext cx="197" cy="266"/>
              </a:xfrm>
              <a:custGeom>
                <a:avLst/>
                <a:gdLst>
                  <a:gd name="T0" fmla="*/ 190 w 197"/>
                  <a:gd name="T1" fmla="*/ 190 h 266"/>
                  <a:gd name="T2" fmla="*/ 190 w 197"/>
                  <a:gd name="T3" fmla="*/ 197 h 266"/>
                  <a:gd name="T4" fmla="*/ 190 w 197"/>
                  <a:gd name="T5" fmla="*/ 190 h 266"/>
                  <a:gd name="T6" fmla="*/ 182 w 197"/>
                  <a:gd name="T7" fmla="*/ 190 h 266"/>
                  <a:gd name="T8" fmla="*/ 159 w 197"/>
                  <a:gd name="T9" fmla="*/ 250 h 266"/>
                  <a:gd name="T10" fmla="*/ 91 w 197"/>
                  <a:gd name="T11" fmla="*/ 258 h 266"/>
                  <a:gd name="T12" fmla="*/ 0 w 197"/>
                  <a:gd name="T13" fmla="*/ 266 h 266"/>
                  <a:gd name="T14" fmla="*/ 23 w 197"/>
                  <a:gd name="T15" fmla="*/ 213 h 266"/>
                  <a:gd name="T16" fmla="*/ 0 w 197"/>
                  <a:gd name="T17" fmla="*/ 144 h 266"/>
                  <a:gd name="T18" fmla="*/ 8 w 197"/>
                  <a:gd name="T19" fmla="*/ 76 h 266"/>
                  <a:gd name="T20" fmla="*/ 31 w 197"/>
                  <a:gd name="T21" fmla="*/ 46 h 266"/>
                  <a:gd name="T22" fmla="*/ 38 w 197"/>
                  <a:gd name="T23" fmla="*/ 68 h 266"/>
                  <a:gd name="T24" fmla="*/ 46 w 197"/>
                  <a:gd name="T25" fmla="*/ 38 h 266"/>
                  <a:gd name="T26" fmla="*/ 61 w 197"/>
                  <a:gd name="T27" fmla="*/ 30 h 266"/>
                  <a:gd name="T28" fmla="*/ 53 w 197"/>
                  <a:gd name="T29" fmla="*/ 23 h 266"/>
                  <a:gd name="T30" fmla="*/ 61 w 197"/>
                  <a:gd name="T31" fmla="*/ 8 h 266"/>
                  <a:gd name="T32" fmla="*/ 69 w 197"/>
                  <a:gd name="T33" fmla="*/ 0 h 266"/>
                  <a:gd name="T34" fmla="*/ 129 w 197"/>
                  <a:gd name="T35" fmla="*/ 23 h 266"/>
                  <a:gd name="T36" fmla="*/ 137 w 197"/>
                  <a:gd name="T37" fmla="*/ 38 h 266"/>
                  <a:gd name="T38" fmla="*/ 129 w 197"/>
                  <a:gd name="T39" fmla="*/ 46 h 266"/>
                  <a:gd name="T40" fmla="*/ 144 w 197"/>
                  <a:gd name="T41" fmla="*/ 61 h 266"/>
                  <a:gd name="T42" fmla="*/ 144 w 197"/>
                  <a:gd name="T43" fmla="*/ 84 h 266"/>
                  <a:gd name="T44" fmla="*/ 121 w 197"/>
                  <a:gd name="T45" fmla="*/ 114 h 266"/>
                  <a:gd name="T46" fmla="*/ 121 w 197"/>
                  <a:gd name="T47" fmla="*/ 129 h 266"/>
                  <a:gd name="T48" fmla="*/ 129 w 197"/>
                  <a:gd name="T49" fmla="*/ 137 h 266"/>
                  <a:gd name="T50" fmla="*/ 144 w 197"/>
                  <a:gd name="T51" fmla="*/ 114 h 266"/>
                  <a:gd name="T52" fmla="*/ 159 w 197"/>
                  <a:gd name="T53" fmla="*/ 99 h 266"/>
                  <a:gd name="T54" fmla="*/ 174 w 197"/>
                  <a:gd name="T55" fmla="*/ 114 h 266"/>
                  <a:gd name="T56" fmla="*/ 197 w 197"/>
                  <a:gd name="T57" fmla="*/ 167 h 266"/>
                  <a:gd name="T58" fmla="*/ 190 w 197"/>
                  <a:gd name="T59" fmla="*/ 190 h 266"/>
                  <a:gd name="T60" fmla="*/ 190 w 197"/>
                  <a:gd name="T61" fmla="*/ 19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7" h="266">
                    <a:moveTo>
                      <a:pt x="190" y="190"/>
                    </a:moveTo>
                    <a:lnTo>
                      <a:pt x="190" y="197"/>
                    </a:lnTo>
                    <a:lnTo>
                      <a:pt x="190" y="190"/>
                    </a:lnTo>
                    <a:lnTo>
                      <a:pt x="182" y="190"/>
                    </a:lnTo>
                    <a:lnTo>
                      <a:pt x="159" y="250"/>
                    </a:lnTo>
                    <a:lnTo>
                      <a:pt x="91" y="258"/>
                    </a:lnTo>
                    <a:lnTo>
                      <a:pt x="0" y="266"/>
                    </a:lnTo>
                    <a:lnTo>
                      <a:pt x="23" y="213"/>
                    </a:lnTo>
                    <a:lnTo>
                      <a:pt x="0" y="144"/>
                    </a:lnTo>
                    <a:lnTo>
                      <a:pt x="8" y="76"/>
                    </a:lnTo>
                    <a:lnTo>
                      <a:pt x="31" y="46"/>
                    </a:lnTo>
                    <a:lnTo>
                      <a:pt x="38" y="68"/>
                    </a:lnTo>
                    <a:lnTo>
                      <a:pt x="46" y="38"/>
                    </a:lnTo>
                    <a:lnTo>
                      <a:pt x="61" y="30"/>
                    </a:lnTo>
                    <a:lnTo>
                      <a:pt x="53" y="23"/>
                    </a:lnTo>
                    <a:lnTo>
                      <a:pt x="61" y="8"/>
                    </a:lnTo>
                    <a:lnTo>
                      <a:pt x="69" y="0"/>
                    </a:lnTo>
                    <a:lnTo>
                      <a:pt x="129" y="23"/>
                    </a:lnTo>
                    <a:lnTo>
                      <a:pt x="137" y="38"/>
                    </a:lnTo>
                    <a:lnTo>
                      <a:pt x="129" y="46"/>
                    </a:lnTo>
                    <a:lnTo>
                      <a:pt x="144" y="61"/>
                    </a:lnTo>
                    <a:lnTo>
                      <a:pt x="144" y="84"/>
                    </a:lnTo>
                    <a:lnTo>
                      <a:pt x="121" y="114"/>
                    </a:lnTo>
                    <a:lnTo>
                      <a:pt x="121" y="129"/>
                    </a:lnTo>
                    <a:lnTo>
                      <a:pt x="129" y="137"/>
                    </a:lnTo>
                    <a:lnTo>
                      <a:pt x="144" y="114"/>
                    </a:lnTo>
                    <a:lnTo>
                      <a:pt x="159" y="99"/>
                    </a:lnTo>
                    <a:lnTo>
                      <a:pt x="174" y="114"/>
                    </a:lnTo>
                    <a:lnTo>
                      <a:pt x="197" y="167"/>
                    </a:lnTo>
                    <a:lnTo>
                      <a:pt x="190" y="190"/>
                    </a:lnTo>
                    <a:lnTo>
                      <a:pt x="190" y="19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4" name="Freeform 603"/>
              <p:cNvSpPr>
                <a:spLocks/>
              </p:cNvSpPr>
              <p:nvPr/>
            </p:nvSpPr>
            <p:spPr bwMode="auto">
              <a:xfrm>
                <a:off x="2853" y="1466"/>
                <a:ext cx="333" cy="372"/>
              </a:xfrm>
              <a:custGeom>
                <a:avLst/>
                <a:gdLst>
                  <a:gd name="T0" fmla="*/ 280 w 333"/>
                  <a:gd name="T1" fmla="*/ 106 h 372"/>
                  <a:gd name="T2" fmla="*/ 228 w 333"/>
                  <a:gd name="T3" fmla="*/ 159 h 372"/>
                  <a:gd name="T4" fmla="*/ 235 w 333"/>
                  <a:gd name="T5" fmla="*/ 167 h 372"/>
                  <a:gd name="T6" fmla="*/ 220 w 333"/>
                  <a:gd name="T7" fmla="*/ 167 h 372"/>
                  <a:gd name="T8" fmla="*/ 220 w 333"/>
                  <a:gd name="T9" fmla="*/ 205 h 372"/>
                  <a:gd name="T10" fmla="*/ 197 w 333"/>
                  <a:gd name="T11" fmla="*/ 227 h 372"/>
                  <a:gd name="T12" fmla="*/ 205 w 333"/>
                  <a:gd name="T13" fmla="*/ 250 h 372"/>
                  <a:gd name="T14" fmla="*/ 205 w 333"/>
                  <a:gd name="T15" fmla="*/ 258 h 372"/>
                  <a:gd name="T16" fmla="*/ 197 w 333"/>
                  <a:gd name="T17" fmla="*/ 288 h 372"/>
                  <a:gd name="T18" fmla="*/ 265 w 333"/>
                  <a:gd name="T19" fmla="*/ 334 h 372"/>
                  <a:gd name="T20" fmla="*/ 273 w 333"/>
                  <a:gd name="T21" fmla="*/ 364 h 372"/>
                  <a:gd name="T22" fmla="*/ 31 w 333"/>
                  <a:gd name="T23" fmla="*/ 372 h 372"/>
                  <a:gd name="T24" fmla="*/ 31 w 333"/>
                  <a:gd name="T25" fmla="*/ 258 h 372"/>
                  <a:gd name="T26" fmla="*/ 16 w 333"/>
                  <a:gd name="T27" fmla="*/ 235 h 372"/>
                  <a:gd name="T28" fmla="*/ 31 w 333"/>
                  <a:gd name="T29" fmla="*/ 220 h 372"/>
                  <a:gd name="T30" fmla="*/ 0 w 333"/>
                  <a:gd name="T31" fmla="*/ 23 h 372"/>
                  <a:gd name="T32" fmla="*/ 91 w 333"/>
                  <a:gd name="T33" fmla="*/ 23 h 372"/>
                  <a:gd name="T34" fmla="*/ 91 w 333"/>
                  <a:gd name="T35" fmla="*/ 0 h 372"/>
                  <a:gd name="T36" fmla="*/ 99 w 333"/>
                  <a:gd name="T37" fmla="*/ 0 h 372"/>
                  <a:gd name="T38" fmla="*/ 114 w 333"/>
                  <a:gd name="T39" fmla="*/ 38 h 372"/>
                  <a:gd name="T40" fmla="*/ 144 w 333"/>
                  <a:gd name="T41" fmla="*/ 45 h 372"/>
                  <a:gd name="T42" fmla="*/ 152 w 333"/>
                  <a:gd name="T43" fmla="*/ 53 h 372"/>
                  <a:gd name="T44" fmla="*/ 182 w 333"/>
                  <a:gd name="T45" fmla="*/ 45 h 372"/>
                  <a:gd name="T46" fmla="*/ 197 w 333"/>
                  <a:gd name="T47" fmla="*/ 53 h 372"/>
                  <a:gd name="T48" fmla="*/ 212 w 333"/>
                  <a:gd name="T49" fmla="*/ 68 h 372"/>
                  <a:gd name="T50" fmla="*/ 228 w 333"/>
                  <a:gd name="T51" fmla="*/ 61 h 372"/>
                  <a:gd name="T52" fmla="*/ 250 w 333"/>
                  <a:gd name="T53" fmla="*/ 83 h 372"/>
                  <a:gd name="T54" fmla="*/ 280 w 333"/>
                  <a:gd name="T55" fmla="*/ 68 h 372"/>
                  <a:gd name="T56" fmla="*/ 280 w 333"/>
                  <a:gd name="T57" fmla="*/ 76 h 372"/>
                  <a:gd name="T58" fmla="*/ 333 w 333"/>
                  <a:gd name="T59" fmla="*/ 76 h 372"/>
                  <a:gd name="T60" fmla="*/ 280 w 333"/>
                  <a:gd name="T61" fmla="*/ 106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3" h="372">
                    <a:moveTo>
                      <a:pt x="280" y="106"/>
                    </a:moveTo>
                    <a:lnTo>
                      <a:pt x="228" y="159"/>
                    </a:lnTo>
                    <a:lnTo>
                      <a:pt x="235" y="167"/>
                    </a:lnTo>
                    <a:lnTo>
                      <a:pt x="220" y="167"/>
                    </a:lnTo>
                    <a:lnTo>
                      <a:pt x="220" y="205"/>
                    </a:lnTo>
                    <a:lnTo>
                      <a:pt x="197" y="227"/>
                    </a:lnTo>
                    <a:lnTo>
                      <a:pt x="205" y="250"/>
                    </a:lnTo>
                    <a:lnTo>
                      <a:pt x="205" y="258"/>
                    </a:lnTo>
                    <a:lnTo>
                      <a:pt x="197" y="288"/>
                    </a:lnTo>
                    <a:lnTo>
                      <a:pt x="265" y="334"/>
                    </a:lnTo>
                    <a:lnTo>
                      <a:pt x="273" y="364"/>
                    </a:lnTo>
                    <a:lnTo>
                      <a:pt x="31" y="372"/>
                    </a:lnTo>
                    <a:lnTo>
                      <a:pt x="31" y="258"/>
                    </a:lnTo>
                    <a:lnTo>
                      <a:pt x="16" y="235"/>
                    </a:lnTo>
                    <a:lnTo>
                      <a:pt x="31" y="220"/>
                    </a:lnTo>
                    <a:lnTo>
                      <a:pt x="0" y="23"/>
                    </a:lnTo>
                    <a:lnTo>
                      <a:pt x="91" y="23"/>
                    </a:lnTo>
                    <a:lnTo>
                      <a:pt x="91" y="0"/>
                    </a:lnTo>
                    <a:lnTo>
                      <a:pt x="99" y="0"/>
                    </a:lnTo>
                    <a:lnTo>
                      <a:pt x="114" y="38"/>
                    </a:lnTo>
                    <a:lnTo>
                      <a:pt x="144" y="45"/>
                    </a:lnTo>
                    <a:lnTo>
                      <a:pt x="152" y="53"/>
                    </a:lnTo>
                    <a:lnTo>
                      <a:pt x="182" y="45"/>
                    </a:lnTo>
                    <a:lnTo>
                      <a:pt x="197" y="53"/>
                    </a:lnTo>
                    <a:lnTo>
                      <a:pt x="212" y="68"/>
                    </a:lnTo>
                    <a:lnTo>
                      <a:pt x="228" y="61"/>
                    </a:lnTo>
                    <a:lnTo>
                      <a:pt x="250" y="83"/>
                    </a:lnTo>
                    <a:lnTo>
                      <a:pt x="280" y="68"/>
                    </a:lnTo>
                    <a:lnTo>
                      <a:pt x="280" y="76"/>
                    </a:lnTo>
                    <a:lnTo>
                      <a:pt x="333" y="76"/>
                    </a:lnTo>
                    <a:lnTo>
                      <a:pt x="280" y="106"/>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5" name="Freeform 604"/>
              <p:cNvSpPr>
                <a:spLocks/>
              </p:cNvSpPr>
              <p:nvPr/>
            </p:nvSpPr>
            <p:spPr bwMode="auto">
              <a:xfrm>
                <a:off x="2853" y="1466"/>
                <a:ext cx="333" cy="372"/>
              </a:xfrm>
              <a:custGeom>
                <a:avLst/>
                <a:gdLst>
                  <a:gd name="T0" fmla="*/ 280 w 333"/>
                  <a:gd name="T1" fmla="*/ 106 h 372"/>
                  <a:gd name="T2" fmla="*/ 228 w 333"/>
                  <a:gd name="T3" fmla="*/ 159 h 372"/>
                  <a:gd name="T4" fmla="*/ 235 w 333"/>
                  <a:gd name="T5" fmla="*/ 167 h 372"/>
                  <a:gd name="T6" fmla="*/ 220 w 333"/>
                  <a:gd name="T7" fmla="*/ 167 h 372"/>
                  <a:gd name="T8" fmla="*/ 220 w 333"/>
                  <a:gd name="T9" fmla="*/ 205 h 372"/>
                  <a:gd name="T10" fmla="*/ 197 w 333"/>
                  <a:gd name="T11" fmla="*/ 227 h 372"/>
                  <a:gd name="T12" fmla="*/ 205 w 333"/>
                  <a:gd name="T13" fmla="*/ 250 h 372"/>
                  <a:gd name="T14" fmla="*/ 205 w 333"/>
                  <a:gd name="T15" fmla="*/ 258 h 372"/>
                  <a:gd name="T16" fmla="*/ 197 w 333"/>
                  <a:gd name="T17" fmla="*/ 288 h 372"/>
                  <a:gd name="T18" fmla="*/ 265 w 333"/>
                  <a:gd name="T19" fmla="*/ 334 h 372"/>
                  <a:gd name="T20" fmla="*/ 273 w 333"/>
                  <a:gd name="T21" fmla="*/ 364 h 372"/>
                  <a:gd name="T22" fmla="*/ 31 w 333"/>
                  <a:gd name="T23" fmla="*/ 372 h 372"/>
                  <a:gd name="T24" fmla="*/ 31 w 333"/>
                  <a:gd name="T25" fmla="*/ 258 h 372"/>
                  <a:gd name="T26" fmla="*/ 16 w 333"/>
                  <a:gd name="T27" fmla="*/ 235 h 372"/>
                  <a:gd name="T28" fmla="*/ 31 w 333"/>
                  <a:gd name="T29" fmla="*/ 220 h 372"/>
                  <a:gd name="T30" fmla="*/ 0 w 333"/>
                  <a:gd name="T31" fmla="*/ 23 h 372"/>
                  <a:gd name="T32" fmla="*/ 91 w 333"/>
                  <a:gd name="T33" fmla="*/ 23 h 372"/>
                  <a:gd name="T34" fmla="*/ 91 w 333"/>
                  <a:gd name="T35" fmla="*/ 0 h 372"/>
                  <a:gd name="T36" fmla="*/ 99 w 333"/>
                  <a:gd name="T37" fmla="*/ 0 h 372"/>
                  <a:gd name="T38" fmla="*/ 114 w 333"/>
                  <a:gd name="T39" fmla="*/ 38 h 372"/>
                  <a:gd name="T40" fmla="*/ 144 w 333"/>
                  <a:gd name="T41" fmla="*/ 45 h 372"/>
                  <a:gd name="T42" fmla="*/ 152 w 333"/>
                  <a:gd name="T43" fmla="*/ 53 h 372"/>
                  <a:gd name="T44" fmla="*/ 182 w 333"/>
                  <a:gd name="T45" fmla="*/ 45 h 372"/>
                  <a:gd name="T46" fmla="*/ 197 w 333"/>
                  <a:gd name="T47" fmla="*/ 53 h 372"/>
                  <a:gd name="T48" fmla="*/ 212 w 333"/>
                  <a:gd name="T49" fmla="*/ 68 h 372"/>
                  <a:gd name="T50" fmla="*/ 228 w 333"/>
                  <a:gd name="T51" fmla="*/ 61 h 372"/>
                  <a:gd name="T52" fmla="*/ 250 w 333"/>
                  <a:gd name="T53" fmla="*/ 83 h 372"/>
                  <a:gd name="T54" fmla="*/ 280 w 333"/>
                  <a:gd name="T55" fmla="*/ 68 h 372"/>
                  <a:gd name="T56" fmla="*/ 280 w 333"/>
                  <a:gd name="T57" fmla="*/ 76 h 372"/>
                  <a:gd name="T58" fmla="*/ 333 w 333"/>
                  <a:gd name="T59" fmla="*/ 76 h 372"/>
                  <a:gd name="T60" fmla="*/ 280 w 333"/>
                  <a:gd name="T61" fmla="*/ 106 h 372"/>
                  <a:gd name="T62" fmla="*/ 280 w 333"/>
                  <a:gd name="T63" fmla="*/ 11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3" h="372">
                    <a:moveTo>
                      <a:pt x="280" y="106"/>
                    </a:moveTo>
                    <a:lnTo>
                      <a:pt x="228" y="159"/>
                    </a:lnTo>
                    <a:lnTo>
                      <a:pt x="235" y="167"/>
                    </a:lnTo>
                    <a:lnTo>
                      <a:pt x="220" y="167"/>
                    </a:lnTo>
                    <a:lnTo>
                      <a:pt x="220" y="205"/>
                    </a:lnTo>
                    <a:lnTo>
                      <a:pt x="197" y="227"/>
                    </a:lnTo>
                    <a:lnTo>
                      <a:pt x="205" y="250"/>
                    </a:lnTo>
                    <a:lnTo>
                      <a:pt x="205" y="258"/>
                    </a:lnTo>
                    <a:lnTo>
                      <a:pt x="197" y="288"/>
                    </a:lnTo>
                    <a:lnTo>
                      <a:pt x="265" y="334"/>
                    </a:lnTo>
                    <a:lnTo>
                      <a:pt x="273" y="364"/>
                    </a:lnTo>
                    <a:lnTo>
                      <a:pt x="31" y="372"/>
                    </a:lnTo>
                    <a:lnTo>
                      <a:pt x="31" y="258"/>
                    </a:lnTo>
                    <a:lnTo>
                      <a:pt x="16" y="235"/>
                    </a:lnTo>
                    <a:lnTo>
                      <a:pt x="31" y="220"/>
                    </a:lnTo>
                    <a:lnTo>
                      <a:pt x="0" y="23"/>
                    </a:lnTo>
                    <a:lnTo>
                      <a:pt x="91" y="23"/>
                    </a:lnTo>
                    <a:lnTo>
                      <a:pt x="91" y="0"/>
                    </a:lnTo>
                    <a:lnTo>
                      <a:pt x="99" y="0"/>
                    </a:lnTo>
                    <a:lnTo>
                      <a:pt x="114" y="38"/>
                    </a:lnTo>
                    <a:lnTo>
                      <a:pt x="144" y="45"/>
                    </a:lnTo>
                    <a:lnTo>
                      <a:pt x="152" y="53"/>
                    </a:lnTo>
                    <a:lnTo>
                      <a:pt x="182" y="45"/>
                    </a:lnTo>
                    <a:lnTo>
                      <a:pt x="197" y="53"/>
                    </a:lnTo>
                    <a:lnTo>
                      <a:pt x="212" y="68"/>
                    </a:lnTo>
                    <a:lnTo>
                      <a:pt x="228" y="61"/>
                    </a:lnTo>
                    <a:lnTo>
                      <a:pt x="250" y="83"/>
                    </a:lnTo>
                    <a:lnTo>
                      <a:pt x="280" y="68"/>
                    </a:lnTo>
                    <a:lnTo>
                      <a:pt x="280" y="76"/>
                    </a:lnTo>
                    <a:lnTo>
                      <a:pt x="333" y="76"/>
                    </a:lnTo>
                    <a:lnTo>
                      <a:pt x="280" y="106"/>
                    </a:lnTo>
                    <a:lnTo>
                      <a:pt x="280" y="11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6" name="Freeform 605"/>
              <p:cNvSpPr>
                <a:spLocks/>
              </p:cNvSpPr>
              <p:nvPr/>
            </p:nvSpPr>
            <p:spPr bwMode="auto">
              <a:xfrm>
                <a:off x="3141" y="2369"/>
                <a:ext cx="182" cy="311"/>
              </a:xfrm>
              <a:custGeom>
                <a:avLst/>
                <a:gdLst>
                  <a:gd name="T0" fmla="*/ 174 w 182"/>
                  <a:gd name="T1" fmla="*/ 197 h 311"/>
                  <a:gd name="T2" fmla="*/ 182 w 182"/>
                  <a:gd name="T3" fmla="*/ 295 h 311"/>
                  <a:gd name="T4" fmla="*/ 129 w 182"/>
                  <a:gd name="T5" fmla="*/ 295 h 311"/>
                  <a:gd name="T6" fmla="*/ 129 w 182"/>
                  <a:gd name="T7" fmla="*/ 311 h 311"/>
                  <a:gd name="T8" fmla="*/ 121 w 182"/>
                  <a:gd name="T9" fmla="*/ 311 h 311"/>
                  <a:gd name="T10" fmla="*/ 106 w 182"/>
                  <a:gd name="T11" fmla="*/ 280 h 311"/>
                  <a:gd name="T12" fmla="*/ 106 w 182"/>
                  <a:gd name="T13" fmla="*/ 258 h 311"/>
                  <a:gd name="T14" fmla="*/ 8 w 182"/>
                  <a:gd name="T15" fmla="*/ 265 h 311"/>
                  <a:gd name="T16" fmla="*/ 0 w 182"/>
                  <a:gd name="T17" fmla="*/ 250 h 311"/>
                  <a:gd name="T18" fmla="*/ 15 w 182"/>
                  <a:gd name="T19" fmla="*/ 227 h 311"/>
                  <a:gd name="T20" fmla="*/ 8 w 182"/>
                  <a:gd name="T21" fmla="*/ 227 h 311"/>
                  <a:gd name="T22" fmla="*/ 23 w 182"/>
                  <a:gd name="T23" fmla="*/ 220 h 311"/>
                  <a:gd name="T24" fmla="*/ 15 w 182"/>
                  <a:gd name="T25" fmla="*/ 212 h 311"/>
                  <a:gd name="T26" fmla="*/ 38 w 182"/>
                  <a:gd name="T27" fmla="*/ 189 h 311"/>
                  <a:gd name="T28" fmla="*/ 23 w 182"/>
                  <a:gd name="T29" fmla="*/ 189 h 311"/>
                  <a:gd name="T30" fmla="*/ 38 w 182"/>
                  <a:gd name="T31" fmla="*/ 174 h 311"/>
                  <a:gd name="T32" fmla="*/ 30 w 182"/>
                  <a:gd name="T33" fmla="*/ 167 h 311"/>
                  <a:gd name="T34" fmla="*/ 38 w 182"/>
                  <a:gd name="T35" fmla="*/ 167 h 311"/>
                  <a:gd name="T36" fmla="*/ 30 w 182"/>
                  <a:gd name="T37" fmla="*/ 159 h 311"/>
                  <a:gd name="T38" fmla="*/ 23 w 182"/>
                  <a:gd name="T39" fmla="*/ 159 h 311"/>
                  <a:gd name="T40" fmla="*/ 23 w 182"/>
                  <a:gd name="T41" fmla="*/ 136 h 311"/>
                  <a:gd name="T42" fmla="*/ 30 w 182"/>
                  <a:gd name="T43" fmla="*/ 121 h 311"/>
                  <a:gd name="T44" fmla="*/ 30 w 182"/>
                  <a:gd name="T45" fmla="*/ 106 h 311"/>
                  <a:gd name="T46" fmla="*/ 15 w 182"/>
                  <a:gd name="T47" fmla="*/ 106 h 311"/>
                  <a:gd name="T48" fmla="*/ 15 w 182"/>
                  <a:gd name="T49" fmla="*/ 91 h 311"/>
                  <a:gd name="T50" fmla="*/ 30 w 182"/>
                  <a:gd name="T51" fmla="*/ 91 h 311"/>
                  <a:gd name="T52" fmla="*/ 23 w 182"/>
                  <a:gd name="T53" fmla="*/ 75 h 311"/>
                  <a:gd name="T54" fmla="*/ 38 w 182"/>
                  <a:gd name="T55" fmla="*/ 60 h 311"/>
                  <a:gd name="T56" fmla="*/ 30 w 182"/>
                  <a:gd name="T57" fmla="*/ 60 h 311"/>
                  <a:gd name="T58" fmla="*/ 53 w 182"/>
                  <a:gd name="T59" fmla="*/ 45 h 311"/>
                  <a:gd name="T60" fmla="*/ 53 w 182"/>
                  <a:gd name="T61" fmla="*/ 22 h 311"/>
                  <a:gd name="T62" fmla="*/ 61 w 182"/>
                  <a:gd name="T63" fmla="*/ 15 h 311"/>
                  <a:gd name="T64" fmla="*/ 61 w 182"/>
                  <a:gd name="T65" fmla="*/ 7 h 311"/>
                  <a:gd name="T66" fmla="*/ 174 w 182"/>
                  <a:gd name="T67" fmla="*/ 0 h 311"/>
                  <a:gd name="T68" fmla="*/ 174 w 182"/>
                  <a:gd name="T69" fmla="*/ 7 h 311"/>
                  <a:gd name="T70" fmla="*/ 174 w 182"/>
                  <a:gd name="T71" fmla="*/ 19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2" h="311">
                    <a:moveTo>
                      <a:pt x="174" y="197"/>
                    </a:moveTo>
                    <a:lnTo>
                      <a:pt x="182" y="295"/>
                    </a:lnTo>
                    <a:lnTo>
                      <a:pt x="129" y="295"/>
                    </a:lnTo>
                    <a:lnTo>
                      <a:pt x="129" y="311"/>
                    </a:lnTo>
                    <a:lnTo>
                      <a:pt x="121" y="311"/>
                    </a:lnTo>
                    <a:lnTo>
                      <a:pt x="106" y="280"/>
                    </a:lnTo>
                    <a:lnTo>
                      <a:pt x="106" y="258"/>
                    </a:lnTo>
                    <a:lnTo>
                      <a:pt x="8" y="265"/>
                    </a:lnTo>
                    <a:lnTo>
                      <a:pt x="0" y="250"/>
                    </a:lnTo>
                    <a:lnTo>
                      <a:pt x="15" y="227"/>
                    </a:lnTo>
                    <a:lnTo>
                      <a:pt x="8" y="227"/>
                    </a:lnTo>
                    <a:lnTo>
                      <a:pt x="23" y="220"/>
                    </a:lnTo>
                    <a:lnTo>
                      <a:pt x="15" y="212"/>
                    </a:lnTo>
                    <a:lnTo>
                      <a:pt x="38" y="189"/>
                    </a:lnTo>
                    <a:lnTo>
                      <a:pt x="23" y="189"/>
                    </a:lnTo>
                    <a:lnTo>
                      <a:pt x="38" y="174"/>
                    </a:lnTo>
                    <a:lnTo>
                      <a:pt x="30" y="167"/>
                    </a:lnTo>
                    <a:lnTo>
                      <a:pt x="38" y="167"/>
                    </a:lnTo>
                    <a:lnTo>
                      <a:pt x="30" y="159"/>
                    </a:lnTo>
                    <a:lnTo>
                      <a:pt x="23" y="159"/>
                    </a:lnTo>
                    <a:lnTo>
                      <a:pt x="23" y="136"/>
                    </a:lnTo>
                    <a:lnTo>
                      <a:pt x="30" y="121"/>
                    </a:lnTo>
                    <a:lnTo>
                      <a:pt x="30" y="106"/>
                    </a:lnTo>
                    <a:lnTo>
                      <a:pt x="15" y="106"/>
                    </a:lnTo>
                    <a:lnTo>
                      <a:pt x="15" y="91"/>
                    </a:lnTo>
                    <a:lnTo>
                      <a:pt x="30" y="91"/>
                    </a:lnTo>
                    <a:lnTo>
                      <a:pt x="23" y="75"/>
                    </a:lnTo>
                    <a:lnTo>
                      <a:pt x="38" y="60"/>
                    </a:lnTo>
                    <a:lnTo>
                      <a:pt x="30" y="60"/>
                    </a:lnTo>
                    <a:lnTo>
                      <a:pt x="53" y="45"/>
                    </a:lnTo>
                    <a:lnTo>
                      <a:pt x="53" y="22"/>
                    </a:lnTo>
                    <a:lnTo>
                      <a:pt x="61" y="15"/>
                    </a:lnTo>
                    <a:lnTo>
                      <a:pt x="61" y="7"/>
                    </a:lnTo>
                    <a:lnTo>
                      <a:pt x="174" y="0"/>
                    </a:lnTo>
                    <a:lnTo>
                      <a:pt x="174" y="7"/>
                    </a:lnTo>
                    <a:lnTo>
                      <a:pt x="174" y="197"/>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7" name="Freeform 606"/>
              <p:cNvSpPr>
                <a:spLocks/>
              </p:cNvSpPr>
              <p:nvPr/>
            </p:nvSpPr>
            <p:spPr bwMode="auto">
              <a:xfrm>
                <a:off x="3141" y="2369"/>
                <a:ext cx="182" cy="311"/>
              </a:xfrm>
              <a:custGeom>
                <a:avLst/>
                <a:gdLst>
                  <a:gd name="T0" fmla="*/ 174 w 182"/>
                  <a:gd name="T1" fmla="*/ 197 h 311"/>
                  <a:gd name="T2" fmla="*/ 182 w 182"/>
                  <a:gd name="T3" fmla="*/ 295 h 311"/>
                  <a:gd name="T4" fmla="*/ 129 w 182"/>
                  <a:gd name="T5" fmla="*/ 295 h 311"/>
                  <a:gd name="T6" fmla="*/ 129 w 182"/>
                  <a:gd name="T7" fmla="*/ 311 h 311"/>
                  <a:gd name="T8" fmla="*/ 121 w 182"/>
                  <a:gd name="T9" fmla="*/ 311 h 311"/>
                  <a:gd name="T10" fmla="*/ 106 w 182"/>
                  <a:gd name="T11" fmla="*/ 280 h 311"/>
                  <a:gd name="T12" fmla="*/ 106 w 182"/>
                  <a:gd name="T13" fmla="*/ 258 h 311"/>
                  <a:gd name="T14" fmla="*/ 8 w 182"/>
                  <a:gd name="T15" fmla="*/ 265 h 311"/>
                  <a:gd name="T16" fmla="*/ 0 w 182"/>
                  <a:gd name="T17" fmla="*/ 250 h 311"/>
                  <a:gd name="T18" fmla="*/ 15 w 182"/>
                  <a:gd name="T19" fmla="*/ 227 h 311"/>
                  <a:gd name="T20" fmla="*/ 8 w 182"/>
                  <a:gd name="T21" fmla="*/ 227 h 311"/>
                  <a:gd name="T22" fmla="*/ 23 w 182"/>
                  <a:gd name="T23" fmla="*/ 220 h 311"/>
                  <a:gd name="T24" fmla="*/ 15 w 182"/>
                  <a:gd name="T25" fmla="*/ 212 h 311"/>
                  <a:gd name="T26" fmla="*/ 38 w 182"/>
                  <a:gd name="T27" fmla="*/ 189 h 311"/>
                  <a:gd name="T28" fmla="*/ 23 w 182"/>
                  <a:gd name="T29" fmla="*/ 189 h 311"/>
                  <a:gd name="T30" fmla="*/ 38 w 182"/>
                  <a:gd name="T31" fmla="*/ 174 h 311"/>
                  <a:gd name="T32" fmla="*/ 30 w 182"/>
                  <a:gd name="T33" fmla="*/ 167 h 311"/>
                  <a:gd name="T34" fmla="*/ 38 w 182"/>
                  <a:gd name="T35" fmla="*/ 167 h 311"/>
                  <a:gd name="T36" fmla="*/ 30 w 182"/>
                  <a:gd name="T37" fmla="*/ 159 h 311"/>
                  <a:gd name="T38" fmla="*/ 23 w 182"/>
                  <a:gd name="T39" fmla="*/ 159 h 311"/>
                  <a:gd name="T40" fmla="*/ 23 w 182"/>
                  <a:gd name="T41" fmla="*/ 136 h 311"/>
                  <a:gd name="T42" fmla="*/ 30 w 182"/>
                  <a:gd name="T43" fmla="*/ 121 h 311"/>
                  <a:gd name="T44" fmla="*/ 30 w 182"/>
                  <a:gd name="T45" fmla="*/ 106 h 311"/>
                  <a:gd name="T46" fmla="*/ 15 w 182"/>
                  <a:gd name="T47" fmla="*/ 106 h 311"/>
                  <a:gd name="T48" fmla="*/ 15 w 182"/>
                  <a:gd name="T49" fmla="*/ 91 h 311"/>
                  <a:gd name="T50" fmla="*/ 30 w 182"/>
                  <a:gd name="T51" fmla="*/ 91 h 311"/>
                  <a:gd name="T52" fmla="*/ 23 w 182"/>
                  <a:gd name="T53" fmla="*/ 75 h 311"/>
                  <a:gd name="T54" fmla="*/ 38 w 182"/>
                  <a:gd name="T55" fmla="*/ 60 h 311"/>
                  <a:gd name="T56" fmla="*/ 30 w 182"/>
                  <a:gd name="T57" fmla="*/ 60 h 311"/>
                  <a:gd name="T58" fmla="*/ 53 w 182"/>
                  <a:gd name="T59" fmla="*/ 45 h 311"/>
                  <a:gd name="T60" fmla="*/ 53 w 182"/>
                  <a:gd name="T61" fmla="*/ 22 h 311"/>
                  <a:gd name="T62" fmla="*/ 61 w 182"/>
                  <a:gd name="T63" fmla="*/ 15 h 311"/>
                  <a:gd name="T64" fmla="*/ 61 w 182"/>
                  <a:gd name="T65" fmla="*/ 7 h 311"/>
                  <a:gd name="T66" fmla="*/ 174 w 182"/>
                  <a:gd name="T67" fmla="*/ 0 h 311"/>
                  <a:gd name="T68" fmla="*/ 174 w 182"/>
                  <a:gd name="T69" fmla="*/ 7 h 311"/>
                  <a:gd name="T70" fmla="*/ 174 w 182"/>
                  <a:gd name="T71" fmla="*/ 197 h 311"/>
                  <a:gd name="T72" fmla="*/ 174 w 182"/>
                  <a:gd name="T73" fmla="*/ 204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311">
                    <a:moveTo>
                      <a:pt x="174" y="197"/>
                    </a:moveTo>
                    <a:lnTo>
                      <a:pt x="182" y="295"/>
                    </a:lnTo>
                    <a:lnTo>
                      <a:pt x="129" y="295"/>
                    </a:lnTo>
                    <a:lnTo>
                      <a:pt x="129" y="311"/>
                    </a:lnTo>
                    <a:lnTo>
                      <a:pt x="121" y="311"/>
                    </a:lnTo>
                    <a:lnTo>
                      <a:pt x="106" y="280"/>
                    </a:lnTo>
                    <a:lnTo>
                      <a:pt x="106" y="258"/>
                    </a:lnTo>
                    <a:lnTo>
                      <a:pt x="8" y="265"/>
                    </a:lnTo>
                    <a:lnTo>
                      <a:pt x="0" y="250"/>
                    </a:lnTo>
                    <a:lnTo>
                      <a:pt x="15" y="227"/>
                    </a:lnTo>
                    <a:lnTo>
                      <a:pt x="8" y="227"/>
                    </a:lnTo>
                    <a:lnTo>
                      <a:pt x="23" y="220"/>
                    </a:lnTo>
                    <a:lnTo>
                      <a:pt x="15" y="212"/>
                    </a:lnTo>
                    <a:lnTo>
                      <a:pt x="38" y="189"/>
                    </a:lnTo>
                    <a:lnTo>
                      <a:pt x="23" y="189"/>
                    </a:lnTo>
                    <a:lnTo>
                      <a:pt x="38" y="174"/>
                    </a:lnTo>
                    <a:lnTo>
                      <a:pt x="30" y="167"/>
                    </a:lnTo>
                    <a:lnTo>
                      <a:pt x="38" y="167"/>
                    </a:lnTo>
                    <a:lnTo>
                      <a:pt x="30" y="159"/>
                    </a:lnTo>
                    <a:lnTo>
                      <a:pt x="23" y="159"/>
                    </a:lnTo>
                    <a:lnTo>
                      <a:pt x="23" y="136"/>
                    </a:lnTo>
                    <a:lnTo>
                      <a:pt x="30" y="121"/>
                    </a:lnTo>
                    <a:lnTo>
                      <a:pt x="30" y="106"/>
                    </a:lnTo>
                    <a:lnTo>
                      <a:pt x="15" y="106"/>
                    </a:lnTo>
                    <a:lnTo>
                      <a:pt x="15" y="91"/>
                    </a:lnTo>
                    <a:lnTo>
                      <a:pt x="30" y="91"/>
                    </a:lnTo>
                    <a:lnTo>
                      <a:pt x="23" y="75"/>
                    </a:lnTo>
                    <a:lnTo>
                      <a:pt x="38" y="60"/>
                    </a:lnTo>
                    <a:lnTo>
                      <a:pt x="30" y="60"/>
                    </a:lnTo>
                    <a:lnTo>
                      <a:pt x="53" y="45"/>
                    </a:lnTo>
                    <a:lnTo>
                      <a:pt x="53" y="22"/>
                    </a:lnTo>
                    <a:lnTo>
                      <a:pt x="61" y="15"/>
                    </a:lnTo>
                    <a:lnTo>
                      <a:pt x="61" y="7"/>
                    </a:lnTo>
                    <a:lnTo>
                      <a:pt x="174" y="0"/>
                    </a:lnTo>
                    <a:lnTo>
                      <a:pt x="174" y="7"/>
                    </a:lnTo>
                    <a:lnTo>
                      <a:pt x="174" y="197"/>
                    </a:lnTo>
                    <a:lnTo>
                      <a:pt x="174" y="20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8" name="Freeform 607"/>
              <p:cNvSpPr>
                <a:spLocks/>
              </p:cNvSpPr>
              <p:nvPr/>
            </p:nvSpPr>
            <p:spPr bwMode="auto">
              <a:xfrm>
                <a:off x="2922" y="2020"/>
                <a:ext cx="333" cy="296"/>
              </a:xfrm>
              <a:custGeom>
                <a:avLst/>
                <a:gdLst>
                  <a:gd name="T0" fmla="*/ 333 w 333"/>
                  <a:gd name="T1" fmla="*/ 227 h 296"/>
                  <a:gd name="T2" fmla="*/ 310 w 333"/>
                  <a:gd name="T3" fmla="*/ 204 h 296"/>
                  <a:gd name="T4" fmla="*/ 310 w 333"/>
                  <a:gd name="T5" fmla="*/ 182 h 296"/>
                  <a:gd name="T6" fmla="*/ 264 w 333"/>
                  <a:gd name="T7" fmla="*/ 151 h 296"/>
                  <a:gd name="T8" fmla="*/ 280 w 333"/>
                  <a:gd name="T9" fmla="*/ 106 h 296"/>
                  <a:gd name="T10" fmla="*/ 257 w 333"/>
                  <a:gd name="T11" fmla="*/ 98 h 296"/>
                  <a:gd name="T12" fmla="*/ 249 w 333"/>
                  <a:gd name="T13" fmla="*/ 106 h 296"/>
                  <a:gd name="T14" fmla="*/ 242 w 333"/>
                  <a:gd name="T15" fmla="*/ 83 h 296"/>
                  <a:gd name="T16" fmla="*/ 211 w 333"/>
                  <a:gd name="T17" fmla="*/ 53 h 296"/>
                  <a:gd name="T18" fmla="*/ 204 w 333"/>
                  <a:gd name="T19" fmla="*/ 15 h 296"/>
                  <a:gd name="T20" fmla="*/ 189 w 333"/>
                  <a:gd name="T21" fmla="*/ 0 h 296"/>
                  <a:gd name="T22" fmla="*/ 0 w 333"/>
                  <a:gd name="T23" fmla="*/ 7 h 296"/>
                  <a:gd name="T24" fmla="*/ 22 w 333"/>
                  <a:gd name="T25" fmla="*/ 45 h 296"/>
                  <a:gd name="T26" fmla="*/ 37 w 333"/>
                  <a:gd name="T27" fmla="*/ 53 h 296"/>
                  <a:gd name="T28" fmla="*/ 37 w 333"/>
                  <a:gd name="T29" fmla="*/ 60 h 296"/>
                  <a:gd name="T30" fmla="*/ 30 w 333"/>
                  <a:gd name="T31" fmla="*/ 76 h 296"/>
                  <a:gd name="T32" fmla="*/ 53 w 333"/>
                  <a:gd name="T33" fmla="*/ 98 h 296"/>
                  <a:gd name="T34" fmla="*/ 53 w 333"/>
                  <a:gd name="T35" fmla="*/ 265 h 296"/>
                  <a:gd name="T36" fmla="*/ 249 w 333"/>
                  <a:gd name="T37" fmla="*/ 258 h 296"/>
                  <a:gd name="T38" fmla="*/ 280 w 333"/>
                  <a:gd name="T39" fmla="*/ 258 h 296"/>
                  <a:gd name="T40" fmla="*/ 287 w 333"/>
                  <a:gd name="T41" fmla="*/ 273 h 296"/>
                  <a:gd name="T42" fmla="*/ 272 w 333"/>
                  <a:gd name="T43" fmla="*/ 296 h 296"/>
                  <a:gd name="T44" fmla="*/ 310 w 333"/>
                  <a:gd name="T45" fmla="*/ 288 h 296"/>
                  <a:gd name="T46" fmla="*/ 317 w 333"/>
                  <a:gd name="T47" fmla="*/ 258 h 296"/>
                  <a:gd name="T48" fmla="*/ 310 w 333"/>
                  <a:gd name="T49" fmla="*/ 258 h 296"/>
                  <a:gd name="T50" fmla="*/ 317 w 333"/>
                  <a:gd name="T51" fmla="*/ 250 h 296"/>
                  <a:gd name="T52" fmla="*/ 317 w 333"/>
                  <a:gd name="T53" fmla="*/ 258 h 296"/>
                  <a:gd name="T54" fmla="*/ 333 w 333"/>
                  <a:gd name="T55" fmla="*/ 242 h 296"/>
                  <a:gd name="T56" fmla="*/ 333 w 333"/>
                  <a:gd name="T57" fmla="*/ 22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3" h="296">
                    <a:moveTo>
                      <a:pt x="333" y="227"/>
                    </a:moveTo>
                    <a:lnTo>
                      <a:pt x="310" y="204"/>
                    </a:lnTo>
                    <a:lnTo>
                      <a:pt x="310" y="182"/>
                    </a:lnTo>
                    <a:lnTo>
                      <a:pt x="264" y="151"/>
                    </a:lnTo>
                    <a:lnTo>
                      <a:pt x="280" y="106"/>
                    </a:lnTo>
                    <a:lnTo>
                      <a:pt x="257" y="98"/>
                    </a:lnTo>
                    <a:lnTo>
                      <a:pt x="249" y="106"/>
                    </a:lnTo>
                    <a:lnTo>
                      <a:pt x="242" y="83"/>
                    </a:lnTo>
                    <a:lnTo>
                      <a:pt x="211" y="53"/>
                    </a:lnTo>
                    <a:lnTo>
                      <a:pt x="204" y="15"/>
                    </a:lnTo>
                    <a:lnTo>
                      <a:pt x="189" y="0"/>
                    </a:lnTo>
                    <a:lnTo>
                      <a:pt x="0" y="7"/>
                    </a:lnTo>
                    <a:lnTo>
                      <a:pt x="22" y="45"/>
                    </a:lnTo>
                    <a:lnTo>
                      <a:pt x="37" y="53"/>
                    </a:lnTo>
                    <a:lnTo>
                      <a:pt x="37" y="60"/>
                    </a:lnTo>
                    <a:lnTo>
                      <a:pt x="30" y="76"/>
                    </a:lnTo>
                    <a:lnTo>
                      <a:pt x="53" y="98"/>
                    </a:lnTo>
                    <a:lnTo>
                      <a:pt x="53" y="265"/>
                    </a:lnTo>
                    <a:lnTo>
                      <a:pt x="249" y="258"/>
                    </a:lnTo>
                    <a:lnTo>
                      <a:pt x="280" y="258"/>
                    </a:lnTo>
                    <a:lnTo>
                      <a:pt x="287" y="273"/>
                    </a:lnTo>
                    <a:lnTo>
                      <a:pt x="272" y="296"/>
                    </a:lnTo>
                    <a:lnTo>
                      <a:pt x="310" y="288"/>
                    </a:lnTo>
                    <a:lnTo>
                      <a:pt x="317" y="258"/>
                    </a:lnTo>
                    <a:lnTo>
                      <a:pt x="310" y="258"/>
                    </a:lnTo>
                    <a:lnTo>
                      <a:pt x="317" y="250"/>
                    </a:lnTo>
                    <a:lnTo>
                      <a:pt x="317" y="258"/>
                    </a:lnTo>
                    <a:lnTo>
                      <a:pt x="333" y="242"/>
                    </a:lnTo>
                    <a:lnTo>
                      <a:pt x="333" y="227"/>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89" name="Freeform 608"/>
              <p:cNvSpPr>
                <a:spLocks/>
              </p:cNvSpPr>
              <p:nvPr/>
            </p:nvSpPr>
            <p:spPr bwMode="auto">
              <a:xfrm>
                <a:off x="2922" y="2020"/>
                <a:ext cx="333" cy="296"/>
              </a:xfrm>
              <a:custGeom>
                <a:avLst/>
                <a:gdLst>
                  <a:gd name="T0" fmla="*/ 333 w 333"/>
                  <a:gd name="T1" fmla="*/ 227 h 296"/>
                  <a:gd name="T2" fmla="*/ 310 w 333"/>
                  <a:gd name="T3" fmla="*/ 204 h 296"/>
                  <a:gd name="T4" fmla="*/ 310 w 333"/>
                  <a:gd name="T5" fmla="*/ 182 h 296"/>
                  <a:gd name="T6" fmla="*/ 264 w 333"/>
                  <a:gd name="T7" fmla="*/ 151 h 296"/>
                  <a:gd name="T8" fmla="*/ 280 w 333"/>
                  <a:gd name="T9" fmla="*/ 106 h 296"/>
                  <a:gd name="T10" fmla="*/ 257 w 333"/>
                  <a:gd name="T11" fmla="*/ 98 h 296"/>
                  <a:gd name="T12" fmla="*/ 249 w 333"/>
                  <a:gd name="T13" fmla="*/ 106 h 296"/>
                  <a:gd name="T14" fmla="*/ 242 w 333"/>
                  <a:gd name="T15" fmla="*/ 83 h 296"/>
                  <a:gd name="T16" fmla="*/ 211 w 333"/>
                  <a:gd name="T17" fmla="*/ 53 h 296"/>
                  <a:gd name="T18" fmla="*/ 204 w 333"/>
                  <a:gd name="T19" fmla="*/ 15 h 296"/>
                  <a:gd name="T20" fmla="*/ 189 w 333"/>
                  <a:gd name="T21" fmla="*/ 0 h 296"/>
                  <a:gd name="T22" fmla="*/ 0 w 333"/>
                  <a:gd name="T23" fmla="*/ 7 h 296"/>
                  <a:gd name="T24" fmla="*/ 22 w 333"/>
                  <a:gd name="T25" fmla="*/ 45 h 296"/>
                  <a:gd name="T26" fmla="*/ 37 w 333"/>
                  <a:gd name="T27" fmla="*/ 53 h 296"/>
                  <a:gd name="T28" fmla="*/ 37 w 333"/>
                  <a:gd name="T29" fmla="*/ 60 h 296"/>
                  <a:gd name="T30" fmla="*/ 30 w 333"/>
                  <a:gd name="T31" fmla="*/ 76 h 296"/>
                  <a:gd name="T32" fmla="*/ 53 w 333"/>
                  <a:gd name="T33" fmla="*/ 98 h 296"/>
                  <a:gd name="T34" fmla="*/ 53 w 333"/>
                  <a:gd name="T35" fmla="*/ 265 h 296"/>
                  <a:gd name="T36" fmla="*/ 249 w 333"/>
                  <a:gd name="T37" fmla="*/ 258 h 296"/>
                  <a:gd name="T38" fmla="*/ 280 w 333"/>
                  <a:gd name="T39" fmla="*/ 258 h 296"/>
                  <a:gd name="T40" fmla="*/ 287 w 333"/>
                  <a:gd name="T41" fmla="*/ 273 h 296"/>
                  <a:gd name="T42" fmla="*/ 272 w 333"/>
                  <a:gd name="T43" fmla="*/ 296 h 296"/>
                  <a:gd name="T44" fmla="*/ 310 w 333"/>
                  <a:gd name="T45" fmla="*/ 288 h 296"/>
                  <a:gd name="T46" fmla="*/ 317 w 333"/>
                  <a:gd name="T47" fmla="*/ 258 h 296"/>
                  <a:gd name="T48" fmla="*/ 310 w 333"/>
                  <a:gd name="T49" fmla="*/ 258 h 296"/>
                  <a:gd name="T50" fmla="*/ 317 w 333"/>
                  <a:gd name="T51" fmla="*/ 250 h 296"/>
                  <a:gd name="T52" fmla="*/ 317 w 333"/>
                  <a:gd name="T53" fmla="*/ 258 h 296"/>
                  <a:gd name="T54" fmla="*/ 333 w 333"/>
                  <a:gd name="T55" fmla="*/ 242 h 296"/>
                  <a:gd name="T56" fmla="*/ 333 w 333"/>
                  <a:gd name="T57" fmla="*/ 227 h 296"/>
                  <a:gd name="T58" fmla="*/ 333 w 333"/>
                  <a:gd name="T59" fmla="*/ 235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3" h="296">
                    <a:moveTo>
                      <a:pt x="333" y="227"/>
                    </a:moveTo>
                    <a:lnTo>
                      <a:pt x="310" y="204"/>
                    </a:lnTo>
                    <a:lnTo>
                      <a:pt x="310" y="182"/>
                    </a:lnTo>
                    <a:lnTo>
                      <a:pt x="264" y="151"/>
                    </a:lnTo>
                    <a:lnTo>
                      <a:pt x="280" y="106"/>
                    </a:lnTo>
                    <a:lnTo>
                      <a:pt x="257" y="98"/>
                    </a:lnTo>
                    <a:lnTo>
                      <a:pt x="249" y="106"/>
                    </a:lnTo>
                    <a:lnTo>
                      <a:pt x="242" y="83"/>
                    </a:lnTo>
                    <a:lnTo>
                      <a:pt x="211" y="53"/>
                    </a:lnTo>
                    <a:lnTo>
                      <a:pt x="204" y="15"/>
                    </a:lnTo>
                    <a:lnTo>
                      <a:pt x="189" y="0"/>
                    </a:lnTo>
                    <a:lnTo>
                      <a:pt x="0" y="7"/>
                    </a:lnTo>
                    <a:lnTo>
                      <a:pt x="22" y="45"/>
                    </a:lnTo>
                    <a:lnTo>
                      <a:pt x="37" y="53"/>
                    </a:lnTo>
                    <a:lnTo>
                      <a:pt x="37" y="60"/>
                    </a:lnTo>
                    <a:lnTo>
                      <a:pt x="30" y="76"/>
                    </a:lnTo>
                    <a:lnTo>
                      <a:pt x="53" y="98"/>
                    </a:lnTo>
                    <a:lnTo>
                      <a:pt x="53" y="265"/>
                    </a:lnTo>
                    <a:lnTo>
                      <a:pt x="249" y="258"/>
                    </a:lnTo>
                    <a:lnTo>
                      <a:pt x="280" y="258"/>
                    </a:lnTo>
                    <a:lnTo>
                      <a:pt x="287" y="273"/>
                    </a:lnTo>
                    <a:lnTo>
                      <a:pt x="272" y="296"/>
                    </a:lnTo>
                    <a:lnTo>
                      <a:pt x="310" y="288"/>
                    </a:lnTo>
                    <a:lnTo>
                      <a:pt x="317" y="258"/>
                    </a:lnTo>
                    <a:lnTo>
                      <a:pt x="310" y="258"/>
                    </a:lnTo>
                    <a:lnTo>
                      <a:pt x="317" y="250"/>
                    </a:lnTo>
                    <a:lnTo>
                      <a:pt x="317" y="258"/>
                    </a:lnTo>
                    <a:lnTo>
                      <a:pt x="333" y="242"/>
                    </a:lnTo>
                    <a:lnTo>
                      <a:pt x="333" y="227"/>
                    </a:lnTo>
                    <a:lnTo>
                      <a:pt x="333" y="23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0" name="Freeform 609"/>
              <p:cNvSpPr>
                <a:spLocks/>
              </p:cNvSpPr>
              <p:nvPr/>
            </p:nvSpPr>
            <p:spPr bwMode="auto">
              <a:xfrm>
                <a:off x="2044" y="1398"/>
                <a:ext cx="522" cy="326"/>
              </a:xfrm>
              <a:custGeom>
                <a:avLst/>
                <a:gdLst>
                  <a:gd name="T0" fmla="*/ 507 w 522"/>
                  <a:gd name="T1" fmla="*/ 273 h 326"/>
                  <a:gd name="T2" fmla="*/ 522 w 522"/>
                  <a:gd name="T3" fmla="*/ 75 h 326"/>
                  <a:gd name="T4" fmla="*/ 212 w 522"/>
                  <a:gd name="T5" fmla="*/ 38 h 326"/>
                  <a:gd name="T6" fmla="*/ 15 w 522"/>
                  <a:gd name="T7" fmla="*/ 0 h 326"/>
                  <a:gd name="T8" fmla="*/ 0 w 522"/>
                  <a:gd name="T9" fmla="*/ 68 h 326"/>
                  <a:gd name="T10" fmla="*/ 7 w 522"/>
                  <a:gd name="T11" fmla="*/ 83 h 326"/>
                  <a:gd name="T12" fmla="*/ 7 w 522"/>
                  <a:gd name="T13" fmla="*/ 98 h 326"/>
                  <a:gd name="T14" fmla="*/ 22 w 522"/>
                  <a:gd name="T15" fmla="*/ 113 h 326"/>
                  <a:gd name="T16" fmla="*/ 38 w 522"/>
                  <a:gd name="T17" fmla="*/ 159 h 326"/>
                  <a:gd name="T18" fmla="*/ 60 w 522"/>
                  <a:gd name="T19" fmla="*/ 159 h 326"/>
                  <a:gd name="T20" fmla="*/ 38 w 522"/>
                  <a:gd name="T21" fmla="*/ 227 h 326"/>
                  <a:gd name="T22" fmla="*/ 45 w 522"/>
                  <a:gd name="T23" fmla="*/ 235 h 326"/>
                  <a:gd name="T24" fmla="*/ 60 w 522"/>
                  <a:gd name="T25" fmla="*/ 227 h 326"/>
                  <a:gd name="T26" fmla="*/ 75 w 522"/>
                  <a:gd name="T27" fmla="*/ 280 h 326"/>
                  <a:gd name="T28" fmla="*/ 91 w 522"/>
                  <a:gd name="T29" fmla="*/ 288 h 326"/>
                  <a:gd name="T30" fmla="*/ 98 w 522"/>
                  <a:gd name="T31" fmla="*/ 318 h 326"/>
                  <a:gd name="T32" fmla="*/ 121 w 522"/>
                  <a:gd name="T33" fmla="*/ 311 h 326"/>
                  <a:gd name="T34" fmla="*/ 159 w 522"/>
                  <a:gd name="T35" fmla="*/ 318 h 326"/>
                  <a:gd name="T36" fmla="*/ 166 w 522"/>
                  <a:gd name="T37" fmla="*/ 303 h 326"/>
                  <a:gd name="T38" fmla="*/ 181 w 522"/>
                  <a:gd name="T39" fmla="*/ 326 h 326"/>
                  <a:gd name="T40" fmla="*/ 181 w 522"/>
                  <a:gd name="T41" fmla="*/ 288 h 326"/>
                  <a:gd name="T42" fmla="*/ 499 w 522"/>
                  <a:gd name="T43" fmla="*/ 326 h 326"/>
                  <a:gd name="T44" fmla="*/ 507 w 522"/>
                  <a:gd name="T45" fmla="*/ 273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2" h="326">
                    <a:moveTo>
                      <a:pt x="507" y="273"/>
                    </a:moveTo>
                    <a:lnTo>
                      <a:pt x="522" y="75"/>
                    </a:lnTo>
                    <a:lnTo>
                      <a:pt x="212" y="38"/>
                    </a:lnTo>
                    <a:lnTo>
                      <a:pt x="15" y="0"/>
                    </a:lnTo>
                    <a:lnTo>
                      <a:pt x="0" y="68"/>
                    </a:lnTo>
                    <a:lnTo>
                      <a:pt x="7" y="83"/>
                    </a:lnTo>
                    <a:lnTo>
                      <a:pt x="7" y="98"/>
                    </a:lnTo>
                    <a:lnTo>
                      <a:pt x="22" y="113"/>
                    </a:lnTo>
                    <a:lnTo>
                      <a:pt x="38" y="159"/>
                    </a:lnTo>
                    <a:lnTo>
                      <a:pt x="60" y="159"/>
                    </a:lnTo>
                    <a:lnTo>
                      <a:pt x="38" y="227"/>
                    </a:lnTo>
                    <a:lnTo>
                      <a:pt x="45" y="235"/>
                    </a:lnTo>
                    <a:lnTo>
                      <a:pt x="60" y="227"/>
                    </a:lnTo>
                    <a:lnTo>
                      <a:pt x="75" y="280"/>
                    </a:lnTo>
                    <a:lnTo>
                      <a:pt x="91" y="288"/>
                    </a:lnTo>
                    <a:lnTo>
                      <a:pt x="98" y="318"/>
                    </a:lnTo>
                    <a:lnTo>
                      <a:pt x="121" y="311"/>
                    </a:lnTo>
                    <a:lnTo>
                      <a:pt x="159" y="318"/>
                    </a:lnTo>
                    <a:lnTo>
                      <a:pt x="166" y="303"/>
                    </a:lnTo>
                    <a:lnTo>
                      <a:pt x="181" y="326"/>
                    </a:lnTo>
                    <a:lnTo>
                      <a:pt x="181" y="288"/>
                    </a:lnTo>
                    <a:lnTo>
                      <a:pt x="499" y="326"/>
                    </a:lnTo>
                    <a:lnTo>
                      <a:pt x="507" y="273"/>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1" name="Freeform 610"/>
              <p:cNvSpPr>
                <a:spLocks/>
              </p:cNvSpPr>
              <p:nvPr/>
            </p:nvSpPr>
            <p:spPr bwMode="auto">
              <a:xfrm>
                <a:off x="2044" y="1398"/>
                <a:ext cx="522" cy="326"/>
              </a:xfrm>
              <a:custGeom>
                <a:avLst/>
                <a:gdLst>
                  <a:gd name="T0" fmla="*/ 507 w 522"/>
                  <a:gd name="T1" fmla="*/ 273 h 326"/>
                  <a:gd name="T2" fmla="*/ 522 w 522"/>
                  <a:gd name="T3" fmla="*/ 75 h 326"/>
                  <a:gd name="T4" fmla="*/ 212 w 522"/>
                  <a:gd name="T5" fmla="*/ 38 h 326"/>
                  <a:gd name="T6" fmla="*/ 15 w 522"/>
                  <a:gd name="T7" fmla="*/ 0 h 326"/>
                  <a:gd name="T8" fmla="*/ 0 w 522"/>
                  <a:gd name="T9" fmla="*/ 68 h 326"/>
                  <a:gd name="T10" fmla="*/ 7 w 522"/>
                  <a:gd name="T11" fmla="*/ 83 h 326"/>
                  <a:gd name="T12" fmla="*/ 7 w 522"/>
                  <a:gd name="T13" fmla="*/ 98 h 326"/>
                  <a:gd name="T14" fmla="*/ 22 w 522"/>
                  <a:gd name="T15" fmla="*/ 113 h 326"/>
                  <a:gd name="T16" fmla="*/ 38 w 522"/>
                  <a:gd name="T17" fmla="*/ 159 h 326"/>
                  <a:gd name="T18" fmla="*/ 60 w 522"/>
                  <a:gd name="T19" fmla="*/ 159 h 326"/>
                  <a:gd name="T20" fmla="*/ 38 w 522"/>
                  <a:gd name="T21" fmla="*/ 227 h 326"/>
                  <a:gd name="T22" fmla="*/ 45 w 522"/>
                  <a:gd name="T23" fmla="*/ 235 h 326"/>
                  <a:gd name="T24" fmla="*/ 60 w 522"/>
                  <a:gd name="T25" fmla="*/ 227 h 326"/>
                  <a:gd name="T26" fmla="*/ 75 w 522"/>
                  <a:gd name="T27" fmla="*/ 280 h 326"/>
                  <a:gd name="T28" fmla="*/ 91 w 522"/>
                  <a:gd name="T29" fmla="*/ 288 h 326"/>
                  <a:gd name="T30" fmla="*/ 98 w 522"/>
                  <a:gd name="T31" fmla="*/ 318 h 326"/>
                  <a:gd name="T32" fmla="*/ 121 w 522"/>
                  <a:gd name="T33" fmla="*/ 311 h 326"/>
                  <a:gd name="T34" fmla="*/ 159 w 522"/>
                  <a:gd name="T35" fmla="*/ 318 h 326"/>
                  <a:gd name="T36" fmla="*/ 166 w 522"/>
                  <a:gd name="T37" fmla="*/ 303 h 326"/>
                  <a:gd name="T38" fmla="*/ 181 w 522"/>
                  <a:gd name="T39" fmla="*/ 326 h 326"/>
                  <a:gd name="T40" fmla="*/ 181 w 522"/>
                  <a:gd name="T41" fmla="*/ 288 h 326"/>
                  <a:gd name="T42" fmla="*/ 499 w 522"/>
                  <a:gd name="T43" fmla="*/ 326 h 326"/>
                  <a:gd name="T44" fmla="*/ 507 w 522"/>
                  <a:gd name="T45" fmla="*/ 273 h 326"/>
                  <a:gd name="T46" fmla="*/ 507 w 522"/>
                  <a:gd name="T47" fmla="*/ 28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2" h="326">
                    <a:moveTo>
                      <a:pt x="507" y="273"/>
                    </a:moveTo>
                    <a:lnTo>
                      <a:pt x="522" y="75"/>
                    </a:lnTo>
                    <a:lnTo>
                      <a:pt x="212" y="38"/>
                    </a:lnTo>
                    <a:lnTo>
                      <a:pt x="15" y="0"/>
                    </a:lnTo>
                    <a:lnTo>
                      <a:pt x="0" y="68"/>
                    </a:lnTo>
                    <a:lnTo>
                      <a:pt x="7" y="83"/>
                    </a:lnTo>
                    <a:lnTo>
                      <a:pt x="7" y="98"/>
                    </a:lnTo>
                    <a:lnTo>
                      <a:pt x="22" y="113"/>
                    </a:lnTo>
                    <a:lnTo>
                      <a:pt x="38" y="159"/>
                    </a:lnTo>
                    <a:lnTo>
                      <a:pt x="60" y="159"/>
                    </a:lnTo>
                    <a:lnTo>
                      <a:pt x="38" y="227"/>
                    </a:lnTo>
                    <a:lnTo>
                      <a:pt x="45" y="235"/>
                    </a:lnTo>
                    <a:lnTo>
                      <a:pt x="60" y="227"/>
                    </a:lnTo>
                    <a:lnTo>
                      <a:pt x="75" y="280"/>
                    </a:lnTo>
                    <a:lnTo>
                      <a:pt x="91" y="288"/>
                    </a:lnTo>
                    <a:lnTo>
                      <a:pt x="98" y="318"/>
                    </a:lnTo>
                    <a:lnTo>
                      <a:pt x="121" y="311"/>
                    </a:lnTo>
                    <a:lnTo>
                      <a:pt x="159" y="318"/>
                    </a:lnTo>
                    <a:lnTo>
                      <a:pt x="166" y="303"/>
                    </a:lnTo>
                    <a:lnTo>
                      <a:pt x="181" y="326"/>
                    </a:lnTo>
                    <a:lnTo>
                      <a:pt x="181" y="288"/>
                    </a:lnTo>
                    <a:lnTo>
                      <a:pt x="499" y="326"/>
                    </a:lnTo>
                    <a:lnTo>
                      <a:pt x="507" y="273"/>
                    </a:lnTo>
                    <a:lnTo>
                      <a:pt x="507" y="28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2" name="Freeform 611"/>
              <p:cNvSpPr>
                <a:spLocks/>
              </p:cNvSpPr>
              <p:nvPr/>
            </p:nvSpPr>
            <p:spPr bwMode="auto">
              <a:xfrm>
                <a:off x="2520" y="1853"/>
                <a:ext cx="424" cy="212"/>
              </a:xfrm>
              <a:custGeom>
                <a:avLst/>
                <a:gdLst>
                  <a:gd name="T0" fmla="*/ 424 w 424"/>
                  <a:gd name="T1" fmla="*/ 212 h 212"/>
                  <a:gd name="T2" fmla="*/ 91 w 424"/>
                  <a:gd name="T3" fmla="*/ 197 h 212"/>
                  <a:gd name="T4" fmla="*/ 99 w 424"/>
                  <a:gd name="T5" fmla="*/ 136 h 212"/>
                  <a:gd name="T6" fmla="*/ 0 w 424"/>
                  <a:gd name="T7" fmla="*/ 129 h 212"/>
                  <a:gd name="T8" fmla="*/ 16 w 424"/>
                  <a:gd name="T9" fmla="*/ 0 h 212"/>
                  <a:gd name="T10" fmla="*/ 273 w 424"/>
                  <a:gd name="T11" fmla="*/ 15 h 212"/>
                  <a:gd name="T12" fmla="*/ 296 w 424"/>
                  <a:gd name="T13" fmla="*/ 30 h 212"/>
                  <a:gd name="T14" fmla="*/ 333 w 424"/>
                  <a:gd name="T15" fmla="*/ 30 h 212"/>
                  <a:gd name="T16" fmla="*/ 364 w 424"/>
                  <a:gd name="T17" fmla="*/ 53 h 212"/>
                  <a:gd name="T18" fmla="*/ 386 w 424"/>
                  <a:gd name="T19" fmla="*/ 114 h 212"/>
                  <a:gd name="T20" fmla="*/ 394 w 424"/>
                  <a:gd name="T21" fmla="*/ 114 h 212"/>
                  <a:gd name="T22" fmla="*/ 402 w 424"/>
                  <a:gd name="T23" fmla="*/ 174 h 212"/>
                  <a:gd name="T24" fmla="*/ 424 w 424"/>
                  <a:gd name="T25"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212">
                    <a:moveTo>
                      <a:pt x="424" y="212"/>
                    </a:moveTo>
                    <a:lnTo>
                      <a:pt x="91" y="197"/>
                    </a:lnTo>
                    <a:lnTo>
                      <a:pt x="99" y="136"/>
                    </a:lnTo>
                    <a:lnTo>
                      <a:pt x="0" y="129"/>
                    </a:lnTo>
                    <a:lnTo>
                      <a:pt x="16" y="0"/>
                    </a:lnTo>
                    <a:lnTo>
                      <a:pt x="273" y="15"/>
                    </a:lnTo>
                    <a:lnTo>
                      <a:pt x="296" y="30"/>
                    </a:lnTo>
                    <a:lnTo>
                      <a:pt x="333" y="30"/>
                    </a:lnTo>
                    <a:lnTo>
                      <a:pt x="364" y="53"/>
                    </a:lnTo>
                    <a:lnTo>
                      <a:pt x="386" y="114"/>
                    </a:lnTo>
                    <a:lnTo>
                      <a:pt x="394" y="114"/>
                    </a:lnTo>
                    <a:lnTo>
                      <a:pt x="402" y="174"/>
                    </a:lnTo>
                    <a:lnTo>
                      <a:pt x="424" y="212"/>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3" name="Freeform 612"/>
              <p:cNvSpPr>
                <a:spLocks/>
              </p:cNvSpPr>
              <p:nvPr/>
            </p:nvSpPr>
            <p:spPr bwMode="auto">
              <a:xfrm>
                <a:off x="2520" y="1853"/>
                <a:ext cx="424" cy="220"/>
              </a:xfrm>
              <a:custGeom>
                <a:avLst/>
                <a:gdLst>
                  <a:gd name="T0" fmla="*/ 424 w 424"/>
                  <a:gd name="T1" fmla="*/ 212 h 220"/>
                  <a:gd name="T2" fmla="*/ 91 w 424"/>
                  <a:gd name="T3" fmla="*/ 197 h 220"/>
                  <a:gd name="T4" fmla="*/ 99 w 424"/>
                  <a:gd name="T5" fmla="*/ 136 h 220"/>
                  <a:gd name="T6" fmla="*/ 0 w 424"/>
                  <a:gd name="T7" fmla="*/ 129 h 220"/>
                  <a:gd name="T8" fmla="*/ 16 w 424"/>
                  <a:gd name="T9" fmla="*/ 0 h 220"/>
                  <a:gd name="T10" fmla="*/ 273 w 424"/>
                  <a:gd name="T11" fmla="*/ 15 h 220"/>
                  <a:gd name="T12" fmla="*/ 296 w 424"/>
                  <a:gd name="T13" fmla="*/ 30 h 220"/>
                  <a:gd name="T14" fmla="*/ 333 w 424"/>
                  <a:gd name="T15" fmla="*/ 30 h 220"/>
                  <a:gd name="T16" fmla="*/ 364 w 424"/>
                  <a:gd name="T17" fmla="*/ 53 h 220"/>
                  <a:gd name="T18" fmla="*/ 386 w 424"/>
                  <a:gd name="T19" fmla="*/ 114 h 220"/>
                  <a:gd name="T20" fmla="*/ 394 w 424"/>
                  <a:gd name="T21" fmla="*/ 114 h 220"/>
                  <a:gd name="T22" fmla="*/ 402 w 424"/>
                  <a:gd name="T23" fmla="*/ 174 h 220"/>
                  <a:gd name="T24" fmla="*/ 424 w 424"/>
                  <a:gd name="T25" fmla="*/ 212 h 220"/>
                  <a:gd name="T26" fmla="*/ 424 w 424"/>
                  <a:gd name="T27"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4" h="220">
                    <a:moveTo>
                      <a:pt x="424" y="212"/>
                    </a:moveTo>
                    <a:lnTo>
                      <a:pt x="91" y="197"/>
                    </a:lnTo>
                    <a:lnTo>
                      <a:pt x="99" y="136"/>
                    </a:lnTo>
                    <a:lnTo>
                      <a:pt x="0" y="129"/>
                    </a:lnTo>
                    <a:lnTo>
                      <a:pt x="16" y="0"/>
                    </a:lnTo>
                    <a:lnTo>
                      <a:pt x="273" y="15"/>
                    </a:lnTo>
                    <a:lnTo>
                      <a:pt x="296" y="30"/>
                    </a:lnTo>
                    <a:lnTo>
                      <a:pt x="333" y="30"/>
                    </a:lnTo>
                    <a:lnTo>
                      <a:pt x="364" y="53"/>
                    </a:lnTo>
                    <a:lnTo>
                      <a:pt x="386" y="114"/>
                    </a:lnTo>
                    <a:lnTo>
                      <a:pt x="394" y="114"/>
                    </a:lnTo>
                    <a:lnTo>
                      <a:pt x="402" y="174"/>
                    </a:lnTo>
                    <a:lnTo>
                      <a:pt x="424" y="212"/>
                    </a:lnTo>
                    <a:lnTo>
                      <a:pt x="424" y="22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4" name="Freeform 613"/>
              <p:cNvSpPr>
                <a:spLocks/>
              </p:cNvSpPr>
              <p:nvPr/>
            </p:nvSpPr>
            <p:spPr bwMode="auto">
              <a:xfrm>
                <a:off x="1733" y="1792"/>
                <a:ext cx="326" cy="493"/>
              </a:xfrm>
              <a:custGeom>
                <a:avLst/>
                <a:gdLst>
                  <a:gd name="T0" fmla="*/ 265 w 326"/>
                  <a:gd name="T1" fmla="*/ 379 h 493"/>
                  <a:gd name="T2" fmla="*/ 250 w 326"/>
                  <a:gd name="T3" fmla="*/ 440 h 493"/>
                  <a:gd name="T4" fmla="*/ 235 w 326"/>
                  <a:gd name="T5" fmla="*/ 425 h 493"/>
                  <a:gd name="T6" fmla="*/ 220 w 326"/>
                  <a:gd name="T7" fmla="*/ 425 h 493"/>
                  <a:gd name="T8" fmla="*/ 212 w 326"/>
                  <a:gd name="T9" fmla="*/ 493 h 493"/>
                  <a:gd name="T10" fmla="*/ 0 w 326"/>
                  <a:gd name="T11" fmla="*/ 182 h 493"/>
                  <a:gd name="T12" fmla="*/ 53 w 326"/>
                  <a:gd name="T13" fmla="*/ 0 h 493"/>
                  <a:gd name="T14" fmla="*/ 190 w 326"/>
                  <a:gd name="T15" fmla="*/ 30 h 493"/>
                  <a:gd name="T16" fmla="*/ 326 w 326"/>
                  <a:gd name="T17" fmla="*/ 61 h 493"/>
                  <a:gd name="T18" fmla="*/ 265 w 326"/>
                  <a:gd name="T19" fmla="*/ 379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 h="493">
                    <a:moveTo>
                      <a:pt x="265" y="379"/>
                    </a:moveTo>
                    <a:lnTo>
                      <a:pt x="250" y="440"/>
                    </a:lnTo>
                    <a:lnTo>
                      <a:pt x="235" y="425"/>
                    </a:lnTo>
                    <a:lnTo>
                      <a:pt x="220" y="425"/>
                    </a:lnTo>
                    <a:lnTo>
                      <a:pt x="212" y="493"/>
                    </a:lnTo>
                    <a:lnTo>
                      <a:pt x="0" y="182"/>
                    </a:lnTo>
                    <a:lnTo>
                      <a:pt x="53" y="0"/>
                    </a:lnTo>
                    <a:lnTo>
                      <a:pt x="190" y="30"/>
                    </a:lnTo>
                    <a:lnTo>
                      <a:pt x="326" y="61"/>
                    </a:lnTo>
                    <a:lnTo>
                      <a:pt x="265" y="379"/>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5" name="Freeform 614"/>
              <p:cNvSpPr>
                <a:spLocks/>
              </p:cNvSpPr>
              <p:nvPr/>
            </p:nvSpPr>
            <p:spPr bwMode="auto">
              <a:xfrm>
                <a:off x="1733" y="1792"/>
                <a:ext cx="326" cy="493"/>
              </a:xfrm>
              <a:custGeom>
                <a:avLst/>
                <a:gdLst>
                  <a:gd name="T0" fmla="*/ 265 w 326"/>
                  <a:gd name="T1" fmla="*/ 379 h 493"/>
                  <a:gd name="T2" fmla="*/ 250 w 326"/>
                  <a:gd name="T3" fmla="*/ 440 h 493"/>
                  <a:gd name="T4" fmla="*/ 235 w 326"/>
                  <a:gd name="T5" fmla="*/ 425 h 493"/>
                  <a:gd name="T6" fmla="*/ 220 w 326"/>
                  <a:gd name="T7" fmla="*/ 425 h 493"/>
                  <a:gd name="T8" fmla="*/ 212 w 326"/>
                  <a:gd name="T9" fmla="*/ 493 h 493"/>
                  <a:gd name="T10" fmla="*/ 0 w 326"/>
                  <a:gd name="T11" fmla="*/ 182 h 493"/>
                  <a:gd name="T12" fmla="*/ 53 w 326"/>
                  <a:gd name="T13" fmla="*/ 0 h 493"/>
                  <a:gd name="T14" fmla="*/ 190 w 326"/>
                  <a:gd name="T15" fmla="*/ 30 h 493"/>
                  <a:gd name="T16" fmla="*/ 326 w 326"/>
                  <a:gd name="T17" fmla="*/ 61 h 493"/>
                  <a:gd name="T18" fmla="*/ 265 w 326"/>
                  <a:gd name="T19" fmla="*/ 379 h 493"/>
                  <a:gd name="T20" fmla="*/ 265 w 326"/>
                  <a:gd name="T21" fmla="*/ 387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493">
                    <a:moveTo>
                      <a:pt x="265" y="379"/>
                    </a:moveTo>
                    <a:lnTo>
                      <a:pt x="250" y="440"/>
                    </a:lnTo>
                    <a:lnTo>
                      <a:pt x="235" y="425"/>
                    </a:lnTo>
                    <a:lnTo>
                      <a:pt x="220" y="425"/>
                    </a:lnTo>
                    <a:lnTo>
                      <a:pt x="212" y="493"/>
                    </a:lnTo>
                    <a:lnTo>
                      <a:pt x="0" y="182"/>
                    </a:lnTo>
                    <a:lnTo>
                      <a:pt x="53" y="0"/>
                    </a:lnTo>
                    <a:lnTo>
                      <a:pt x="190" y="30"/>
                    </a:lnTo>
                    <a:lnTo>
                      <a:pt x="326" y="61"/>
                    </a:lnTo>
                    <a:lnTo>
                      <a:pt x="265" y="379"/>
                    </a:lnTo>
                    <a:lnTo>
                      <a:pt x="265" y="38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6" name="Freeform 615"/>
              <p:cNvSpPr>
                <a:spLocks/>
              </p:cNvSpPr>
              <p:nvPr/>
            </p:nvSpPr>
            <p:spPr bwMode="auto">
              <a:xfrm>
                <a:off x="3989" y="1580"/>
                <a:ext cx="83" cy="174"/>
              </a:xfrm>
              <a:custGeom>
                <a:avLst/>
                <a:gdLst>
                  <a:gd name="T0" fmla="*/ 68 w 83"/>
                  <a:gd name="T1" fmla="*/ 113 h 174"/>
                  <a:gd name="T2" fmla="*/ 30 w 83"/>
                  <a:gd name="T3" fmla="*/ 0 h 174"/>
                  <a:gd name="T4" fmla="*/ 15 w 83"/>
                  <a:gd name="T5" fmla="*/ 7 h 174"/>
                  <a:gd name="T6" fmla="*/ 15 w 83"/>
                  <a:gd name="T7" fmla="*/ 22 h 174"/>
                  <a:gd name="T8" fmla="*/ 22 w 83"/>
                  <a:gd name="T9" fmla="*/ 53 h 174"/>
                  <a:gd name="T10" fmla="*/ 7 w 83"/>
                  <a:gd name="T11" fmla="*/ 68 h 174"/>
                  <a:gd name="T12" fmla="*/ 0 w 83"/>
                  <a:gd name="T13" fmla="*/ 121 h 174"/>
                  <a:gd name="T14" fmla="*/ 7 w 83"/>
                  <a:gd name="T15" fmla="*/ 174 h 174"/>
                  <a:gd name="T16" fmla="*/ 60 w 83"/>
                  <a:gd name="T17" fmla="*/ 167 h 174"/>
                  <a:gd name="T18" fmla="*/ 83 w 83"/>
                  <a:gd name="T19" fmla="*/ 144 h 174"/>
                  <a:gd name="T20" fmla="*/ 83 w 83"/>
                  <a:gd name="T21" fmla="*/ 136 h 174"/>
                  <a:gd name="T22" fmla="*/ 68 w 83"/>
                  <a:gd name="T23" fmla="*/ 11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174">
                    <a:moveTo>
                      <a:pt x="68" y="113"/>
                    </a:moveTo>
                    <a:lnTo>
                      <a:pt x="30" y="0"/>
                    </a:lnTo>
                    <a:lnTo>
                      <a:pt x="15" y="7"/>
                    </a:lnTo>
                    <a:lnTo>
                      <a:pt x="15" y="22"/>
                    </a:lnTo>
                    <a:lnTo>
                      <a:pt x="22" y="53"/>
                    </a:lnTo>
                    <a:lnTo>
                      <a:pt x="7" y="68"/>
                    </a:lnTo>
                    <a:lnTo>
                      <a:pt x="0" y="121"/>
                    </a:lnTo>
                    <a:lnTo>
                      <a:pt x="7" y="174"/>
                    </a:lnTo>
                    <a:lnTo>
                      <a:pt x="60" y="167"/>
                    </a:lnTo>
                    <a:lnTo>
                      <a:pt x="83" y="144"/>
                    </a:lnTo>
                    <a:lnTo>
                      <a:pt x="83" y="136"/>
                    </a:lnTo>
                    <a:lnTo>
                      <a:pt x="68" y="113"/>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7" name="Freeform 616"/>
              <p:cNvSpPr>
                <a:spLocks/>
              </p:cNvSpPr>
              <p:nvPr/>
            </p:nvSpPr>
            <p:spPr bwMode="auto">
              <a:xfrm>
                <a:off x="3989" y="1580"/>
                <a:ext cx="83" cy="174"/>
              </a:xfrm>
              <a:custGeom>
                <a:avLst/>
                <a:gdLst>
                  <a:gd name="T0" fmla="*/ 68 w 83"/>
                  <a:gd name="T1" fmla="*/ 113 h 174"/>
                  <a:gd name="T2" fmla="*/ 30 w 83"/>
                  <a:gd name="T3" fmla="*/ 0 h 174"/>
                  <a:gd name="T4" fmla="*/ 15 w 83"/>
                  <a:gd name="T5" fmla="*/ 7 h 174"/>
                  <a:gd name="T6" fmla="*/ 15 w 83"/>
                  <a:gd name="T7" fmla="*/ 22 h 174"/>
                  <a:gd name="T8" fmla="*/ 22 w 83"/>
                  <a:gd name="T9" fmla="*/ 53 h 174"/>
                  <a:gd name="T10" fmla="*/ 7 w 83"/>
                  <a:gd name="T11" fmla="*/ 68 h 174"/>
                  <a:gd name="T12" fmla="*/ 0 w 83"/>
                  <a:gd name="T13" fmla="*/ 121 h 174"/>
                  <a:gd name="T14" fmla="*/ 7 w 83"/>
                  <a:gd name="T15" fmla="*/ 174 h 174"/>
                  <a:gd name="T16" fmla="*/ 60 w 83"/>
                  <a:gd name="T17" fmla="*/ 167 h 174"/>
                  <a:gd name="T18" fmla="*/ 83 w 83"/>
                  <a:gd name="T19" fmla="*/ 144 h 174"/>
                  <a:gd name="T20" fmla="*/ 83 w 83"/>
                  <a:gd name="T21" fmla="*/ 136 h 174"/>
                  <a:gd name="T22" fmla="*/ 68 w 83"/>
                  <a:gd name="T23" fmla="*/ 113 h 174"/>
                  <a:gd name="T24" fmla="*/ 68 w 83"/>
                  <a:gd name="T25" fmla="*/ 1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174">
                    <a:moveTo>
                      <a:pt x="68" y="113"/>
                    </a:moveTo>
                    <a:lnTo>
                      <a:pt x="30" y="0"/>
                    </a:lnTo>
                    <a:lnTo>
                      <a:pt x="15" y="7"/>
                    </a:lnTo>
                    <a:lnTo>
                      <a:pt x="15" y="22"/>
                    </a:lnTo>
                    <a:lnTo>
                      <a:pt x="22" y="53"/>
                    </a:lnTo>
                    <a:lnTo>
                      <a:pt x="7" y="68"/>
                    </a:lnTo>
                    <a:lnTo>
                      <a:pt x="0" y="121"/>
                    </a:lnTo>
                    <a:lnTo>
                      <a:pt x="7" y="174"/>
                    </a:lnTo>
                    <a:lnTo>
                      <a:pt x="60" y="167"/>
                    </a:lnTo>
                    <a:lnTo>
                      <a:pt x="83" y="144"/>
                    </a:lnTo>
                    <a:lnTo>
                      <a:pt x="83" y="136"/>
                    </a:lnTo>
                    <a:lnTo>
                      <a:pt x="68" y="113"/>
                    </a:lnTo>
                    <a:lnTo>
                      <a:pt x="68" y="121"/>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8" name="Freeform 617"/>
              <p:cNvSpPr>
                <a:spLocks/>
              </p:cNvSpPr>
              <p:nvPr/>
            </p:nvSpPr>
            <p:spPr bwMode="auto">
              <a:xfrm>
                <a:off x="3898" y="1868"/>
                <a:ext cx="68" cy="152"/>
              </a:xfrm>
              <a:custGeom>
                <a:avLst/>
                <a:gdLst>
                  <a:gd name="T0" fmla="*/ 60 w 68"/>
                  <a:gd name="T1" fmla="*/ 15 h 152"/>
                  <a:gd name="T2" fmla="*/ 53 w 68"/>
                  <a:gd name="T3" fmla="*/ 45 h 152"/>
                  <a:gd name="T4" fmla="*/ 68 w 68"/>
                  <a:gd name="T5" fmla="*/ 45 h 152"/>
                  <a:gd name="T6" fmla="*/ 68 w 68"/>
                  <a:gd name="T7" fmla="*/ 91 h 152"/>
                  <a:gd name="T8" fmla="*/ 68 w 68"/>
                  <a:gd name="T9" fmla="*/ 68 h 152"/>
                  <a:gd name="T10" fmla="*/ 68 w 68"/>
                  <a:gd name="T11" fmla="*/ 91 h 152"/>
                  <a:gd name="T12" fmla="*/ 45 w 68"/>
                  <a:gd name="T13" fmla="*/ 144 h 152"/>
                  <a:gd name="T14" fmla="*/ 38 w 68"/>
                  <a:gd name="T15" fmla="*/ 152 h 152"/>
                  <a:gd name="T16" fmla="*/ 38 w 68"/>
                  <a:gd name="T17" fmla="*/ 136 h 152"/>
                  <a:gd name="T18" fmla="*/ 7 w 68"/>
                  <a:gd name="T19" fmla="*/ 121 h 152"/>
                  <a:gd name="T20" fmla="*/ 7 w 68"/>
                  <a:gd name="T21" fmla="*/ 99 h 152"/>
                  <a:gd name="T22" fmla="*/ 38 w 68"/>
                  <a:gd name="T23" fmla="*/ 76 h 152"/>
                  <a:gd name="T24" fmla="*/ 7 w 68"/>
                  <a:gd name="T25" fmla="*/ 45 h 152"/>
                  <a:gd name="T26" fmla="*/ 0 w 68"/>
                  <a:gd name="T27" fmla="*/ 23 h 152"/>
                  <a:gd name="T28" fmla="*/ 15 w 68"/>
                  <a:gd name="T29" fmla="*/ 0 h 152"/>
                  <a:gd name="T30" fmla="*/ 60 w 68"/>
                  <a:gd name="T31" fmla="*/ 8 h 152"/>
                  <a:gd name="T32" fmla="*/ 60 w 68"/>
                  <a:gd name="T33" fmla="*/ 1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152">
                    <a:moveTo>
                      <a:pt x="60" y="15"/>
                    </a:moveTo>
                    <a:lnTo>
                      <a:pt x="53" y="45"/>
                    </a:lnTo>
                    <a:lnTo>
                      <a:pt x="68" y="45"/>
                    </a:lnTo>
                    <a:lnTo>
                      <a:pt x="68" y="91"/>
                    </a:lnTo>
                    <a:lnTo>
                      <a:pt x="68" y="68"/>
                    </a:lnTo>
                    <a:lnTo>
                      <a:pt x="68" y="91"/>
                    </a:lnTo>
                    <a:lnTo>
                      <a:pt x="45" y="144"/>
                    </a:lnTo>
                    <a:lnTo>
                      <a:pt x="38" y="152"/>
                    </a:lnTo>
                    <a:lnTo>
                      <a:pt x="38" y="136"/>
                    </a:lnTo>
                    <a:lnTo>
                      <a:pt x="7" y="121"/>
                    </a:lnTo>
                    <a:lnTo>
                      <a:pt x="7" y="99"/>
                    </a:lnTo>
                    <a:lnTo>
                      <a:pt x="38" y="76"/>
                    </a:lnTo>
                    <a:lnTo>
                      <a:pt x="7" y="45"/>
                    </a:lnTo>
                    <a:lnTo>
                      <a:pt x="0" y="23"/>
                    </a:lnTo>
                    <a:lnTo>
                      <a:pt x="15" y="0"/>
                    </a:lnTo>
                    <a:lnTo>
                      <a:pt x="60" y="8"/>
                    </a:lnTo>
                    <a:lnTo>
                      <a:pt x="60" y="15"/>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699" name="Freeform 618"/>
              <p:cNvSpPr>
                <a:spLocks/>
              </p:cNvSpPr>
              <p:nvPr/>
            </p:nvSpPr>
            <p:spPr bwMode="auto">
              <a:xfrm>
                <a:off x="3898" y="1868"/>
                <a:ext cx="68" cy="152"/>
              </a:xfrm>
              <a:custGeom>
                <a:avLst/>
                <a:gdLst>
                  <a:gd name="T0" fmla="*/ 60 w 68"/>
                  <a:gd name="T1" fmla="*/ 15 h 152"/>
                  <a:gd name="T2" fmla="*/ 53 w 68"/>
                  <a:gd name="T3" fmla="*/ 45 h 152"/>
                  <a:gd name="T4" fmla="*/ 68 w 68"/>
                  <a:gd name="T5" fmla="*/ 45 h 152"/>
                  <a:gd name="T6" fmla="*/ 68 w 68"/>
                  <a:gd name="T7" fmla="*/ 91 h 152"/>
                  <a:gd name="T8" fmla="*/ 68 w 68"/>
                  <a:gd name="T9" fmla="*/ 68 h 152"/>
                  <a:gd name="T10" fmla="*/ 68 w 68"/>
                  <a:gd name="T11" fmla="*/ 91 h 152"/>
                  <a:gd name="T12" fmla="*/ 45 w 68"/>
                  <a:gd name="T13" fmla="*/ 144 h 152"/>
                  <a:gd name="T14" fmla="*/ 38 w 68"/>
                  <a:gd name="T15" fmla="*/ 152 h 152"/>
                  <a:gd name="T16" fmla="*/ 38 w 68"/>
                  <a:gd name="T17" fmla="*/ 136 h 152"/>
                  <a:gd name="T18" fmla="*/ 7 w 68"/>
                  <a:gd name="T19" fmla="*/ 121 h 152"/>
                  <a:gd name="T20" fmla="*/ 7 w 68"/>
                  <a:gd name="T21" fmla="*/ 99 h 152"/>
                  <a:gd name="T22" fmla="*/ 38 w 68"/>
                  <a:gd name="T23" fmla="*/ 76 h 152"/>
                  <a:gd name="T24" fmla="*/ 7 w 68"/>
                  <a:gd name="T25" fmla="*/ 45 h 152"/>
                  <a:gd name="T26" fmla="*/ 0 w 68"/>
                  <a:gd name="T27" fmla="*/ 23 h 152"/>
                  <a:gd name="T28" fmla="*/ 15 w 68"/>
                  <a:gd name="T29" fmla="*/ 0 h 152"/>
                  <a:gd name="T30" fmla="*/ 60 w 68"/>
                  <a:gd name="T31" fmla="*/ 8 h 152"/>
                  <a:gd name="T32" fmla="*/ 60 w 68"/>
                  <a:gd name="T33" fmla="*/ 15 h 152"/>
                  <a:gd name="T34" fmla="*/ 60 w 68"/>
                  <a:gd name="T3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 h="152">
                    <a:moveTo>
                      <a:pt x="60" y="15"/>
                    </a:moveTo>
                    <a:lnTo>
                      <a:pt x="53" y="45"/>
                    </a:lnTo>
                    <a:lnTo>
                      <a:pt x="68" y="45"/>
                    </a:lnTo>
                    <a:lnTo>
                      <a:pt x="68" y="91"/>
                    </a:lnTo>
                    <a:lnTo>
                      <a:pt x="68" y="68"/>
                    </a:lnTo>
                    <a:lnTo>
                      <a:pt x="68" y="91"/>
                    </a:lnTo>
                    <a:lnTo>
                      <a:pt x="45" y="144"/>
                    </a:lnTo>
                    <a:lnTo>
                      <a:pt x="38" y="152"/>
                    </a:lnTo>
                    <a:lnTo>
                      <a:pt x="38" y="136"/>
                    </a:lnTo>
                    <a:lnTo>
                      <a:pt x="7" y="121"/>
                    </a:lnTo>
                    <a:lnTo>
                      <a:pt x="7" y="99"/>
                    </a:lnTo>
                    <a:lnTo>
                      <a:pt x="38" y="76"/>
                    </a:lnTo>
                    <a:lnTo>
                      <a:pt x="7" y="45"/>
                    </a:lnTo>
                    <a:lnTo>
                      <a:pt x="0" y="23"/>
                    </a:lnTo>
                    <a:lnTo>
                      <a:pt x="15" y="0"/>
                    </a:lnTo>
                    <a:lnTo>
                      <a:pt x="60" y="8"/>
                    </a:lnTo>
                    <a:lnTo>
                      <a:pt x="60" y="15"/>
                    </a:lnTo>
                    <a:lnTo>
                      <a:pt x="60" y="2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0" name="Freeform 619"/>
              <p:cNvSpPr>
                <a:spLocks/>
              </p:cNvSpPr>
              <p:nvPr/>
            </p:nvSpPr>
            <p:spPr bwMode="auto">
              <a:xfrm>
                <a:off x="2195" y="2209"/>
                <a:ext cx="356" cy="364"/>
              </a:xfrm>
              <a:custGeom>
                <a:avLst/>
                <a:gdLst>
                  <a:gd name="T0" fmla="*/ 356 w 356"/>
                  <a:gd name="T1" fmla="*/ 31 h 364"/>
                  <a:gd name="T2" fmla="*/ 53 w 356"/>
                  <a:gd name="T3" fmla="*/ 0 h 364"/>
                  <a:gd name="T4" fmla="*/ 0 w 356"/>
                  <a:gd name="T5" fmla="*/ 364 h 364"/>
                  <a:gd name="T6" fmla="*/ 45 w 356"/>
                  <a:gd name="T7" fmla="*/ 364 h 364"/>
                  <a:gd name="T8" fmla="*/ 53 w 356"/>
                  <a:gd name="T9" fmla="*/ 342 h 364"/>
                  <a:gd name="T10" fmla="*/ 144 w 356"/>
                  <a:gd name="T11" fmla="*/ 349 h 364"/>
                  <a:gd name="T12" fmla="*/ 136 w 356"/>
                  <a:gd name="T13" fmla="*/ 334 h 364"/>
                  <a:gd name="T14" fmla="*/ 333 w 356"/>
                  <a:gd name="T15" fmla="*/ 349 h 364"/>
                  <a:gd name="T16" fmla="*/ 356 w 356"/>
                  <a:gd name="T17" fmla="*/ 69 h 364"/>
                  <a:gd name="T18" fmla="*/ 356 w 356"/>
                  <a:gd name="T19" fmla="*/ 3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6" h="364">
                    <a:moveTo>
                      <a:pt x="356" y="31"/>
                    </a:moveTo>
                    <a:lnTo>
                      <a:pt x="53" y="0"/>
                    </a:lnTo>
                    <a:lnTo>
                      <a:pt x="0" y="364"/>
                    </a:lnTo>
                    <a:lnTo>
                      <a:pt x="45" y="364"/>
                    </a:lnTo>
                    <a:lnTo>
                      <a:pt x="53" y="342"/>
                    </a:lnTo>
                    <a:lnTo>
                      <a:pt x="144" y="349"/>
                    </a:lnTo>
                    <a:lnTo>
                      <a:pt x="136" y="334"/>
                    </a:lnTo>
                    <a:lnTo>
                      <a:pt x="333" y="349"/>
                    </a:lnTo>
                    <a:lnTo>
                      <a:pt x="356" y="69"/>
                    </a:lnTo>
                    <a:lnTo>
                      <a:pt x="356" y="31"/>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1" name="Freeform 620"/>
              <p:cNvSpPr>
                <a:spLocks/>
              </p:cNvSpPr>
              <p:nvPr/>
            </p:nvSpPr>
            <p:spPr bwMode="auto">
              <a:xfrm>
                <a:off x="2195" y="2209"/>
                <a:ext cx="356" cy="364"/>
              </a:xfrm>
              <a:custGeom>
                <a:avLst/>
                <a:gdLst>
                  <a:gd name="T0" fmla="*/ 356 w 356"/>
                  <a:gd name="T1" fmla="*/ 31 h 364"/>
                  <a:gd name="T2" fmla="*/ 53 w 356"/>
                  <a:gd name="T3" fmla="*/ 0 h 364"/>
                  <a:gd name="T4" fmla="*/ 0 w 356"/>
                  <a:gd name="T5" fmla="*/ 364 h 364"/>
                  <a:gd name="T6" fmla="*/ 45 w 356"/>
                  <a:gd name="T7" fmla="*/ 364 h 364"/>
                  <a:gd name="T8" fmla="*/ 53 w 356"/>
                  <a:gd name="T9" fmla="*/ 342 h 364"/>
                  <a:gd name="T10" fmla="*/ 144 w 356"/>
                  <a:gd name="T11" fmla="*/ 349 h 364"/>
                  <a:gd name="T12" fmla="*/ 136 w 356"/>
                  <a:gd name="T13" fmla="*/ 334 h 364"/>
                  <a:gd name="T14" fmla="*/ 333 w 356"/>
                  <a:gd name="T15" fmla="*/ 349 h 364"/>
                  <a:gd name="T16" fmla="*/ 356 w 356"/>
                  <a:gd name="T17" fmla="*/ 69 h 364"/>
                  <a:gd name="T18" fmla="*/ 356 w 356"/>
                  <a:gd name="T19" fmla="*/ 31 h 364"/>
                  <a:gd name="T20" fmla="*/ 356 w 356"/>
                  <a:gd name="T21" fmla="*/ 38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6" h="364">
                    <a:moveTo>
                      <a:pt x="356" y="31"/>
                    </a:moveTo>
                    <a:lnTo>
                      <a:pt x="53" y="0"/>
                    </a:lnTo>
                    <a:lnTo>
                      <a:pt x="0" y="364"/>
                    </a:lnTo>
                    <a:lnTo>
                      <a:pt x="45" y="364"/>
                    </a:lnTo>
                    <a:lnTo>
                      <a:pt x="53" y="342"/>
                    </a:lnTo>
                    <a:lnTo>
                      <a:pt x="144" y="349"/>
                    </a:lnTo>
                    <a:lnTo>
                      <a:pt x="136" y="334"/>
                    </a:lnTo>
                    <a:lnTo>
                      <a:pt x="333" y="349"/>
                    </a:lnTo>
                    <a:lnTo>
                      <a:pt x="356" y="69"/>
                    </a:lnTo>
                    <a:lnTo>
                      <a:pt x="356" y="31"/>
                    </a:lnTo>
                    <a:lnTo>
                      <a:pt x="356" y="3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2" name="Freeform 621"/>
              <p:cNvSpPr>
                <a:spLocks/>
              </p:cNvSpPr>
              <p:nvPr/>
            </p:nvSpPr>
            <p:spPr bwMode="auto">
              <a:xfrm>
                <a:off x="3671" y="1625"/>
                <a:ext cx="303" cy="273"/>
              </a:xfrm>
              <a:custGeom>
                <a:avLst/>
                <a:gdLst>
                  <a:gd name="T0" fmla="*/ 295 w 303"/>
                  <a:gd name="T1" fmla="*/ 137 h 273"/>
                  <a:gd name="T2" fmla="*/ 295 w 303"/>
                  <a:gd name="T3" fmla="*/ 182 h 273"/>
                  <a:gd name="T4" fmla="*/ 303 w 303"/>
                  <a:gd name="T5" fmla="*/ 235 h 273"/>
                  <a:gd name="T6" fmla="*/ 295 w 303"/>
                  <a:gd name="T7" fmla="*/ 243 h 273"/>
                  <a:gd name="T8" fmla="*/ 303 w 303"/>
                  <a:gd name="T9" fmla="*/ 251 h 273"/>
                  <a:gd name="T10" fmla="*/ 287 w 303"/>
                  <a:gd name="T11" fmla="*/ 273 h 273"/>
                  <a:gd name="T12" fmla="*/ 287 w 303"/>
                  <a:gd name="T13" fmla="*/ 251 h 273"/>
                  <a:gd name="T14" fmla="*/ 242 w 303"/>
                  <a:gd name="T15" fmla="*/ 243 h 273"/>
                  <a:gd name="T16" fmla="*/ 227 w 303"/>
                  <a:gd name="T17" fmla="*/ 235 h 273"/>
                  <a:gd name="T18" fmla="*/ 219 w 303"/>
                  <a:gd name="T19" fmla="*/ 213 h 273"/>
                  <a:gd name="T20" fmla="*/ 204 w 303"/>
                  <a:gd name="T21" fmla="*/ 205 h 273"/>
                  <a:gd name="T22" fmla="*/ 0 w 303"/>
                  <a:gd name="T23" fmla="*/ 243 h 273"/>
                  <a:gd name="T24" fmla="*/ 0 w 303"/>
                  <a:gd name="T25" fmla="*/ 228 h 273"/>
                  <a:gd name="T26" fmla="*/ 38 w 303"/>
                  <a:gd name="T27" fmla="*/ 190 h 273"/>
                  <a:gd name="T28" fmla="*/ 23 w 303"/>
                  <a:gd name="T29" fmla="*/ 159 h 273"/>
                  <a:gd name="T30" fmla="*/ 45 w 303"/>
                  <a:gd name="T31" fmla="*/ 152 h 273"/>
                  <a:gd name="T32" fmla="*/ 113 w 303"/>
                  <a:gd name="T33" fmla="*/ 144 h 273"/>
                  <a:gd name="T34" fmla="*/ 144 w 303"/>
                  <a:gd name="T35" fmla="*/ 122 h 273"/>
                  <a:gd name="T36" fmla="*/ 136 w 303"/>
                  <a:gd name="T37" fmla="*/ 99 h 273"/>
                  <a:gd name="T38" fmla="*/ 151 w 303"/>
                  <a:gd name="T39" fmla="*/ 91 h 273"/>
                  <a:gd name="T40" fmla="*/ 144 w 303"/>
                  <a:gd name="T41" fmla="*/ 84 h 273"/>
                  <a:gd name="T42" fmla="*/ 136 w 303"/>
                  <a:gd name="T43" fmla="*/ 91 h 273"/>
                  <a:gd name="T44" fmla="*/ 136 w 303"/>
                  <a:gd name="T45" fmla="*/ 84 h 273"/>
                  <a:gd name="T46" fmla="*/ 181 w 303"/>
                  <a:gd name="T47" fmla="*/ 15 h 273"/>
                  <a:gd name="T48" fmla="*/ 257 w 303"/>
                  <a:gd name="T49" fmla="*/ 0 h 273"/>
                  <a:gd name="T50" fmla="*/ 272 w 303"/>
                  <a:gd name="T51" fmla="*/ 76 h 273"/>
                  <a:gd name="T52" fmla="*/ 295 w 303"/>
                  <a:gd name="T53" fmla="*/ 137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3" h="273">
                    <a:moveTo>
                      <a:pt x="295" y="137"/>
                    </a:moveTo>
                    <a:lnTo>
                      <a:pt x="295" y="182"/>
                    </a:lnTo>
                    <a:lnTo>
                      <a:pt x="303" y="235"/>
                    </a:lnTo>
                    <a:lnTo>
                      <a:pt x="295" y="243"/>
                    </a:lnTo>
                    <a:lnTo>
                      <a:pt x="303" y="251"/>
                    </a:lnTo>
                    <a:lnTo>
                      <a:pt x="287" y="273"/>
                    </a:lnTo>
                    <a:lnTo>
                      <a:pt x="287" y="251"/>
                    </a:lnTo>
                    <a:lnTo>
                      <a:pt x="242" y="243"/>
                    </a:lnTo>
                    <a:lnTo>
                      <a:pt x="227" y="235"/>
                    </a:lnTo>
                    <a:lnTo>
                      <a:pt x="219" y="213"/>
                    </a:lnTo>
                    <a:lnTo>
                      <a:pt x="204" y="205"/>
                    </a:lnTo>
                    <a:lnTo>
                      <a:pt x="0" y="243"/>
                    </a:lnTo>
                    <a:lnTo>
                      <a:pt x="0" y="228"/>
                    </a:lnTo>
                    <a:lnTo>
                      <a:pt x="38" y="190"/>
                    </a:lnTo>
                    <a:lnTo>
                      <a:pt x="23" y="159"/>
                    </a:lnTo>
                    <a:lnTo>
                      <a:pt x="45" y="152"/>
                    </a:lnTo>
                    <a:lnTo>
                      <a:pt x="113" y="144"/>
                    </a:lnTo>
                    <a:lnTo>
                      <a:pt x="144" y="122"/>
                    </a:lnTo>
                    <a:lnTo>
                      <a:pt x="136" y="99"/>
                    </a:lnTo>
                    <a:lnTo>
                      <a:pt x="151" y="91"/>
                    </a:lnTo>
                    <a:lnTo>
                      <a:pt x="144" y="84"/>
                    </a:lnTo>
                    <a:lnTo>
                      <a:pt x="136" y="91"/>
                    </a:lnTo>
                    <a:lnTo>
                      <a:pt x="136" y="84"/>
                    </a:lnTo>
                    <a:lnTo>
                      <a:pt x="181" y="15"/>
                    </a:lnTo>
                    <a:lnTo>
                      <a:pt x="257" y="0"/>
                    </a:lnTo>
                    <a:lnTo>
                      <a:pt x="272" y="76"/>
                    </a:lnTo>
                    <a:lnTo>
                      <a:pt x="295" y="137"/>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3" name="Freeform 622"/>
              <p:cNvSpPr>
                <a:spLocks/>
              </p:cNvSpPr>
              <p:nvPr/>
            </p:nvSpPr>
            <p:spPr bwMode="auto">
              <a:xfrm>
                <a:off x="3671" y="1625"/>
                <a:ext cx="303" cy="273"/>
              </a:xfrm>
              <a:custGeom>
                <a:avLst/>
                <a:gdLst>
                  <a:gd name="T0" fmla="*/ 295 w 303"/>
                  <a:gd name="T1" fmla="*/ 137 h 273"/>
                  <a:gd name="T2" fmla="*/ 295 w 303"/>
                  <a:gd name="T3" fmla="*/ 182 h 273"/>
                  <a:gd name="T4" fmla="*/ 303 w 303"/>
                  <a:gd name="T5" fmla="*/ 235 h 273"/>
                  <a:gd name="T6" fmla="*/ 295 w 303"/>
                  <a:gd name="T7" fmla="*/ 243 h 273"/>
                  <a:gd name="T8" fmla="*/ 303 w 303"/>
                  <a:gd name="T9" fmla="*/ 251 h 273"/>
                  <a:gd name="T10" fmla="*/ 287 w 303"/>
                  <a:gd name="T11" fmla="*/ 273 h 273"/>
                  <a:gd name="T12" fmla="*/ 287 w 303"/>
                  <a:gd name="T13" fmla="*/ 251 h 273"/>
                  <a:gd name="T14" fmla="*/ 242 w 303"/>
                  <a:gd name="T15" fmla="*/ 243 h 273"/>
                  <a:gd name="T16" fmla="*/ 227 w 303"/>
                  <a:gd name="T17" fmla="*/ 235 h 273"/>
                  <a:gd name="T18" fmla="*/ 219 w 303"/>
                  <a:gd name="T19" fmla="*/ 213 h 273"/>
                  <a:gd name="T20" fmla="*/ 204 w 303"/>
                  <a:gd name="T21" fmla="*/ 205 h 273"/>
                  <a:gd name="T22" fmla="*/ 0 w 303"/>
                  <a:gd name="T23" fmla="*/ 243 h 273"/>
                  <a:gd name="T24" fmla="*/ 0 w 303"/>
                  <a:gd name="T25" fmla="*/ 228 h 273"/>
                  <a:gd name="T26" fmla="*/ 38 w 303"/>
                  <a:gd name="T27" fmla="*/ 190 h 273"/>
                  <a:gd name="T28" fmla="*/ 23 w 303"/>
                  <a:gd name="T29" fmla="*/ 159 h 273"/>
                  <a:gd name="T30" fmla="*/ 45 w 303"/>
                  <a:gd name="T31" fmla="*/ 152 h 273"/>
                  <a:gd name="T32" fmla="*/ 113 w 303"/>
                  <a:gd name="T33" fmla="*/ 144 h 273"/>
                  <a:gd name="T34" fmla="*/ 144 w 303"/>
                  <a:gd name="T35" fmla="*/ 122 h 273"/>
                  <a:gd name="T36" fmla="*/ 136 w 303"/>
                  <a:gd name="T37" fmla="*/ 99 h 273"/>
                  <a:gd name="T38" fmla="*/ 151 w 303"/>
                  <a:gd name="T39" fmla="*/ 91 h 273"/>
                  <a:gd name="T40" fmla="*/ 144 w 303"/>
                  <a:gd name="T41" fmla="*/ 84 h 273"/>
                  <a:gd name="T42" fmla="*/ 136 w 303"/>
                  <a:gd name="T43" fmla="*/ 91 h 273"/>
                  <a:gd name="T44" fmla="*/ 136 w 303"/>
                  <a:gd name="T45" fmla="*/ 84 h 273"/>
                  <a:gd name="T46" fmla="*/ 181 w 303"/>
                  <a:gd name="T47" fmla="*/ 15 h 273"/>
                  <a:gd name="T48" fmla="*/ 257 w 303"/>
                  <a:gd name="T49" fmla="*/ 0 h 273"/>
                  <a:gd name="T50" fmla="*/ 272 w 303"/>
                  <a:gd name="T51" fmla="*/ 76 h 273"/>
                  <a:gd name="T52" fmla="*/ 295 w 303"/>
                  <a:gd name="T53" fmla="*/ 137 h 273"/>
                  <a:gd name="T54" fmla="*/ 295 w 303"/>
                  <a:gd name="T55" fmla="*/ 144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3" h="273">
                    <a:moveTo>
                      <a:pt x="295" y="137"/>
                    </a:moveTo>
                    <a:lnTo>
                      <a:pt x="295" y="182"/>
                    </a:lnTo>
                    <a:lnTo>
                      <a:pt x="303" y="235"/>
                    </a:lnTo>
                    <a:lnTo>
                      <a:pt x="295" y="243"/>
                    </a:lnTo>
                    <a:lnTo>
                      <a:pt x="303" y="251"/>
                    </a:lnTo>
                    <a:lnTo>
                      <a:pt x="287" y="273"/>
                    </a:lnTo>
                    <a:lnTo>
                      <a:pt x="287" y="251"/>
                    </a:lnTo>
                    <a:lnTo>
                      <a:pt x="242" y="243"/>
                    </a:lnTo>
                    <a:lnTo>
                      <a:pt x="227" y="235"/>
                    </a:lnTo>
                    <a:lnTo>
                      <a:pt x="219" y="213"/>
                    </a:lnTo>
                    <a:lnTo>
                      <a:pt x="204" y="205"/>
                    </a:lnTo>
                    <a:lnTo>
                      <a:pt x="0" y="243"/>
                    </a:lnTo>
                    <a:lnTo>
                      <a:pt x="0" y="228"/>
                    </a:lnTo>
                    <a:lnTo>
                      <a:pt x="38" y="190"/>
                    </a:lnTo>
                    <a:lnTo>
                      <a:pt x="23" y="159"/>
                    </a:lnTo>
                    <a:lnTo>
                      <a:pt x="45" y="152"/>
                    </a:lnTo>
                    <a:lnTo>
                      <a:pt x="113" y="144"/>
                    </a:lnTo>
                    <a:lnTo>
                      <a:pt x="144" y="122"/>
                    </a:lnTo>
                    <a:lnTo>
                      <a:pt x="136" y="99"/>
                    </a:lnTo>
                    <a:lnTo>
                      <a:pt x="151" y="91"/>
                    </a:lnTo>
                    <a:lnTo>
                      <a:pt x="144" y="84"/>
                    </a:lnTo>
                    <a:lnTo>
                      <a:pt x="136" y="91"/>
                    </a:lnTo>
                    <a:lnTo>
                      <a:pt x="136" y="84"/>
                    </a:lnTo>
                    <a:lnTo>
                      <a:pt x="181" y="15"/>
                    </a:lnTo>
                    <a:lnTo>
                      <a:pt x="257" y="0"/>
                    </a:lnTo>
                    <a:lnTo>
                      <a:pt x="272" y="76"/>
                    </a:lnTo>
                    <a:lnTo>
                      <a:pt x="295" y="137"/>
                    </a:lnTo>
                    <a:lnTo>
                      <a:pt x="295" y="14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4" name="Freeform 623"/>
              <p:cNvSpPr>
                <a:spLocks/>
              </p:cNvSpPr>
              <p:nvPr/>
            </p:nvSpPr>
            <p:spPr bwMode="auto">
              <a:xfrm>
                <a:off x="3512" y="2179"/>
                <a:ext cx="431" cy="197"/>
              </a:xfrm>
              <a:custGeom>
                <a:avLst/>
                <a:gdLst>
                  <a:gd name="T0" fmla="*/ 416 w 431"/>
                  <a:gd name="T1" fmla="*/ 61 h 197"/>
                  <a:gd name="T2" fmla="*/ 378 w 431"/>
                  <a:gd name="T3" fmla="*/ 53 h 197"/>
                  <a:gd name="T4" fmla="*/ 386 w 431"/>
                  <a:gd name="T5" fmla="*/ 38 h 197"/>
                  <a:gd name="T6" fmla="*/ 386 w 431"/>
                  <a:gd name="T7" fmla="*/ 30 h 197"/>
                  <a:gd name="T8" fmla="*/ 401 w 431"/>
                  <a:gd name="T9" fmla="*/ 23 h 197"/>
                  <a:gd name="T10" fmla="*/ 409 w 431"/>
                  <a:gd name="T11" fmla="*/ 15 h 197"/>
                  <a:gd name="T12" fmla="*/ 409 w 431"/>
                  <a:gd name="T13" fmla="*/ 0 h 197"/>
                  <a:gd name="T14" fmla="*/ 121 w 431"/>
                  <a:gd name="T15" fmla="*/ 53 h 197"/>
                  <a:gd name="T16" fmla="*/ 106 w 431"/>
                  <a:gd name="T17" fmla="*/ 83 h 197"/>
                  <a:gd name="T18" fmla="*/ 76 w 431"/>
                  <a:gd name="T19" fmla="*/ 91 h 197"/>
                  <a:gd name="T20" fmla="*/ 23 w 431"/>
                  <a:gd name="T21" fmla="*/ 137 h 197"/>
                  <a:gd name="T22" fmla="*/ 0 w 431"/>
                  <a:gd name="T23" fmla="*/ 152 h 197"/>
                  <a:gd name="T24" fmla="*/ 60 w 431"/>
                  <a:gd name="T25" fmla="*/ 159 h 197"/>
                  <a:gd name="T26" fmla="*/ 166 w 431"/>
                  <a:gd name="T27" fmla="*/ 137 h 197"/>
                  <a:gd name="T28" fmla="*/ 242 w 431"/>
                  <a:gd name="T29" fmla="*/ 144 h 197"/>
                  <a:gd name="T30" fmla="*/ 340 w 431"/>
                  <a:gd name="T31" fmla="*/ 190 h 197"/>
                  <a:gd name="T32" fmla="*/ 340 w 431"/>
                  <a:gd name="T33" fmla="*/ 182 h 197"/>
                  <a:gd name="T34" fmla="*/ 363 w 431"/>
                  <a:gd name="T35" fmla="*/ 144 h 197"/>
                  <a:gd name="T36" fmla="*/ 363 w 431"/>
                  <a:gd name="T37" fmla="*/ 144 h 197"/>
                  <a:gd name="T38" fmla="*/ 393 w 431"/>
                  <a:gd name="T39" fmla="*/ 121 h 197"/>
                  <a:gd name="T40" fmla="*/ 401 w 431"/>
                  <a:gd name="T41" fmla="*/ 121 h 197"/>
                  <a:gd name="T42" fmla="*/ 409 w 431"/>
                  <a:gd name="T43" fmla="*/ 121 h 197"/>
                  <a:gd name="T44" fmla="*/ 416 w 431"/>
                  <a:gd name="T45" fmla="*/ 99 h 197"/>
                  <a:gd name="T46" fmla="*/ 401 w 431"/>
                  <a:gd name="T47" fmla="*/ 99 h 197"/>
                  <a:gd name="T48" fmla="*/ 393 w 431"/>
                  <a:gd name="T49" fmla="*/ 106 h 197"/>
                  <a:gd name="T50" fmla="*/ 371 w 431"/>
                  <a:gd name="T51" fmla="*/ 99 h 197"/>
                  <a:gd name="T52" fmla="*/ 401 w 431"/>
                  <a:gd name="T53" fmla="*/ 83 h 197"/>
                  <a:gd name="T54" fmla="*/ 386 w 431"/>
                  <a:gd name="T55" fmla="*/ 83 h 197"/>
                  <a:gd name="T56" fmla="*/ 363 w 431"/>
                  <a:gd name="T57" fmla="*/ 76 h 197"/>
                  <a:gd name="T58" fmla="*/ 386 w 431"/>
                  <a:gd name="T59" fmla="*/ 76 h 197"/>
                  <a:gd name="T60" fmla="*/ 393 w 431"/>
                  <a:gd name="T61" fmla="*/ 76 h 197"/>
                  <a:gd name="T62" fmla="*/ 431 w 431"/>
                  <a:gd name="T63" fmla="*/ 61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1" h="197">
                    <a:moveTo>
                      <a:pt x="424" y="38"/>
                    </a:moveTo>
                    <a:lnTo>
                      <a:pt x="416" y="61"/>
                    </a:lnTo>
                    <a:lnTo>
                      <a:pt x="416" y="38"/>
                    </a:lnTo>
                    <a:lnTo>
                      <a:pt x="378" y="53"/>
                    </a:lnTo>
                    <a:lnTo>
                      <a:pt x="378" y="23"/>
                    </a:lnTo>
                    <a:lnTo>
                      <a:pt x="386" y="38"/>
                    </a:lnTo>
                    <a:lnTo>
                      <a:pt x="401" y="30"/>
                    </a:lnTo>
                    <a:lnTo>
                      <a:pt x="386" y="30"/>
                    </a:lnTo>
                    <a:lnTo>
                      <a:pt x="409" y="30"/>
                    </a:lnTo>
                    <a:lnTo>
                      <a:pt x="401" y="23"/>
                    </a:lnTo>
                    <a:lnTo>
                      <a:pt x="416" y="23"/>
                    </a:lnTo>
                    <a:lnTo>
                      <a:pt x="409" y="15"/>
                    </a:lnTo>
                    <a:lnTo>
                      <a:pt x="424" y="30"/>
                    </a:lnTo>
                    <a:lnTo>
                      <a:pt x="409" y="0"/>
                    </a:lnTo>
                    <a:lnTo>
                      <a:pt x="401" y="0"/>
                    </a:lnTo>
                    <a:lnTo>
                      <a:pt x="121" y="53"/>
                    </a:lnTo>
                    <a:lnTo>
                      <a:pt x="121" y="68"/>
                    </a:lnTo>
                    <a:lnTo>
                      <a:pt x="106" y="83"/>
                    </a:lnTo>
                    <a:lnTo>
                      <a:pt x="83" y="99"/>
                    </a:lnTo>
                    <a:lnTo>
                      <a:pt x="76" y="91"/>
                    </a:lnTo>
                    <a:lnTo>
                      <a:pt x="60" y="114"/>
                    </a:lnTo>
                    <a:lnTo>
                      <a:pt x="23" y="137"/>
                    </a:lnTo>
                    <a:lnTo>
                      <a:pt x="15" y="152"/>
                    </a:lnTo>
                    <a:lnTo>
                      <a:pt x="0" y="152"/>
                    </a:lnTo>
                    <a:lnTo>
                      <a:pt x="0" y="167"/>
                    </a:lnTo>
                    <a:lnTo>
                      <a:pt x="60" y="159"/>
                    </a:lnTo>
                    <a:lnTo>
                      <a:pt x="98" y="144"/>
                    </a:lnTo>
                    <a:lnTo>
                      <a:pt x="166" y="137"/>
                    </a:lnTo>
                    <a:lnTo>
                      <a:pt x="182" y="152"/>
                    </a:lnTo>
                    <a:lnTo>
                      <a:pt x="242" y="144"/>
                    </a:lnTo>
                    <a:lnTo>
                      <a:pt x="310" y="197"/>
                    </a:lnTo>
                    <a:lnTo>
                      <a:pt x="340" y="190"/>
                    </a:lnTo>
                    <a:lnTo>
                      <a:pt x="340" y="167"/>
                    </a:lnTo>
                    <a:lnTo>
                      <a:pt x="340" y="182"/>
                    </a:lnTo>
                    <a:lnTo>
                      <a:pt x="348" y="152"/>
                    </a:lnTo>
                    <a:lnTo>
                      <a:pt x="363" y="144"/>
                    </a:lnTo>
                    <a:lnTo>
                      <a:pt x="356" y="129"/>
                    </a:lnTo>
                    <a:lnTo>
                      <a:pt x="363" y="144"/>
                    </a:lnTo>
                    <a:lnTo>
                      <a:pt x="371" y="129"/>
                    </a:lnTo>
                    <a:lnTo>
                      <a:pt x="393" y="121"/>
                    </a:lnTo>
                    <a:lnTo>
                      <a:pt x="393" y="114"/>
                    </a:lnTo>
                    <a:lnTo>
                      <a:pt x="401" y="121"/>
                    </a:lnTo>
                    <a:lnTo>
                      <a:pt x="401" y="114"/>
                    </a:lnTo>
                    <a:lnTo>
                      <a:pt x="409" y="121"/>
                    </a:lnTo>
                    <a:lnTo>
                      <a:pt x="416" y="106"/>
                    </a:lnTo>
                    <a:lnTo>
                      <a:pt x="416" y="99"/>
                    </a:lnTo>
                    <a:lnTo>
                      <a:pt x="409" y="106"/>
                    </a:lnTo>
                    <a:lnTo>
                      <a:pt x="401" y="99"/>
                    </a:lnTo>
                    <a:lnTo>
                      <a:pt x="401" y="114"/>
                    </a:lnTo>
                    <a:lnTo>
                      <a:pt x="393" y="106"/>
                    </a:lnTo>
                    <a:lnTo>
                      <a:pt x="378" y="114"/>
                    </a:lnTo>
                    <a:lnTo>
                      <a:pt x="371" y="99"/>
                    </a:lnTo>
                    <a:lnTo>
                      <a:pt x="386" y="106"/>
                    </a:lnTo>
                    <a:lnTo>
                      <a:pt x="401" y="83"/>
                    </a:lnTo>
                    <a:lnTo>
                      <a:pt x="386" y="91"/>
                    </a:lnTo>
                    <a:lnTo>
                      <a:pt x="386" y="83"/>
                    </a:lnTo>
                    <a:lnTo>
                      <a:pt x="371" y="83"/>
                    </a:lnTo>
                    <a:lnTo>
                      <a:pt x="363" y="76"/>
                    </a:lnTo>
                    <a:lnTo>
                      <a:pt x="393" y="83"/>
                    </a:lnTo>
                    <a:lnTo>
                      <a:pt x="386" y="76"/>
                    </a:lnTo>
                    <a:lnTo>
                      <a:pt x="393" y="68"/>
                    </a:lnTo>
                    <a:lnTo>
                      <a:pt x="393" y="76"/>
                    </a:lnTo>
                    <a:lnTo>
                      <a:pt x="416" y="83"/>
                    </a:lnTo>
                    <a:lnTo>
                      <a:pt x="431" y="61"/>
                    </a:lnTo>
                    <a:lnTo>
                      <a:pt x="424" y="3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5" name="Freeform 624"/>
              <p:cNvSpPr>
                <a:spLocks/>
              </p:cNvSpPr>
              <p:nvPr/>
            </p:nvSpPr>
            <p:spPr bwMode="auto">
              <a:xfrm>
                <a:off x="3512" y="2179"/>
                <a:ext cx="431" cy="197"/>
              </a:xfrm>
              <a:custGeom>
                <a:avLst/>
                <a:gdLst>
                  <a:gd name="T0" fmla="*/ 416 w 431"/>
                  <a:gd name="T1" fmla="*/ 61 h 197"/>
                  <a:gd name="T2" fmla="*/ 378 w 431"/>
                  <a:gd name="T3" fmla="*/ 53 h 197"/>
                  <a:gd name="T4" fmla="*/ 386 w 431"/>
                  <a:gd name="T5" fmla="*/ 38 h 197"/>
                  <a:gd name="T6" fmla="*/ 386 w 431"/>
                  <a:gd name="T7" fmla="*/ 30 h 197"/>
                  <a:gd name="T8" fmla="*/ 401 w 431"/>
                  <a:gd name="T9" fmla="*/ 23 h 197"/>
                  <a:gd name="T10" fmla="*/ 409 w 431"/>
                  <a:gd name="T11" fmla="*/ 15 h 197"/>
                  <a:gd name="T12" fmla="*/ 409 w 431"/>
                  <a:gd name="T13" fmla="*/ 0 h 197"/>
                  <a:gd name="T14" fmla="*/ 121 w 431"/>
                  <a:gd name="T15" fmla="*/ 53 h 197"/>
                  <a:gd name="T16" fmla="*/ 106 w 431"/>
                  <a:gd name="T17" fmla="*/ 83 h 197"/>
                  <a:gd name="T18" fmla="*/ 76 w 431"/>
                  <a:gd name="T19" fmla="*/ 91 h 197"/>
                  <a:gd name="T20" fmla="*/ 23 w 431"/>
                  <a:gd name="T21" fmla="*/ 137 h 197"/>
                  <a:gd name="T22" fmla="*/ 0 w 431"/>
                  <a:gd name="T23" fmla="*/ 152 h 197"/>
                  <a:gd name="T24" fmla="*/ 60 w 431"/>
                  <a:gd name="T25" fmla="*/ 159 h 197"/>
                  <a:gd name="T26" fmla="*/ 166 w 431"/>
                  <a:gd name="T27" fmla="*/ 137 h 197"/>
                  <a:gd name="T28" fmla="*/ 242 w 431"/>
                  <a:gd name="T29" fmla="*/ 144 h 197"/>
                  <a:gd name="T30" fmla="*/ 340 w 431"/>
                  <a:gd name="T31" fmla="*/ 190 h 197"/>
                  <a:gd name="T32" fmla="*/ 340 w 431"/>
                  <a:gd name="T33" fmla="*/ 182 h 197"/>
                  <a:gd name="T34" fmla="*/ 363 w 431"/>
                  <a:gd name="T35" fmla="*/ 144 h 197"/>
                  <a:gd name="T36" fmla="*/ 363 w 431"/>
                  <a:gd name="T37" fmla="*/ 144 h 197"/>
                  <a:gd name="T38" fmla="*/ 393 w 431"/>
                  <a:gd name="T39" fmla="*/ 121 h 197"/>
                  <a:gd name="T40" fmla="*/ 401 w 431"/>
                  <a:gd name="T41" fmla="*/ 121 h 197"/>
                  <a:gd name="T42" fmla="*/ 409 w 431"/>
                  <a:gd name="T43" fmla="*/ 121 h 197"/>
                  <a:gd name="T44" fmla="*/ 416 w 431"/>
                  <a:gd name="T45" fmla="*/ 99 h 197"/>
                  <a:gd name="T46" fmla="*/ 401 w 431"/>
                  <a:gd name="T47" fmla="*/ 99 h 197"/>
                  <a:gd name="T48" fmla="*/ 393 w 431"/>
                  <a:gd name="T49" fmla="*/ 106 h 197"/>
                  <a:gd name="T50" fmla="*/ 371 w 431"/>
                  <a:gd name="T51" fmla="*/ 99 h 197"/>
                  <a:gd name="T52" fmla="*/ 401 w 431"/>
                  <a:gd name="T53" fmla="*/ 83 h 197"/>
                  <a:gd name="T54" fmla="*/ 386 w 431"/>
                  <a:gd name="T55" fmla="*/ 83 h 197"/>
                  <a:gd name="T56" fmla="*/ 363 w 431"/>
                  <a:gd name="T57" fmla="*/ 76 h 197"/>
                  <a:gd name="T58" fmla="*/ 386 w 431"/>
                  <a:gd name="T59" fmla="*/ 76 h 197"/>
                  <a:gd name="T60" fmla="*/ 393 w 431"/>
                  <a:gd name="T61" fmla="*/ 76 h 197"/>
                  <a:gd name="T62" fmla="*/ 431 w 431"/>
                  <a:gd name="T63" fmla="*/ 61 h 197"/>
                  <a:gd name="T64" fmla="*/ 424 w 431"/>
                  <a:gd name="T65" fmla="*/ 4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1" h="197">
                    <a:moveTo>
                      <a:pt x="424" y="38"/>
                    </a:moveTo>
                    <a:lnTo>
                      <a:pt x="416" y="61"/>
                    </a:lnTo>
                    <a:lnTo>
                      <a:pt x="416" y="38"/>
                    </a:lnTo>
                    <a:lnTo>
                      <a:pt x="378" y="53"/>
                    </a:lnTo>
                    <a:lnTo>
                      <a:pt x="378" y="23"/>
                    </a:lnTo>
                    <a:lnTo>
                      <a:pt x="386" y="38"/>
                    </a:lnTo>
                    <a:lnTo>
                      <a:pt x="401" y="30"/>
                    </a:lnTo>
                    <a:lnTo>
                      <a:pt x="386" y="30"/>
                    </a:lnTo>
                    <a:lnTo>
                      <a:pt x="409" y="30"/>
                    </a:lnTo>
                    <a:lnTo>
                      <a:pt x="401" y="23"/>
                    </a:lnTo>
                    <a:lnTo>
                      <a:pt x="416" y="23"/>
                    </a:lnTo>
                    <a:lnTo>
                      <a:pt x="409" y="15"/>
                    </a:lnTo>
                    <a:lnTo>
                      <a:pt x="424" y="30"/>
                    </a:lnTo>
                    <a:lnTo>
                      <a:pt x="409" y="0"/>
                    </a:lnTo>
                    <a:lnTo>
                      <a:pt x="401" y="0"/>
                    </a:lnTo>
                    <a:lnTo>
                      <a:pt x="121" y="53"/>
                    </a:lnTo>
                    <a:lnTo>
                      <a:pt x="121" y="68"/>
                    </a:lnTo>
                    <a:lnTo>
                      <a:pt x="106" y="83"/>
                    </a:lnTo>
                    <a:lnTo>
                      <a:pt x="83" y="99"/>
                    </a:lnTo>
                    <a:lnTo>
                      <a:pt x="76" y="91"/>
                    </a:lnTo>
                    <a:lnTo>
                      <a:pt x="60" y="114"/>
                    </a:lnTo>
                    <a:lnTo>
                      <a:pt x="23" y="137"/>
                    </a:lnTo>
                    <a:lnTo>
                      <a:pt x="15" y="152"/>
                    </a:lnTo>
                    <a:lnTo>
                      <a:pt x="0" y="152"/>
                    </a:lnTo>
                    <a:lnTo>
                      <a:pt x="0" y="167"/>
                    </a:lnTo>
                    <a:lnTo>
                      <a:pt x="60" y="159"/>
                    </a:lnTo>
                    <a:lnTo>
                      <a:pt x="98" y="144"/>
                    </a:lnTo>
                    <a:lnTo>
                      <a:pt x="166" y="137"/>
                    </a:lnTo>
                    <a:lnTo>
                      <a:pt x="182" y="152"/>
                    </a:lnTo>
                    <a:lnTo>
                      <a:pt x="242" y="144"/>
                    </a:lnTo>
                    <a:lnTo>
                      <a:pt x="310" y="197"/>
                    </a:lnTo>
                    <a:lnTo>
                      <a:pt x="340" y="190"/>
                    </a:lnTo>
                    <a:lnTo>
                      <a:pt x="340" y="167"/>
                    </a:lnTo>
                    <a:lnTo>
                      <a:pt x="340" y="182"/>
                    </a:lnTo>
                    <a:lnTo>
                      <a:pt x="348" y="152"/>
                    </a:lnTo>
                    <a:lnTo>
                      <a:pt x="363" y="144"/>
                    </a:lnTo>
                    <a:lnTo>
                      <a:pt x="356" y="129"/>
                    </a:lnTo>
                    <a:lnTo>
                      <a:pt x="363" y="144"/>
                    </a:lnTo>
                    <a:lnTo>
                      <a:pt x="371" y="129"/>
                    </a:lnTo>
                    <a:lnTo>
                      <a:pt x="393" y="121"/>
                    </a:lnTo>
                    <a:lnTo>
                      <a:pt x="393" y="114"/>
                    </a:lnTo>
                    <a:lnTo>
                      <a:pt x="401" y="121"/>
                    </a:lnTo>
                    <a:lnTo>
                      <a:pt x="401" y="114"/>
                    </a:lnTo>
                    <a:lnTo>
                      <a:pt x="409" y="121"/>
                    </a:lnTo>
                    <a:lnTo>
                      <a:pt x="416" y="106"/>
                    </a:lnTo>
                    <a:lnTo>
                      <a:pt x="416" y="99"/>
                    </a:lnTo>
                    <a:lnTo>
                      <a:pt x="409" y="106"/>
                    </a:lnTo>
                    <a:lnTo>
                      <a:pt x="401" y="99"/>
                    </a:lnTo>
                    <a:lnTo>
                      <a:pt x="401" y="114"/>
                    </a:lnTo>
                    <a:lnTo>
                      <a:pt x="393" y="106"/>
                    </a:lnTo>
                    <a:lnTo>
                      <a:pt x="378" y="114"/>
                    </a:lnTo>
                    <a:lnTo>
                      <a:pt x="371" y="99"/>
                    </a:lnTo>
                    <a:lnTo>
                      <a:pt x="386" y="106"/>
                    </a:lnTo>
                    <a:lnTo>
                      <a:pt x="401" y="83"/>
                    </a:lnTo>
                    <a:lnTo>
                      <a:pt x="386" y="91"/>
                    </a:lnTo>
                    <a:lnTo>
                      <a:pt x="386" y="83"/>
                    </a:lnTo>
                    <a:lnTo>
                      <a:pt x="371" y="83"/>
                    </a:lnTo>
                    <a:lnTo>
                      <a:pt x="363" y="76"/>
                    </a:lnTo>
                    <a:lnTo>
                      <a:pt x="393" y="83"/>
                    </a:lnTo>
                    <a:lnTo>
                      <a:pt x="386" y="76"/>
                    </a:lnTo>
                    <a:lnTo>
                      <a:pt x="393" y="68"/>
                    </a:lnTo>
                    <a:lnTo>
                      <a:pt x="393" y="76"/>
                    </a:lnTo>
                    <a:lnTo>
                      <a:pt x="416" y="83"/>
                    </a:lnTo>
                    <a:lnTo>
                      <a:pt x="431" y="61"/>
                    </a:lnTo>
                    <a:lnTo>
                      <a:pt x="424" y="38"/>
                    </a:lnTo>
                    <a:lnTo>
                      <a:pt x="424" y="4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6" name="Line 625"/>
              <p:cNvSpPr>
                <a:spLocks noChangeShapeType="1"/>
              </p:cNvSpPr>
              <p:nvPr/>
            </p:nvSpPr>
            <p:spPr bwMode="auto">
              <a:xfrm>
                <a:off x="3928" y="2179"/>
                <a:ext cx="8" cy="15"/>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7" name="Freeform 626"/>
              <p:cNvSpPr>
                <a:spLocks/>
              </p:cNvSpPr>
              <p:nvPr/>
            </p:nvSpPr>
            <p:spPr bwMode="auto">
              <a:xfrm>
                <a:off x="2551" y="1473"/>
                <a:ext cx="333" cy="213"/>
              </a:xfrm>
              <a:custGeom>
                <a:avLst/>
                <a:gdLst>
                  <a:gd name="T0" fmla="*/ 333 w 333"/>
                  <a:gd name="T1" fmla="*/ 213 h 213"/>
                  <a:gd name="T2" fmla="*/ 0 w 333"/>
                  <a:gd name="T3" fmla="*/ 198 h 213"/>
                  <a:gd name="T4" fmla="*/ 15 w 333"/>
                  <a:gd name="T5" fmla="*/ 0 h 213"/>
                  <a:gd name="T6" fmla="*/ 302 w 333"/>
                  <a:gd name="T7" fmla="*/ 16 h 213"/>
                  <a:gd name="T8" fmla="*/ 333 w 333"/>
                  <a:gd name="T9" fmla="*/ 213 h 213"/>
                </a:gdLst>
                <a:ahLst/>
                <a:cxnLst>
                  <a:cxn ang="0">
                    <a:pos x="T0" y="T1"/>
                  </a:cxn>
                  <a:cxn ang="0">
                    <a:pos x="T2" y="T3"/>
                  </a:cxn>
                  <a:cxn ang="0">
                    <a:pos x="T4" y="T5"/>
                  </a:cxn>
                  <a:cxn ang="0">
                    <a:pos x="T6" y="T7"/>
                  </a:cxn>
                  <a:cxn ang="0">
                    <a:pos x="T8" y="T9"/>
                  </a:cxn>
                </a:cxnLst>
                <a:rect l="0" t="0" r="r" b="b"/>
                <a:pathLst>
                  <a:path w="333" h="213">
                    <a:moveTo>
                      <a:pt x="333" y="213"/>
                    </a:moveTo>
                    <a:lnTo>
                      <a:pt x="0" y="198"/>
                    </a:lnTo>
                    <a:lnTo>
                      <a:pt x="15" y="0"/>
                    </a:lnTo>
                    <a:lnTo>
                      <a:pt x="302" y="16"/>
                    </a:lnTo>
                    <a:lnTo>
                      <a:pt x="333" y="213"/>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8" name="Freeform 627"/>
              <p:cNvSpPr>
                <a:spLocks/>
              </p:cNvSpPr>
              <p:nvPr/>
            </p:nvSpPr>
            <p:spPr bwMode="auto">
              <a:xfrm>
                <a:off x="2551" y="1473"/>
                <a:ext cx="333" cy="220"/>
              </a:xfrm>
              <a:custGeom>
                <a:avLst/>
                <a:gdLst>
                  <a:gd name="T0" fmla="*/ 333 w 333"/>
                  <a:gd name="T1" fmla="*/ 213 h 220"/>
                  <a:gd name="T2" fmla="*/ 0 w 333"/>
                  <a:gd name="T3" fmla="*/ 198 h 220"/>
                  <a:gd name="T4" fmla="*/ 15 w 333"/>
                  <a:gd name="T5" fmla="*/ 0 h 220"/>
                  <a:gd name="T6" fmla="*/ 302 w 333"/>
                  <a:gd name="T7" fmla="*/ 16 h 220"/>
                  <a:gd name="T8" fmla="*/ 333 w 333"/>
                  <a:gd name="T9" fmla="*/ 213 h 220"/>
                  <a:gd name="T10" fmla="*/ 333 w 333"/>
                  <a:gd name="T11" fmla="*/ 220 h 220"/>
                </a:gdLst>
                <a:ahLst/>
                <a:cxnLst>
                  <a:cxn ang="0">
                    <a:pos x="T0" y="T1"/>
                  </a:cxn>
                  <a:cxn ang="0">
                    <a:pos x="T2" y="T3"/>
                  </a:cxn>
                  <a:cxn ang="0">
                    <a:pos x="T4" y="T5"/>
                  </a:cxn>
                  <a:cxn ang="0">
                    <a:pos x="T6" y="T7"/>
                  </a:cxn>
                  <a:cxn ang="0">
                    <a:pos x="T8" y="T9"/>
                  </a:cxn>
                  <a:cxn ang="0">
                    <a:pos x="T10" y="T11"/>
                  </a:cxn>
                </a:cxnLst>
                <a:rect l="0" t="0" r="r" b="b"/>
                <a:pathLst>
                  <a:path w="333" h="220">
                    <a:moveTo>
                      <a:pt x="333" y="213"/>
                    </a:moveTo>
                    <a:lnTo>
                      <a:pt x="0" y="198"/>
                    </a:lnTo>
                    <a:lnTo>
                      <a:pt x="15" y="0"/>
                    </a:lnTo>
                    <a:lnTo>
                      <a:pt x="302" y="16"/>
                    </a:lnTo>
                    <a:lnTo>
                      <a:pt x="333" y="213"/>
                    </a:lnTo>
                    <a:lnTo>
                      <a:pt x="333" y="220"/>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09" name="Freeform 628"/>
              <p:cNvSpPr>
                <a:spLocks/>
              </p:cNvSpPr>
              <p:nvPr/>
            </p:nvSpPr>
            <p:spPr bwMode="auto">
              <a:xfrm>
                <a:off x="3436" y="1876"/>
                <a:ext cx="212" cy="242"/>
              </a:xfrm>
              <a:custGeom>
                <a:avLst/>
                <a:gdLst>
                  <a:gd name="T0" fmla="*/ 205 w 212"/>
                  <a:gd name="T1" fmla="*/ 0 h 242"/>
                  <a:gd name="T2" fmla="*/ 152 w 212"/>
                  <a:gd name="T3" fmla="*/ 45 h 242"/>
                  <a:gd name="T4" fmla="*/ 114 w 212"/>
                  <a:gd name="T5" fmla="*/ 53 h 242"/>
                  <a:gd name="T6" fmla="*/ 91 w 212"/>
                  <a:gd name="T7" fmla="*/ 53 h 242"/>
                  <a:gd name="T8" fmla="*/ 106 w 212"/>
                  <a:gd name="T9" fmla="*/ 45 h 242"/>
                  <a:gd name="T10" fmla="*/ 91 w 212"/>
                  <a:gd name="T11" fmla="*/ 45 h 242"/>
                  <a:gd name="T12" fmla="*/ 68 w 212"/>
                  <a:gd name="T13" fmla="*/ 37 h 242"/>
                  <a:gd name="T14" fmla="*/ 0 w 212"/>
                  <a:gd name="T15" fmla="*/ 45 h 242"/>
                  <a:gd name="T16" fmla="*/ 23 w 212"/>
                  <a:gd name="T17" fmla="*/ 212 h 242"/>
                  <a:gd name="T18" fmla="*/ 38 w 212"/>
                  <a:gd name="T19" fmla="*/ 212 h 242"/>
                  <a:gd name="T20" fmla="*/ 53 w 212"/>
                  <a:gd name="T21" fmla="*/ 227 h 242"/>
                  <a:gd name="T22" fmla="*/ 83 w 212"/>
                  <a:gd name="T23" fmla="*/ 235 h 242"/>
                  <a:gd name="T24" fmla="*/ 99 w 212"/>
                  <a:gd name="T25" fmla="*/ 235 h 242"/>
                  <a:gd name="T26" fmla="*/ 121 w 212"/>
                  <a:gd name="T27" fmla="*/ 227 h 242"/>
                  <a:gd name="T28" fmla="*/ 136 w 212"/>
                  <a:gd name="T29" fmla="*/ 242 h 242"/>
                  <a:gd name="T30" fmla="*/ 152 w 212"/>
                  <a:gd name="T31" fmla="*/ 227 h 242"/>
                  <a:gd name="T32" fmla="*/ 159 w 212"/>
                  <a:gd name="T33" fmla="*/ 197 h 242"/>
                  <a:gd name="T34" fmla="*/ 174 w 212"/>
                  <a:gd name="T35" fmla="*/ 204 h 242"/>
                  <a:gd name="T36" fmla="*/ 174 w 212"/>
                  <a:gd name="T37" fmla="*/ 182 h 242"/>
                  <a:gd name="T38" fmla="*/ 205 w 212"/>
                  <a:gd name="T39" fmla="*/ 151 h 242"/>
                  <a:gd name="T40" fmla="*/ 212 w 212"/>
                  <a:gd name="T41" fmla="*/ 106 h 242"/>
                  <a:gd name="T42" fmla="*/ 212 w 212"/>
                  <a:gd name="T43" fmla="*/ 91 h 242"/>
                  <a:gd name="T44" fmla="*/ 205 w 212"/>
                  <a:gd name="T4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2" h="242">
                    <a:moveTo>
                      <a:pt x="205" y="0"/>
                    </a:moveTo>
                    <a:lnTo>
                      <a:pt x="152" y="45"/>
                    </a:lnTo>
                    <a:lnTo>
                      <a:pt x="114" y="53"/>
                    </a:lnTo>
                    <a:lnTo>
                      <a:pt x="91" y="53"/>
                    </a:lnTo>
                    <a:lnTo>
                      <a:pt x="106" y="45"/>
                    </a:lnTo>
                    <a:lnTo>
                      <a:pt x="91" y="45"/>
                    </a:lnTo>
                    <a:lnTo>
                      <a:pt x="68" y="37"/>
                    </a:lnTo>
                    <a:lnTo>
                      <a:pt x="0" y="45"/>
                    </a:lnTo>
                    <a:lnTo>
                      <a:pt x="23" y="212"/>
                    </a:lnTo>
                    <a:lnTo>
                      <a:pt x="38" y="212"/>
                    </a:lnTo>
                    <a:lnTo>
                      <a:pt x="53" y="227"/>
                    </a:lnTo>
                    <a:lnTo>
                      <a:pt x="83" y="235"/>
                    </a:lnTo>
                    <a:lnTo>
                      <a:pt x="99" y="235"/>
                    </a:lnTo>
                    <a:lnTo>
                      <a:pt x="121" y="227"/>
                    </a:lnTo>
                    <a:lnTo>
                      <a:pt x="136" y="242"/>
                    </a:lnTo>
                    <a:lnTo>
                      <a:pt x="152" y="227"/>
                    </a:lnTo>
                    <a:lnTo>
                      <a:pt x="159" y="197"/>
                    </a:lnTo>
                    <a:lnTo>
                      <a:pt x="174" y="204"/>
                    </a:lnTo>
                    <a:lnTo>
                      <a:pt x="174" y="182"/>
                    </a:lnTo>
                    <a:lnTo>
                      <a:pt x="205" y="151"/>
                    </a:lnTo>
                    <a:lnTo>
                      <a:pt x="212" y="106"/>
                    </a:lnTo>
                    <a:lnTo>
                      <a:pt x="212" y="91"/>
                    </a:lnTo>
                    <a:lnTo>
                      <a:pt x="205" y="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0" name="Freeform 629"/>
              <p:cNvSpPr>
                <a:spLocks/>
              </p:cNvSpPr>
              <p:nvPr/>
            </p:nvSpPr>
            <p:spPr bwMode="auto">
              <a:xfrm>
                <a:off x="3436" y="1876"/>
                <a:ext cx="212" cy="242"/>
              </a:xfrm>
              <a:custGeom>
                <a:avLst/>
                <a:gdLst>
                  <a:gd name="T0" fmla="*/ 205 w 212"/>
                  <a:gd name="T1" fmla="*/ 0 h 242"/>
                  <a:gd name="T2" fmla="*/ 152 w 212"/>
                  <a:gd name="T3" fmla="*/ 45 h 242"/>
                  <a:gd name="T4" fmla="*/ 114 w 212"/>
                  <a:gd name="T5" fmla="*/ 53 h 242"/>
                  <a:gd name="T6" fmla="*/ 91 w 212"/>
                  <a:gd name="T7" fmla="*/ 53 h 242"/>
                  <a:gd name="T8" fmla="*/ 106 w 212"/>
                  <a:gd name="T9" fmla="*/ 45 h 242"/>
                  <a:gd name="T10" fmla="*/ 91 w 212"/>
                  <a:gd name="T11" fmla="*/ 45 h 242"/>
                  <a:gd name="T12" fmla="*/ 68 w 212"/>
                  <a:gd name="T13" fmla="*/ 37 h 242"/>
                  <a:gd name="T14" fmla="*/ 0 w 212"/>
                  <a:gd name="T15" fmla="*/ 45 h 242"/>
                  <a:gd name="T16" fmla="*/ 23 w 212"/>
                  <a:gd name="T17" fmla="*/ 212 h 242"/>
                  <a:gd name="T18" fmla="*/ 38 w 212"/>
                  <a:gd name="T19" fmla="*/ 212 h 242"/>
                  <a:gd name="T20" fmla="*/ 53 w 212"/>
                  <a:gd name="T21" fmla="*/ 227 h 242"/>
                  <a:gd name="T22" fmla="*/ 83 w 212"/>
                  <a:gd name="T23" fmla="*/ 235 h 242"/>
                  <a:gd name="T24" fmla="*/ 99 w 212"/>
                  <a:gd name="T25" fmla="*/ 235 h 242"/>
                  <a:gd name="T26" fmla="*/ 121 w 212"/>
                  <a:gd name="T27" fmla="*/ 227 h 242"/>
                  <a:gd name="T28" fmla="*/ 136 w 212"/>
                  <a:gd name="T29" fmla="*/ 242 h 242"/>
                  <a:gd name="T30" fmla="*/ 152 w 212"/>
                  <a:gd name="T31" fmla="*/ 227 h 242"/>
                  <a:gd name="T32" fmla="*/ 159 w 212"/>
                  <a:gd name="T33" fmla="*/ 197 h 242"/>
                  <a:gd name="T34" fmla="*/ 174 w 212"/>
                  <a:gd name="T35" fmla="*/ 204 h 242"/>
                  <a:gd name="T36" fmla="*/ 174 w 212"/>
                  <a:gd name="T37" fmla="*/ 182 h 242"/>
                  <a:gd name="T38" fmla="*/ 205 w 212"/>
                  <a:gd name="T39" fmla="*/ 151 h 242"/>
                  <a:gd name="T40" fmla="*/ 212 w 212"/>
                  <a:gd name="T41" fmla="*/ 106 h 242"/>
                  <a:gd name="T42" fmla="*/ 212 w 212"/>
                  <a:gd name="T43" fmla="*/ 91 h 242"/>
                  <a:gd name="T44" fmla="*/ 205 w 212"/>
                  <a:gd name="T45" fmla="*/ 0 h 242"/>
                  <a:gd name="T46" fmla="*/ 205 w 212"/>
                  <a:gd name="T47" fmla="*/ 7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2" h="242">
                    <a:moveTo>
                      <a:pt x="205" y="0"/>
                    </a:moveTo>
                    <a:lnTo>
                      <a:pt x="152" y="45"/>
                    </a:lnTo>
                    <a:lnTo>
                      <a:pt x="114" y="53"/>
                    </a:lnTo>
                    <a:lnTo>
                      <a:pt x="91" y="53"/>
                    </a:lnTo>
                    <a:lnTo>
                      <a:pt x="106" y="45"/>
                    </a:lnTo>
                    <a:lnTo>
                      <a:pt x="91" y="45"/>
                    </a:lnTo>
                    <a:lnTo>
                      <a:pt x="68" y="37"/>
                    </a:lnTo>
                    <a:lnTo>
                      <a:pt x="0" y="45"/>
                    </a:lnTo>
                    <a:lnTo>
                      <a:pt x="23" y="212"/>
                    </a:lnTo>
                    <a:lnTo>
                      <a:pt x="38" y="212"/>
                    </a:lnTo>
                    <a:lnTo>
                      <a:pt x="53" y="227"/>
                    </a:lnTo>
                    <a:lnTo>
                      <a:pt x="83" y="235"/>
                    </a:lnTo>
                    <a:lnTo>
                      <a:pt x="99" y="235"/>
                    </a:lnTo>
                    <a:lnTo>
                      <a:pt x="121" y="227"/>
                    </a:lnTo>
                    <a:lnTo>
                      <a:pt x="136" y="242"/>
                    </a:lnTo>
                    <a:lnTo>
                      <a:pt x="152" y="227"/>
                    </a:lnTo>
                    <a:lnTo>
                      <a:pt x="159" y="197"/>
                    </a:lnTo>
                    <a:lnTo>
                      <a:pt x="174" y="204"/>
                    </a:lnTo>
                    <a:lnTo>
                      <a:pt x="174" y="182"/>
                    </a:lnTo>
                    <a:lnTo>
                      <a:pt x="205" y="151"/>
                    </a:lnTo>
                    <a:lnTo>
                      <a:pt x="212" y="106"/>
                    </a:lnTo>
                    <a:lnTo>
                      <a:pt x="212" y="91"/>
                    </a:lnTo>
                    <a:lnTo>
                      <a:pt x="205" y="0"/>
                    </a:lnTo>
                    <a:lnTo>
                      <a:pt x="205" y="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1" name="Freeform 630"/>
              <p:cNvSpPr>
                <a:spLocks/>
              </p:cNvSpPr>
              <p:nvPr/>
            </p:nvSpPr>
            <p:spPr bwMode="auto">
              <a:xfrm>
                <a:off x="2551" y="2240"/>
                <a:ext cx="439" cy="227"/>
              </a:xfrm>
              <a:custGeom>
                <a:avLst/>
                <a:gdLst>
                  <a:gd name="T0" fmla="*/ 439 w 439"/>
                  <a:gd name="T1" fmla="*/ 227 h 227"/>
                  <a:gd name="T2" fmla="*/ 393 w 439"/>
                  <a:gd name="T3" fmla="*/ 212 h 227"/>
                  <a:gd name="T4" fmla="*/ 348 w 439"/>
                  <a:gd name="T5" fmla="*/ 220 h 227"/>
                  <a:gd name="T6" fmla="*/ 340 w 439"/>
                  <a:gd name="T7" fmla="*/ 227 h 227"/>
                  <a:gd name="T8" fmla="*/ 325 w 439"/>
                  <a:gd name="T9" fmla="*/ 212 h 227"/>
                  <a:gd name="T10" fmla="*/ 318 w 439"/>
                  <a:gd name="T11" fmla="*/ 220 h 227"/>
                  <a:gd name="T12" fmla="*/ 302 w 439"/>
                  <a:gd name="T13" fmla="*/ 212 h 227"/>
                  <a:gd name="T14" fmla="*/ 295 w 439"/>
                  <a:gd name="T15" fmla="*/ 227 h 227"/>
                  <a:gd name="T16" fmla="*/ 295 w 439"/>
                  <a:gd name="T17" fmla="*/ 212 h 227"/>
                  <a:gd name="T18" fmla="*/ 280 w 439"/>
                  <a:gd name="T19" fmla="*/ 220 h 227"/>
                  <a:gd name="T20" fmla="*/ 265 w 439"/>
                  <a:gd name="T21" fmla="*/ 204 h 227"/>
                  <a:gd name="T22" fmla="*/ 250 w 439"/>
                  <a:gd name="T23" fmla="*/ 212 h 227"/>
                  <a:gd name="T24" fmla="*/ 242 w 439"/>
                  <a:gd name="T25" fmla="*/ 197 h 227"/>
                  <a:gd name="T26" fmla="*/ 227 w 439"/>
                  <a:gd name="T27" fmla="*/ 204 h 227"/>
                  <a:gd name="T28" fmla="*/ 189 w 439"/>
                  <a:gd name="T29" fmla="*/ 189 h 227"/>
                  <a:gd name="T30" fmla="*/ 181 w 439"/>
                  <a:gd name="T31" fmla="*/ 174 h 227"/>
                  <a:gd name="T32" fmla="*/ 159 w 439"/>
                  <a:gd name="T33" fmla="*/ 182 h 227"/>
                  <a:gd name="T34" fmla="*/ 144 w 439"/>
                  <a:gd name="T35" fmla="*/ 167 h 227"/>
                  <a:gd name="T36" fmla="*/ 151 w 439"/>
                  <a:gd name="T37" fmla="*/ 45 h 227"/>
                  <a:gd name="T38" fmla="*/ 0 w 439"/>
                  <a:gd name="T39" fmla="*/ 38 h 227"/>
                  <a:gd name="T40" fmla="*/ 0 w 439"/>
                  <a:gd name="T41" fmla="*/ 0 h 227"/>
                  <a:gd name="T42" fmla="*/ 53 w 439"/>
                  <a:gd name="T43" fmla="*/ 7 h 227"/>
                  <a:gd name="T44" fmla="*/ 424 w 439"/>
                  <a:gd name="T45" fmla="*/ 15 h 227"/>
                  <a:gd name="T46" fmla="*/ 424 w 439"/>
                  <a:gd name="T47" fmla="*/ 45 h 227"/>
                  <a:gd name="T48" fmla="*/ 439 w 439"/>
                  <a:gd name="T49" fmla="*/ 121 h 227"/>
                  <a:gd name="T50" fmla="*/ 439 w 439"/>
                  <a:gd name="T51" fmla="*/ 22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9" h="227">
                    <a:moveTo>
                      <a:pt x="439" y="227"/>
                    </a:moveTo>
                    <a:lnTo>
                      <a:pt x="393" y="212"/>
                    </a:lnTo>
                    <a:lnTo>
                      <a:pt x="348" y="220"/>
                    </a:lnTo>
                    <a:lnTo>
                      <a:pt x="340" y="227"/>
                    </a:lnTo>
                    <a:lnTo>
                      <a:pt x="325" y="212"/>
                    </a:lnTo>
                    <a:lnTo>
                      <a:pt x="318" y="220"/>
                    </a:lnTo>
                    <a:lnTo>
                      <a:pt x="302" y="212"/>
                    </a:lnTo>
                    <a:lnTo>
                      <a:pt x="295" y="227"/>
                    </a:lnTo>
                    <a:lnTo>
                      <a:pt x="295" y="212"/>
                    </a:lnTo>
                    <a:lnTo>
                      <a:pt x="280" y="220"/>
                    </a:lnTo>
                    <a:lnTo>
                      <a:pt x="265" y="204"/>
                    </a:lnTo>
                    <a:lnTo>
                      <a:pt x="250" y="212"/>
                    </a:lnTo>
                    <a:lnTo>
                      <a:pt x="242" y="197"/>
                    </a:lnTo>
                    <a:lnTo>
                      <a:pt x="227" y="204"/>
                    </a:lnTo>
                    <a:lnTo>
                      <a:pt x="189" y="189"/>
                    </a:lnTo>
                    <a:lnTo>
                      <a:pt x="181" y="174"/>
                    </a:lnTo>
                    <a:lnTo>
                      <a:pt x="159" y="182"/>
                    </a:lnTo>
                    <a:lnTo>
                      <a:pt x="144" y="167"/>
                    </a:lnTo>
                    <a:lnTo>
                      <a:pt x="151" y="45"/>
                    </a:lnTo>
                    <a:lnTo>
                      <a:pt x="0" y="38"/>
                    </a:lnTo>
                    <a:lnTo>
                      <a:pt x="0" y="0"/>
                    </a:lnTo>
                    <a:lnTo>
                      <a:pt x="53" y="7"/>
                    </a:lnTo>
                    <a:lnTo>
                      <a:pt x="424" y="15"/>
                    </a:lnTo>
                    <a:lnTo>
                      <a:pt x="424" y="45"/>
                    </a:lnTo>
                    <a:lnTo>
                      <a:pt x="439" y="121"/>
                    </a:lnTo>
                    <a:lnTo>
                      <a:pt x="439" y="227"/>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2" name="Freeform 631"/>
              <p:cNvSpPr>
                <a:spLocks/>
              </p:cNvSpPr>
              <p:nvPr/>
            </p:nvSpPr>
            <p:spPr bwMode="auto">
              <a:xfrm>
                <a:off x="2551" y="2240"/>
                <a:ext cx="439" cy="235"/>
              </a:xfrm>
              <a:custGeom>
                <a:avLst/>
                <a:gdLst>
                  <a:gd name="T0" fmla="*/ 439 w 439"/>
                  <a:gd name="T1" fmla="*/ 227 h 235"/>
                  <a:gd name="T2" fmla="*/ 393 w 439"/>
                  <a:gd name="T3" fmla="*/ 212 h 235"/>
                  <a:gd name="T4" fmla="*/ 348 w 439"/>
                  <a:gd name="T5" fmla="*/ 220 h 235"/>
                  <a:gd name="T6" fmla="*/ 340 w 439"/>
                  <a:gd name="T7" fmla="*/ 227 h 235"/>
                  <a:gd name="T8" fmla="*/ 325 w 439"/>
                  <a:gd name="T9" fmla="*/ 212 h 235"/>
                  <a:gd name="T10" fmla="*/ 318 w 439"/>
                  <a:gd name="T11" fmla="*/ 220 h 235"/>
                  <a:gd name="T12" fmla="*/ 302 w 439"/>
                  <a:gd name="T13" fmla="*/ 212 h 235"/>
                  <a:gd name="T14" fmla="*/ 295 w 439"/>
                  <a:gd name="T15" fmla="*/ 227 h 235"/>
                  <a:gd name="T16" fmla="*/ 295 w 439"/>
                  <a:gd name="T17" fmla="*/ 212 h 235"/>
                  <a:gd name="T18" fmla="*/ 280 w 439"/>
                  <a:gd name="T19" fmla="*/ 220 h 235"/>
                  <a:gd name="T20" fmla="*/ 265 w 439"/>
                  <a:gd name="T21" fmla="*/ 204 h 235"/>
                  <a:gd name="T22" fmla="*/ 250 w 439"/>
                  <a:gd name="T23" fmla="*/ 212 h 235"/>
                  <a:gd name="T24" fmla="*/ 242 w 439"/>
                  <a:gd name="T25" fmla="*/ 197 h 235"/>
                  <a:gd name="T26" fmla="*/ 227 w 439"/>
                  <a:gd name="T27" fmla="*/ 204 h 235"/>
                  <a:gd name="T28" fmla="*/ 189 w 439"/>
                  <a:gd name="T29" fmla="*/ 189 h 235"/>
                  <a:gd name="T30" fmla="*/ 181 w 439"/>
                  <a:gd name="T31" fmla="*/ 174 h 235"/>
                  <a:gd name="T32" fmla="*/ 159 w 439"/>
                  <a:gd name="T33" fmla="*/ 182 h 235"/>
                  <a:gd name="T34" fmla="*/ 144 w 439"/>
                  <a:gd name="T35" fmla="*/ 167 h 235"/>
                  <a:gd name="T36" fmla="*/ 151 w 439"/>
                  <a:gd name="T37" fmla="*/ 45 h 235"/>
                  <a:gd name="T38" fmla="*/ 0 w 439"/>
                  <a:gd name="T39" fmla="*/ 38 h 235"/>
                  <a:gd name="T40" fmla="*/ 0 w 439"/>
                  <a:gd name="T41" fmla="*/ 0 h 235"/>
                  <a:gd name="T42" fmla="*/ 53 w 439"/>
                  <a:gd name="T43" fmla="*/ 7 h 235"/>
                  <a:gd name="T44" fmla="*/ 424 w 439"/>
                  <a:gd name="T45" fmla="*/ 15 h 235"/>
                  <a:gd name="T46" fmla="*/ 424 w 439"/>
                  <a:gd name="T47" fmla="*/ 45 h 235"/>
                  <a:gd name="T48" fmla="*/ 439 w 439"/>
                  <a:gd name="T49" fmla="*/ 121 h 235"/>
                  <a:gd name="T50" fmla="*/ 439 w 439"/>
                  <a:gd name="T51" fmla="*/ 227 h 235"/>
                  <a:gd name="T52" fmla="*/ 439 w 439"/>
                  <a:gd name="T53"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9" h="235">
                    <a:moveTo>
                      <a:pt x="439" y="227"/>
                    </a:moveTo>
                    <a:lnTo>
                      <a:pt x="393" y="212"/>
                    </a:lnTo>
                    <a:lnTo>
                      <a:pt x="348" y="220"/>
                    </a:lnTo>
                    <a:lnTo>
                      <a:pt x="340" y="227"/>
                    </a:lnTo>
                    <a:lnTo>
                      <a:pt x="325" y="212"/>
                    </a:lnTo>
                    <a:lnTo>
                      <a:pt x="318" y="220"/>
                    </a:lnTo>
                    <a:lnTo>
                      <a:pt x="302" y="212"/>
                    </a:lnTo>
                    <a:lnTo>
                      <a:pt x="295" y="227"/>
                    </a:lnTo>
                    <a:lnTo>
                      <a:pt x="295" y="212"/>
                    </a:lnTo>
                    <a:lnTo>
                      <a:pt x="280" y="220"/>
                    </a:lnTo>
                    <a:lnTo>
                      <a:pt x="265" y="204"/>
                    </a:lnTo>
                    <a:lnTo>
                      <a:pt x="250" y="212"/>
                    </a:lnTo>
                    <a:lnTo>
                      <a:pt x="242" y="197"/>
                    </a:lnTo>
                    <a:lnTo>
                      <a:pt x="227" y="204"/>
                    </a:lnTo>
                    <a:lnTo>
                      <a:pt x="189" y="189"/>
                    </a:lnTo>
                    <a:lnTo>
                      <a:pt x="181" y="174"/>
                    </a:lnTo>
                    <a:lnTo>
                      <a:pt x="159" y="182"/>
                    </a:lnTo>
                    <a:lnTo>
                      <a:pt x="144" y="167"/>
                    </a:lnTo>
                    <a:lnTo>
                      <a:pt x="151" y="45"/>
                    </a:lnTo>
                    <a:lnTo>
                      <a:pt x="0" y="38"/>
                    </a:lnTo>
                    <a:lnTo>
                      <a:pt x="0" y="0"/>
                    </a:lnTo>
                    <a:lnTo>
                      <a:pt x="53" y="7"/>
                    </a:lnTo>
                    <a:lnTo>
                      <a:pt x="424" y="15"/>
                    </a:lnTo>
                    <a:lnTo>
                      <a:pt x="424" y="45"/>
                    </a:lnTo>
                    <a:lnTo>
                      <a:pt x="439" y="121"/>
                    </a:lnTo>
                    <a:lnTo>
                      <a:pt x="439" y="227"/>
                    </a:lnTo>
                    <a:lnTo>
                      <a:pt x="439" y="23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3" name="Freeform 632"/>
              <p:cNvSpPr>
                <a:spLocks/>
              </p:cNvSpPr>
              <p:nvPr/>
            </p:nvSpPr>
            <p:spPr bwMode="auto">
              <a:xfrm>
                <a:off x="1590" y="1481"/>
                <a:ext cx="408" cy="341"/>
              </a:xfrm>
              <a:custGeom>
                <a:avLst/>
                <a:gdLst>
                  <a:gd name="T0" fmla="*/ 393 w 408"/>
                  <a:gd name="T1" fmla="*/ 99 h 341"/>
                  <a:gd name="T2" fmla="*/ 302 w 408"/>
                  <a:gd name="T3" fmla="*/ 76 h 341"/>
                  <a:gd name="T4" fmla="*/ 196 w 408"/>
                  <a:gd name="T5" fmla="*/ 76 h 341"/>
                  <a:gd name="T6" fmla="*/ 174 w 408"/>
                  <a:gd name="T7" fmla="*/ 61 h 341"/>
                  <a:gd name="T8" fmla="*/ 151 w 408"/>
                  <a:gd name="T9" fmla="*/ 68 h 341"/>
                  <a:gd name="T10" fmla="*/ 128 w 408"/>
                  <a:gd name="T11" fmla="*/ 53 h 341"/>
                  <a:gd name="T12" fmla="*/ 136 w 408"/>
                  <a:gd name="T13" fmla="*/ 23 h 341"/>
                  <a:gd name="T14" fmla="*/ 121 w 408"/>
                  <a:gd name="T15" fmla="*/ 15 h 341"/>
                  <a:gd name="T16" fmla="*/ 113 w 408"/>
                  <a:gd name="T17" fmla="*/ 8 h 341"/>
                  <a:gd name="T18" fmla="*/ 106 w 408"/>
                  <a:gd name="T19" fmla="*/ 8 h 341"/>
                  <a:gd name="T20" fmla="*/ 90 w 408"/>
                  <a:gd name="T21" fmla="*/ 0 h 341"/>
                  <a:gd name="T22" fmla="*/ 37 w 408"/>
                  <a:gd name="T23" fmla="*/ 144 h 341"/>
                  <a:gd name="T24" fmla="*/ 0 w 408"/>
                  <a:gd name="T25" fmla="*/ 197 h 341"/>
                  <a:gd name="T26" fmla="*/ 0 w 408"/>
                  <a:gd name="T27" fmla="*/ 258 h 341"/>
                  <a:gd name="T28" fmla="*/ 196 w 408"/>
                  <a:gd name="T29" fmla="*/ 311 h 341"/>
                  <a:gd name="T30" fmla="*/ 333 w 408"/>
                  <a:gd name="T31" fmla="*/ 341 h 341"/>
                  <a:gd name="T32" fmla="*/ 363 w 408"/>
                  <a:gd name="T33" fmla="*/ 212 h 341"/>
                  <a:gd name="T34" fmla="*/ 355 w 408"/>
                  <a:gd name="T35" fmla="*/ 190 h 341"/>
                  <a:gd name="T36" fmla="*/ 408 w 408"/>
                  <a:gd name="T37" fmla="*/ 121 h 341"/>
                  <a:gd name="T38" fmla="*/ 393 w 408"/>
                  <a:gd name="T39" fmla="*/ 9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8" h="341">
                    <a:moveTo>
                      <a:pt x="393" y="99"/>
                    </a:moveTo>
                    <a:lnTo>
                      <a:pt x="302" y="76"/>
                    </a:lnTo>
                    <a:lnTo>
                      <a:pt x="196" y="76"/>
                    </a:lnTo>
                    <a:lnTo>
                      <a:pt x="174" y="61"/>
                    </a:lnTo>
                    <a:lnTo>
                      <a:pt x="151" y="68"/>
                    </a:lnTo>
                    <a:lnTo>
                      <a:pt x="128" y="53"/>
                    </a:lnTo>
                    <a:lnTo>
                      <a:pt x="136" y="23"/>
                    </a:lnTo>
                    <a:lnTo>
                      <a:pt x="121" y="15"/>
                    </a:lnTo>
                    <a:lnTo>
                      <a:pt x="113" y="8"/>
                    </a:lnTo>
                    <a:lnTo>
                      <a:pt x="106" y="8"/>
                    </a:lnTo>
                    <a:lnTo>
                      <a:pt x="90" y="0"/>
                    </a:lnTo>
                    <a:lnTo>
                      <a:pt x="37" y="144"/>
                    </a:lnTo>
                    <a:lnTo>
                      <a:pt x="0" y="197"/>
                    </a:lnTo>
                    <a:lnTo>
                      <a:pt x="0" y="258"/>
                    </a:lnTo>
                    <a:lnTo>
                      <a:pt x="196" y="311"/>
                    </a:lnTo>
                    <a:lnTo>
                      <a:pt x="333" y="341"/>
                    </a:lnTo>
                    <a:lnTo>
                      <a:pt x="363" y="212"/>
                    </a:lnTo>
                    <a:lnTo>
                      <a:pt x="355" y="190"/>
                    </a:lnTo>
                    <a:lnTo>
                      <a:pt x="408" y="121"/>
                    </a:lnTo>
                    <a:lnTo>
                      <a:pt x="393" y="99"/>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4" name="Freeform 633"/>
              <p:cNvSpPr>
                <a:spLocks/>
              </p:cNvSpPr>
              <p:nvPr/>
            </p:nvSpPr>
            <p:spPr bwMode="auto">
              <a:xfrm>
                <a:off x="1590" y="1481"/>
                <a:ext cx="408" cy="341"/>
              </a:xfrm>
              <a:custGeom>
                <a:avLst/>
                <a:gdLst>
                  <a:gd name="T0" fmla="*/ 393 w 408"/>
                  <a:gd name="T1" fmla="*/ 99 h 341"/>
                  <a:gd name="T2" fmla="*/ 302 w 408"/>
                  <a:gd name="T3" fmla="*/ 76 h 341"/>
                  <a:gd name="T4" fmla="*/ 196 w 408"/>
                  <a:gd name="T5" fmla="*/ 76 h 341"/>
                  <a:gd name="T6" fmla="*/ 174 w 408"/>
                  <a:gd name="T7" fmla="*/ 61 h 341"/>
                  <a:gd name="T8" fmla="*/ 151 w 408"/>
                  <a:gd name="T9" fmla="*/ 68 h 341"/>
                  <a:gd name="T10" fmla="*/ 128 w 408"/>
                  <a:gd name="T11" fmla="*/ 53 h 341"/>
                  <a:gd name="T12" fmla="*/ 136 w 408"/>
                  <a:gd name="T13" fmla="*/ 23 h 341"/>
                  <a:gd name="T14" fmla="*/ 121 w 408"/>
                  <a:gd name="T15" fmla="*/ 15 h 341"/>
                  <a:gd name="T16" fmla="*/ 113 w 408"/>
                  <a:gd name="T17" fmla="*/ 8 h 341"/>
                  <a:gd name="T18" fmla="*/ 106 w 408"/>
                  <a:gd name="T19" fmla="*/ 8 h 341"/>
                  <a:gd name="T20" fmla="*/ 90 w 408"/>
                  <a:gd name="T21" fmla="*/ 0 h 341"/>
                  <a:gd name="T22" fmla="*/ 37 w 408"/>
                  <a:gd name="T23" fmla="*/ 144 h 341"/>
                  <a:gd name="T24" fmla="*/ 0 w 408"/>
                  <a:gd name="T25" fmla="*/ 197 h 341"/>
                  <a:gd name="T26" fmla="*/ 0 w 408"/>
                  <a:gd name="T27" fmla="*/ 258 h 341"/>
                  <a:gd name="T28" fmla="*/ 196 w 408"/>
                  <a:gd name="T29" fmla="*/ 311 h 341"/>
                  <a:gd name="T30" fmla="*/ 333 w 408"/>
                  <a:gd name="T31" fmla="*/ 341 h 341"/>
                  <a:gd name="T32" fmla="*/ 363 w 408"/>
                  <a:gd name="T33" fmla="*/ 212 h 341"/>
                  <a:gd name="T34" fmla="*/ 355 w 408"/>
                  <a:gd name="T35" fmla="*/ 190 h 341"/>
                  <a:gd name="T36" fmla="*/ 408 w 408"/>
                  <a:gd name="T37" fmla="*/ 121 h 341"/>
                  <a:gd name="T38" fmla="*/ 393 w 408"/>
                  <a:gd name="T39" fmla="*/ 99 h 341"/>
                  <a:gd name="T40" fmla="*/ 393 w 408"/>
                  <a:gd name="T41" fmla="*/ 10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8" h="341">
                    <a:moveTo>
                      <a:pt x="393" y="99"/>
                    </a:moveTo>
                    <a:lnTo>
                      <a:pt x="302" y="76"/>
                    </a:lnTo>
                    <a:lnTo>
                      <a:pt x="196" y="76"/>
                    </a:lnTo>
                    <a:lnTo>
                      <a:pt x="174" y="61"/>
                    </a:lnTo>
                    <a:lnTo>
                      <a:pt x="151" y="68"/>
                    </a:lnTo>
                    <a:lnTo>
                      <a:pt x="128" y="53"/>
                    </a:lnTo>
                    <a:lnTo>
                      <a:pt x="136" y="23"/>
                    </a:lnTo>
                    <a:lnTo>
                      <a:pt x="121" y="15"/>
                    </a:lnTo>
                    <a:lnTo>
                      <a:pt x="113" y="8"/>
                    </a:lnTo>
                    <a:lnTo>
                      <a:pt x="106" y="8"/>
                    </a:lnTo>
                    <a:lnTo>
                      <a:pt x="90" y="0"/>
                    </a:lnTo>
                    <a:lnTo>
                      <a:pt x="37" y="144"/>
                    </a:lnTo>
                    <a:lnTo>
                      <a:pt x="0" y="197"/>
                    </a:lnTo>
                    <a:lnTo>
                      <a:pt x="0" y="258"/>
                    </a:lnTo>
                    <a:lnTo>
                      <a:pt x="196" y="311"/>
                    </a:lnTo>
                    <a:lnTo>
                      <a:pt x="333" y="341"/>
                    </a:lnTo>
                    <a:lnTo>
                      <a:pt x="363" y="212"/>
                    </a:lnTo>
                    <a:lnTo>
                      <a:pt x="355" y="190"/>
                    </a:lnTo>
                    <a:lnTo>
                      <a:pt x="408" y="121"/>
                    </a:lnTo>
                    <a:lnTo>
                      <a:pt x="393" y="99"/>
                    </a:lnTo>
                    <a:lnTo>
                      <a:pt x="393" y="10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5" name="Freeform 634"/>
              <p:cNvSpPr>
                <a:spLocks/>
              </p:cNvSpPr>
              <p:nvPr/>
            </p:nvSpPr>
            <p:spPr bwMode="auto">
              <a:xfrm>
                <a:off x="3641" y="1830"/>
                <a:ext cx="295" cy="190"/>
              </a:xfrm>
              <a:custGeom>
                <a:avLst/>
                <a:gdLst>
                  <a:gd name="T0" fmla="*/ 257 w 295"/>
                  <a:gd name="T1" fmla="*/ 30 h 190"/>
                  <a:gd name="T2" fmla="*/ 249 w 295"/>
                  <a:gd name="T3" fmla="*/ 8 h 190"/>
                  <a:gd name="T4" fmla="*/ 234 w 295"/>
                  <a:gd name="T5" fmla="*/ 0 h 190"/>
                  <a:gd name="T6" fmla="*/ 30 w 295"/>
                  <a:gd name="T7" fmla="*/ 38 h 190"/>
                  <a:gd name="T8" fmla="*/ 30 w 295"/>
                  <a:gd name="T9" fmla="*/ 23 h 190"/>
                  <a:gd name="T10" fmla="*/ 0 w 295"/>
                  <a:gd name="T11" fmla="*/ 46 h 190"/>
                  <a:gd name="T12" fmla="*/ 7 w 295"/>
                  <a:gd name="T13" fmla="*/ 137 h 190"/>
                  <a:gd name="T14" fmla="*/ 22 w 295"/>
                  <a:gd name="T15" fmla="*/ 190 h 190"/>
                  <a:gd name="T16" fmla="*/ 68 w 295"/>
                  <a:gd name="T17" fmla="*/ 182 h 190"/>
                  <a:gd name="T18" fmla="*/ 249 w 295"/>
                  <a:gd name="T19" fmla="*/ 152 h 190"/>
                  <a:gd name="T20" fmla="*/ 264 w 295"/>
                  <a:gd name="T21" fmla="*/ 137 h 190"/>
                  <a:gd name="T22" fmla="*/ 295 w 295"/>
                  <a:gd name="T23" fmla="*/ 114 h 190"/>
                  <a:gd name="T24" fmla="*/ 264 w 295"/>
                  <a:gd name="T25" fmla="*/ 83 h 190"/>
                  <a:gd name="T26" fmla="*/ 257 w 295"/>
                  <a:gd name="T27" fmla="*/ 61 h 190"/>
                  <a:gd name="T28" fmla="*/ 272 w 295"/>
                  <a:gd name="T29" fmla="*/ 38 h 190"/>
                  <a:gd name="T30" fmla="*/ 257 w 295"/>
                  <a:gd name="T31" fmla="*/ 3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5" h="190">
                    <a:moveTo>
                      <a:pt x="257" y="30"/>
                    </a:moveTo>
                    <a:lnTo>
                      <a:pt x="249" y="8"/>
                    </a:lnTo>
                    <a:lnTo>
                      <a:pt x="234" y="0"/>
                    </a:lnTo>
                    <a:lnTo>
                      <a:pt x="30" y="38"/>
                    </a:lnTo>
                    <a:lnTo>
                      <a:pt x="30" y="23"/>
                    </a:lnTo>
                    <a:lnTo>
                      <a:pt x="0" y="46"/>
                    </a:lnTo>
                    <a:lnTo>
                      <a:pt x="7" y="137"/>
                    </a:lnTo>
                    <a:lnTo>
                      <a:pt x="22" y="190"/>
                    </a:lnTo>
                    <a:lnTo>
                      <a:pt x="68" y="182"/>
                    </a:lnTo>
                    <a:lnTo>
                      <a:pt x="249" y="152"/>
                    </a:lnTo>
                    <a:lnTo>
                      <a:pt x="264" y="137"/>
                    </a:lnTo>
                    <a:lnTo>
                      <a:pt x="295" y="114"/>
                    </a:lnTo>
                    <a:lnTo>
                      <a:pt x="264" y="83"/>
                    </a:lnTo>
                    <a:lnTo>
                      <a:pt x="257" y="61"/>
                    </a:lnTo>
                    <a:lnTo>
                      <a:pt x="272" y="38"/>
                    </a:lnTo>
                    <a:lnTo>
                      <a:pt x="257" y="30"/>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6" name="Freeform 635"/>
              <p:cNvSpPr>
                <a:spLocks/>
              </p:cNvSpPr>
              <p:nvPr/>
            </p:nvSpPr>
            <p:spPr bwMode="auto">
              <a:xfrm>
                <a:off x="3641" y="1830"/>
                <a:ext cx="295" cy="190"/>
              </a:xfrm>
              <a:custGeom>
                <a:avLst/>
                <a:gdLst>
                  <a:gd name="T0" fmla="*/ 257 w 295"/>
                  <a:gd name="T1" fmla="*/ 30 h 190"/>
                  <a:gd name="T2" fmla="*/ 249 w 295"/>
                  <a:gd name="T3" fmla="*/ 8 h 190"/>
                  <a:gd name="T4" fmla="*/ 234 w 295"/>
                  <a:gd name="T5" fmla="*/ 0 h 190"/>
                  <a:gd name="T6" fmla="*/ 30 w 295"/>
                  <a:gd name="T7" fmla="*/ 38 h 190"/>
                  <a:gd name="T8" fmla="*/ 30 w 295"/>
                  <a:gd name="T9" fmla="*/ 23 h 190"/>
                  <a:gd name="T10" fmla="*/ 0 w 295"/>
                  <a:gd name="T11" fmla="*/ 46 h 190"/>
                  <a:gd name="T12" fmla="*/ 7 w 295"/>
                  <a:gd name="T13" fmla="*/ 137 h 190"/>
                  <a:gd name="T14" fmla="*/ 22 w 295"/>
                  <a:gd name="T15" fmla="*/ 190 h 190"/>
                  <a:gd name="T16" fmla="*/ 68 w 295"/>
                  <a:gd name="T17" fmla="*/ 182 h 190"/>
                  <a:gd name="T18" fmla="*/ 249 w 295"/>
                  <a:gd name="T19" fmla="*/ 152 h 190"/>
                  <a:gd name="T20" fmla="*/ 264 w 295"/>
                  <a:gd name="T21" fmla="*/ 137 h 190"/>
                  <a:gd name="T22" fmla="*/ 295 w 295"/>
                  <a:gd name="T23" fmla="*/ 114 h 190"/>
                  <a:gd name="T24" fmla="*/ 264 w 295"/>
                  <a:gd name="T25" fmla="*/ 83 h 190"/>
                  <a:gd name="T26" fmla="*/ 257 w 295"/>
                  <a:gd name="T27" fmla="*/ 61 h 190"/>
                  <a:gd name="T28" fmla="*/ 272 w 295"/>
                  <a:gd name="T29" fmla="*/ 38 h 190"/>
                  <a:gd name="T30" fmla="*/ 257 w 295"/>
                  <a:gd name="T31" fmla="*/ 30 h 190"/>
                  <a:gd name="T32" fmla="*/ 257 w 295"/>
                  <a:gd name="T33" fmla="*/ 3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5" h="190">
                    <a:moveTo>
                      <a:pt x="257" y="30"/>
                    </a:moveTo>
                    <a:lnTo>
                      <a:pt x="249" y="8"/>
                    </a:lnTo>
                    <a:lnTo>
                      <a:pt x="234" y="0"/>
                    </a:lnTo>
                    <a:lnTo>
                      <a:pt x="30" y="38"/>
                    </a:lnTo>
                    <a:lnTo>
                      <a:pt x="30" y="23"/>
                    </a:lnTo>
                    <a:lnTo>
                      <a:pt x="0" y="46"/>
                    </a:lnTo>
                    <a:lnTo>
                      <a:pt x="7" y="137"/>
                    </a:lnTo>
                    <a:lnTo>
                      <a:pt x="22" y="190"/>
                    </a:lnTo>
                    <a:lnTo>
                      <a:pt x="68" y="182"/>
                    </a:lnTo>
                    <a:lnTo>
                      <a:pt x="249" y="152"/>
                    </a:lnTo>
                    <a:lnTo>
                      <a:pt x="264" y="137"/>
                    </a:lnTo>
                    <a:lnTo>
                      <a:pt x="295" y="114"/>
                    </a:lnTo>
                    <a:lnTo>
                      <a:pt x="264" y="83"/>
                    </a:lnTo>
                    <a:lnTo>
                      <a:pt x="257" y="61"/>
                    </a:lnTo>
                    <a:lnTo>
                      <a:pt x="272" y="38"/>
                    </a:lnTo>
                    <a:lnTo>
                      <a:pt x="257" y="30"/>
                    </a:lnTo>
                    <a:lnTo>
                      <a:pt x="257" y="3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7" name="Freeform 636"/>
              <p:cNvSpPr>
                <a:spLocks/>
              </p:cNvSpPr>
              <p:nvPr/>
            </p:nvSpPr>
            <p:spPr bwMode="auto">
              <a:xfrm>
                <a:off x="4042" y="1784"/>
                <a:ext cx="22" cy="54"/>
              </a:xfrm>
              <a:custGeom>
                <a:avLst/>
                <a:gdLst>
                  <a:gd name="T0" fmla="*/ 22 w 22"/>
                  <a:gd name="T1" fmla="*/ 16 h 54"/>
                  <a:gd name="T2" fmla="*/ 15 w 22"/>
                  <a:gd name="T3" fmla="*/ 0 h 54"/>
                  <a:gd name="T4" fmla="*/ 0 w 22"/>
                  <a:gd name="T5" fmla="*/ 8 h 54"/>
                  <a:gd name="T6" fmla="*/ 7 w 22"/>
                  <a:gd name="T7" fmla="*/ 46 h 54"/>
                  <a:gd name="T8" fmla="*/ 7 w 22"/>
                  <a:gd name="T9" fmla="*/ 54 h 54"/>
                  <a:gd name="T10" fmla="*/ 22 w 22"/>
                  <a:gd name="T11" fmla="*/ 46 h 54"/>
                  <a:gd name="T12" fmla="*/ 22 w 22"/>
                  <a:gd name="T13" fmla="*/ 16 h 54"/>
                </a:gdLst>
                <a:ahLst/>
                <a:cxnLst>
                  <a:cxn ang="0">
                    <a:pos x="T0" y="T1"/>
                  </a:cxn>
                  <a:cxn ang="0">
                    <a:pos x="T2" y="T3"/>
                  </a:cxn>
                  <a:cxn ang="0">
                    <a:pos x="T4" y="T5"/>
                  </a:cxn>
                  <a:cxn ang="0">
                    <a:pos x="T6" y="T7"/>
                  </a:cxn>
                  <a:cxn ang="0">
                    <a:pos x="T8" y="T9"/>
                  </a:cxn>
                  <a:cxn ang="0">
                    <a:pos x="T10" y="T11"/>
                  </a:cxn>
                  <a:cxn ang="0">
                    <a:pos x="T12" y="T13"/>
                  </a:cxn>
                </a:cxnLst>
                <a:rect l="0" t="0" r="r" b="b"/>
                <a:pathLst>
                  <a:path w="22" h="54">
                    <a:moveTo>
                      <a:pt x="22" y="16"/>
                    </a:moveTo>
                    <a:lnTo>
                      <a:pt x="15" y="0"/>
                    </a:lnTo>
                    <a:lnTo>
                      <a:pt x="0" y="8"/>
                    </a:lnTo>
                    <a:lnTo>
                      <a:pt x="7" y="46"/>
                    </a:lnTo>
                    <a:lnTo>
                      <a:pt x="7" y="54"/>
                    </a:lnTo>
                    <a:lnTo>
                      <a:pt x="22" y="46"/>
                    </a:lnTo>
                    <a:lnTo>
                      <a:pt x="22" y="16"/>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8" name="Freeform 637"/>
              <p:cNvSpPr>
                <a:spLocks/>
              </p:cNvSpPr>
              <p:nvPr/>
            </p:nvSpPr>
            <p:spPr bwMode="auto">
              <a:xfrm>
                <a:off x="4042" y="1784"/>
                <a:ext cx="22" cy="54"/>
              </a:xfrm>
              <a:custGeom>
                <a:avLst/>
                <a:gdLst>
                  <a:gd name="T0" fmla="*/ 22 w 22"/>
                  <a:gd name="T1" fmla="*/ 16 h 54"/>
                  <a:gd name="T2" fmla="*/ 15 w 22"/>
                  <a:gd name="T3" fmla="*/ 0 h 54"/>
                  <a:gd name="T4" fmla="*/ 0 w 22"/>
                  <a:gd name="T5" fmla="*/ 8 h 54"/>
                  <a:gd name="T6" fmla="*/ 7 w 22"/>
                  <a:gd name="T7" fmla="*/ 46 h 54"/>
                  <a:gd name="T8" fmla="*/ 7 w 22"/>
                  <a:gd name="T9" fmla="*/ 54 h 54"/>
                  <a:gd name="T10" fmla="*/ 22 w 22"/>
                  <a:gd name="T11" fmla="*/ 46 h 54"/>
                  <a:gd name="T12" fmla="*/ 22 w 22"/>
                  <a:gd name="T13" fmla="*/ 16 h 54"/>
                  <a:gd name="T14" fmla="*/ 22 w 22"/>
                  <a:gd name="T15" fmla="*/ 23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54">
                    <a:moveTo>
                      <a:pt x="22" y="16"/>
                    </a:moveTo>
                    <a:lnTo>
                      <a:pt x="15" y="0"/>
                    </a:lnTo>
                    <a:lnTo>
                      <a:pt x="0" y="8"/>
                    </a:lnTo>
                    <a:lnTo>
                      <a:pt x="7" y="46"/>
                    </a:lnTo>
                    <a:lnTo>
                      <a:pt x="7" y="54"/>
                    </a:lnTo>
                    <a:lnTo>
                      <a:pt x="22" y="46"/>
                    </a:lnTo>
                    <a:lnTo>
                      <a:pt x="22" y="16"/>
                    </a:lnTo>
                    <a:lnTo>
                      <a:pt x="22" y="2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19" name="Freeform 638"/>
              <p:cNvSpPr>
                <a:spLocks/>
              </p:cNvSpPr>
              <p:nvPr/>
            </p:nvSpPr>
            <p:spPr bwMode="auto">
              <a:xfrm>
                <a:off x="4072" y="1807"/>
                <a:ext cx="7" cy="8"/>
              </a:xfrm>
              <a:custGeom>
                <a:avLst/>
                <a:gdLst>
                  <a:gd name="T0" fmla="*/ 0 w 7"/>
                  <a:gd name="T1" fmla="*/ 0 h 8"/>
                  <a:gd name="T2" fmla="*/ 7 w 7"/>
                  <a:gd name="T3" fmla="*/ 0 h 8"/>
                  <a:gd name="T4" fmla="*/ 7 w 7"/>
                  <a:gd name="T5" fmla="*/ 8 h 8"/>
                  <a:gd name="T6" fmla="*/ 0 w 7"/>
                  <a:gd name="T7" fmla="*/ 0 h 8"/>
                </a:gdLst>
                <a:ahLst/>
                <a:cxnLst>
                  <a:cxn ang="0">
                    <a:pos x="T0" y="T1"/>
                  </a:cxn>
                  <a:cxn ang="0">
                    <a:pos x="T2" y="T3"/>
                  </a:cxn>
                  <a:cxn ang="0">
                    <a:pos x="T4" y="T5"/>
                  </a:cxn>
                  <a:cxn ang="0">
                    <a:pos x="T6" y="T7"/>
                  </a:cxn>
                </a:cxnLst>
                <a:rect l="0" t="0" r="r" b="b"/>
                <a:pathLst>
                  <a:path w="7" h="8">
                    <a:moveTo>
                      <a:pt x="0" y="0"/>
                    </a:moveTo>
                    <a:lnTo>
                      <a:pt x="7" y="0"/>
                    </a:lnTo>
                    <a:lnTo>
                      <a:pt x="7" y="8"/>
                    </a:lnTo>
                    <a:lnTo>
                      <a:pt x="0" y="0"/>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0" name="Freeform 639"/>
              <p:cNvSpPr>
                <a:spLocks/>
              </p:cNvSpPr>
              <p:nvPr/>
            </p:nvSpPr>
            <p:spPr bwMode="auto">
              <a:xfrm>
                <a:off x="4072" y="1807"/>
                <a:ext cx="7" cy="8"/>
              </a:xfrm>
              <a:custGeom>
                <a:avLst/>
                <a:gdLst>
                  <a:gd name="T0" fmla="*/ 0 w 7"/>
                  <a:gd name="T1" fmla="*/ 0 h 8"/>
                  <a:gd name="T2" fmla="*/ 7 w 7"/>
                  <a:gd name="T3" fmla="*/ 0 h 8"/>
                  <a:gd name="T4" fmla="*/ 7 w 7"/>
                  <a:gd name="T5" fmla="*/ 8 h 8"/>
                  <a:gd name="T6" fmla="*/ 0 w 7"/>
                  <a:gd name="T7" fmla="*/ 0 h 8"/>
                  <a:gd name="T8" fmla="*/ 0 w 7"/>
                  <a:gd name="T9" fmla="*/ 8 h 8"/>
                </a:gdLst>
                <a:ahLst/>
                <a:cxnLst>
                  <a:cxn ang="0">
                    <a:pos x="T0" y="T1"/>
                  </a:cxn>
                  <a:cxn ang="0">
                    <a:pos x="T2" y="T3"/>
                  </a:cxn>
                  <a:cxn ang="0">
                    <a:pos x="T4" y="T5"/>
                  </a:cxn>
                  <a:cxn ang="0">
                    <a:pos x="T6" y="T7"/>
                  </a:cxn>
                  <a:cxn ang="0">
                    <a:pos x="T8" y="T9"/>
                  </a:cxn>
                </a:cxnLst>
                <a:rect l="0" t="0" r="r" b="b"/>
                <a:pathLst>
                  <a:path w="7" h="8">
                    <a:moveTo>
                      <a:pt x="0" y="0"/>
                    </a:moveTo>
                    <a:lnTo>
                      <a:pt x="7" y="0"/>
                    </a:lnTo>
                    <a:lnTo>
                      <a:pt x="7" y="8"/>
                    </a:lnTo>
                    <a:lnTo>
                      <a:pt x="0" y="0"/>
                    </a:lnTo>
                    <a:lnTo>
                      <a:pt x="0" y="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1" name="Freeform 640"/>
              <p:cNvSpPr>
                <a:spLocks/>
              </p:cNvSpPr>
              <p:nvPr/>
            </p:nvSpPr>
            <p:spPr bwMode="auto">
              <a:xfrm>
                <a:off x="3565" y="2316"/>
                <a:ext cx="257" cy="197"/>
              </a:xfrm>
              <a:custGeom>
                <a:avLst/>
                <a:gdLst>
                  <a:gd name="T0" fmla="*/ 257 w 257"/>
                  <a:gd name="T1" fmla="*/ 60 h 197"/>
                  <a:gd name="T2" fmla="*/ 189 w 257"/>
                  <a:gd name="T3" fmla="*/ 7 h 197"/>
                  <a:gd name="T4" fmla="*/ 129 w 257"/>
                  <a:gd name="T5" fmla="*/ 15 h 197"/>
                  <a:gd name="T6" fmla="*/ 113 w 257"/>
                  <a:gd name="T7" fmla="*/ 0 h 197"/>
                  <a:gd name="T8" fmla="*/ 45 w 257"/>
                  <a:gd name="T9" fmla="*/ 7 h 197"/>
                  <a:gd name="T10" fmla="*/ 7 w 257"/>
                  <a:gd name="T11" fmla="*/ 22 h 197"/>
                  <a:gd name="T12" fmla="*/ 0 w 257"/>
                  <a:gd name="T13" fmla="*/ 45 h 197"/>
                  <a:gd name="T14" fmla="*/ 30 w 257"/>
                  <a:gd name="T15" fmla="*/ 53 h 197"/>
                  <a:gd name="T16" fmla="*/ 45 w 257"/>
                  <a:gd name="T17" fmla="*/ 91 h 197"/>
                  <a:gd name="T18" fmla="*/ 113 w 257"/>
                  <a:gd name="T19" fmla="*/ 136 h 197"/>
                  <a:gd name="T20" fmla="*/ 136 w 257"/>
                  <a:gd name="T21" fmla="*/ 182 h 197"/>
                  <a:gd name="T22" fmla="*/ 151 w 257"/>
                  <a:gd name="T23" fmla="*/ 197 h 197"/>
                  <a:gd name="T24" fmla="*/ 159 w 257"/>
                  <a:gd name="T25" fmla="*/ 159 h 197"/>
                  <a:gd name="T26" fmla="*/ 181 w 257"/>
                  <a:gd name="T27" fmla="*/ 159 h 197"/>
                  <a:gd name="T28" fmla="*/ 181 w 257"/>
                  <a:gd name="T29" fmla="*/ 144 h 197"/>
                  <a:gd name="T30" fmla="*/ 189 w 257"/>
                  <a:gd name="T31" fmla="*/ 159 h 197"/>
                  <a:gd name="T32" fmla="*/ 197 w 257"/>
                  <a:gd name="T33" fmla="*/ 151 h 197"/>
                  <a:gd name="T34" fmla="*/ 189 w 257"/>
                  <a:gd name="T35" fmla="*/ 151 h 197"/>
                  <a:gd name="T36" fmla="*/ 197 w 257"/>
                  <a:gd name="T37" fmla="*/ 144 h 197"/>
                  <a:gd name="T38" fmla="*/ 197 w 257"/>
                  <a:gd name="T39" fmla="*/ 136 h 197"/>
                  <a:gd name="T40" fmla="*/ 204 w 257"/>
                  <a:gd name="T41" fmla="*/ 136 h 197"/>
                  <a:gd name="T42" fmla="*/ 227 w 257"/>
                  <a:gd name="T43" fmla="*/ 113 h 197"/>
                  <a:gd name="T44" fmla="*/ 227 w 257"/>
                  <a:gd name="T45" fmla="*/ 91 h 197"/>
                  <a:gd name="T46" fmla="*/ 234 w 257"/>
                  <a:gd name="T47" fmla="*/ 83 h 197"/>
                  <a:gd name="T48" fmla="*/ 234 w 257"/>
                  <a:gd name="T49" fmla="*/ 98 h 197"/>
                  <a:gd name="T50" fmla="*/ 257 w 257"/>
                  <a:gd name="T51" fmla="*/ 6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7" h="197">
                    <a:moveTo>
                      <a:pt x="257" y="60"/>
                    </a:moveTo>
                    <a:lnTo>
                      <a:pt x="189" y="7"/>
                    </a:lnTo>
                    <a:lnTo>
                      <a:pt x="129" y="15"/>
                    </a:lnTo>
                    <a:lnTo>
                      <a:pt x="113" y="0"/>
                    </a:lnTo>
                    <a:lnTo>
                      <a:pt x="45" y="7"/>
                    </a:lnTo>
                    <a:lnTo>
                      <a:pt x="7" y="22"/>
                    </a:lnTo>
                    <a:lnTo>
                      <a:pt x="0" y="45"/>
                    </a:lnTo>
                    <a:lnTo>
                      <a:pt x="30" y="53"/>
                    </a:lnTo>
                    <a:lnTo>
                      <a:pt x="45" y="91"/>
                    </a:lnTo>
                    <a:lnTo>
                      <a:pt x="113" y="136"/>
                    </a:lnTo>
                    <a:lnTo>
                      <a:pt x="136" y="182"/>
                    </a:lnTo>
                    <a:lnTo>
                      <a:pt x="151" y="197"/>
                    </a:lnTo>
                    <a:lnTo>
                      <a:pt x="159" y="159"/>
                    </a:lnTo>
                    <a:lnTo>
                      <a:pt x="181" y="159"/>
                    </a:lnTo>
                    <a:lnTo>
                      <a:pt x="181" y="144"/>
                    </a:lnTo>
                    <a:lnTo>
                      <a:pt x="189" y="159"/>
                    </a:lnTo>
                    <a:lnTo>
                      <a:pt x="197" y="151"/>
                    </a:lnTo>
                    <a:lnTo>
                      <a:pt x="189" y="151"/>
                    </a:lnTo>
                    <a:lnTo>
                      <a:pt x="197" y="144"/>
                    </a:lnTo>
                    <a:lnTo>
                      <a:pt x="197" y="136"/>
                    </a:lnTo>
                    <a:lnTo>
                      <a:pt x="204" y="136"/>
                    </a:lnTo>
                    <a:lnTo>
                      <a:pt x="227" y="113"/>
                    </a:lnTo>
                    <a:lnTo>
                      <a:pt x="227" y="91"/>
                    </a:lnTo>
                    <a:lnTo>
                      <a:pt x="234" y="83"/>
                    </a:lnTo>
                    <a:lnTo>
                      <a:pt x="234" y="98"/>
                    </a:lnTo>
                    <a:lnTo>
                      <a:pt x="257" y="6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2" name="Freeform 641"/>
              <p:cNvSpPr>
                <a:spLocks/>
              </p:cNvSpPr>
              <p:nvPr/>
            </p:nvSpPr>
            <p:spPr bwMode="auto">
              <a:xfrm>
                <a:off x="3565" y="2316"/>
                <a:ext cx="257" cy="197"/>
              </a:xfrm>
              <a:custGeom>
                <a:avLst/>
                <a:gdLst>
                  <a:gd name="T0" fmla="*/ 257 w 257"/>
                  <a:gd name="T1" fmla="*/ 60 h 197"/>
                  <a:gd name="T2" fmla="*/ 189 w 257"/>
                  <a:gd name="T3" fmla="*/ 7 h 197"/>
                  <a:gd name="T4" fmla="*/ 129 w 257"/>
                  <a:gd name="T5" fmla="*/ 15 h 197"/>
                  <a:gd name="T6" fmla="*/ 113 w 257"/>
                  <a:gd name="T7" fmla="*/ 0 h 197"/>
                  <a:gd name="T8" fmla="*/ 45 w 257"/>
                  <a:gd name="T9" fmla="*/ 7 h 197"/>
                  <a:gd name="T10" fmla="*/ 7 w 257"/>
                  <a:gd name="T11" fmla="*/ 22 h 197"/>
                  <a:gd name="T12" fmla="*/ 0 w 257"/>
                  <a:gd name="T13" fmla="*/ 45 h 197"/>
                  <a:gd name="T14" fmla="*/ 30 w 257"/>
                  <a:gd name="T15" fmla="*/ 53 h 197"/>
                  <a:gd name="T16" fmla="*/ 45 w 257"/>
                  <a:gd name="T17" fmla="*/ 91 h 197"/>
                  <a:gd name="T18" fmla="*/ 113 w 257"/>
                  <a:gd name="T19" fmla="*/ 136 h 197"/>
                  <a:gd name="T20" fmla="*/ 136 w 257"/>
                  <a:gd name="T21" fmla="*/ 182 h 197"/>
                  <a:gd name="T22" fmla="*/ 151 w 257"/>
                  <a:gd name="T23" fmla="*/ 197 h 197"/>
                  <a:gd name="T24" fmla="*/ 159 w 257"/>
                  <a:gd name="T25" fmla="*/ 159 h 197"/>
                  <a:gd name="T26" fmla="*/ 181 w 257"/>
                  <a:gd name="T27" fmla="*/ 159 h 197"/>
                  <a:gd name="T28" fmla="*/ 181 w 257"/>
                  <a:gd name="T29" fmla="*/ 144 h 197"/>
                  <a:gd name="T30" fmla="*/ 189 w 257"/>
                  <a:gd name="T31" fmla="*/ 159 h 197"/>
                  <a:gd name="T32" fmla="*/ 197 w 257"/>
                  <a:gd name="T33" fmla="*/ 151 h 197"/>
                  <a:gd name="T34" fmla="*/ 189 w 257"/>
                  <a:gd name="T35" fmla="*/ 151 h 197"/>
                  <a:gd name="T36" fmla="*/ 197 w 257"/>
                  <a:gd name="T37" fmla="*/ 144 h 197"/>
                  <a:gd name="T38" fmla="*/ 197 w 257"/>
                  <a:gd name="T39" fmla="*/ 136 h 197"/>
                  <a:gd name="T40" fmla="*/ 204 w 257"/>
                  <a:gd name="T41" fmla="*/ 136 h 197"/>
                  <a:gd name="T42" fmla="*/ 227 w 257"/>
                  <a:gd name="T43" fmla="*/ 113 h 197"/>
                  <a:gd name="T44" fmla="*/ 227 w 257"/>
                  <a:gd name="T45" fmla="*/ 91 h 197"/>
                  <a:gd name="T46" fmla="*/ 234 w 257"/>
                  <a:gd name="T47" fmla="*/ 83 h 197"/>
                  <a:gd name="T48" fmla="*/ 234 w 257"/>
                  <a:gd name="T49" fmla="*/ 98 h 197"/>
                  <a:gd name="T50" fmla="*/ 257 w 257"/>
                  <a:gd name="T51" fmla="*/ 60 h 197"/>
                  <a:gd name="T52" fmla="*/ 257 w 257"/>
                  <a:gd name="T53" fmla="*/ 6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7" h="197">
                    <a:moveTo>
                      <a:pt x="257" y="60"/>
                    </a:moveTo>
                    <a:lnTo>
                      <a:pt x="189" y="7"/>
                    </a:lnTo>
                    <a:lnTo>
                      <a:pt x="129" y="15"/>
                    </a:lnTo>
                    <a:lnTo>
                      <a:pt x="113" y="0"/>
                    </a:lnTo>
                    <a:lnTo>
                      <a:pt x="45" y="7"/>
                    </a:lnTo>
                    <a:lnTo>
                      <a:pt x="7" y="22"/>
                    </a:lnTo>
                    <a:lnTo>
                      <a:pt x="0" y="45"/>
                    </a:lnTo>
                    <a:lnTo>
                      <a:pt x="30" y="53"/>
                    </a:lnTo>
                    <a:lnTo>
                      <a:pt x="45" y="91"/>
                    </a:lnTo>
                    <a:lnTo>
                      <a:pt x="113" y="136"/>
                    </a:lnTo>
                    <a:lnTo>
                      <a:pt x="136" y="182"/>
                    </a:lnTo>
                    <a:lnTo>
                      <a:pt x="151" y="197"/>
                    </a:lnTo>
                    <a:lnTo>
                      <a:pt x="159" y="159"/>
                    </a:lnTo>
                    <a:lnTo>
                      <a:pt x="181" y="159"/>
                    </a:lnTo>
                    <a:lnTo>
                      <a:pt x="181" y="144"/>
                    </a:lnTo>
                    <a:lnTo>
                      <a:pt x="189" y="159"/>
                    </a:lnTo>
                    <a:lnTo>
                      <a:pt x="197" y="151"/>
                    </a:lnTo>
                    <a:lnTo>
                      <a:pt x="189" y="151"/>
                    </a:lnTo>
                    <a:lnTo>
                      <a:pt x="197" y="144"/>
                    </a:lnTo>
                    <a:lnTo>
                      <a:pt x="197" y="136"/>
                    </a:lnTo>
                    <a:lnTo>
                      <a:pt x="204" y="136"/>
                    </a:lnTo>
                    <a:lnTo>
                      <a:pt x="227" y="113"/>
                    </a:lnTo>
                    <a:lnTo>
                      <a:pt x="227" y="91"/>
                    </a:lnTo>
                    <a:lnTo>
                      <a:pt x="234" y="83"/>
                    </a:lnTo>
                    <a:lnTo>
                      <a:pt x="234" y="98"/>
                    </a:lnTo>
                    <a:lnTo>
                      <a:pt x="257" y="60"/>
                    </a:lnTo>
                    <a:lnTo>
                      <a:pt x="257" y="6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3" name="Freeform 642"/>
              <p:cNvSpPr>
                <a:spLocks/>
              </p:cNvSpPr>
              <p:nvPr/>
            </p:nvSpPr>
            <p:spPr bwMode="auto">
              <a:xfrm>
                <a:off x="2536" y="1671"/>
                <a:ext cx="348" cy="235"/>
              </a:xfrm>
              <a:custGeom>
                <a:avLst/>
                <a:gdLst>
                  <a:gd name="T0" fmla="*/ 340 w 348"/>
                  <a:gd name="T1" fmla="*/ 220 h 235"/>
                  <a:gd name="T2" fmla="*/ 348 w 348"/>
                  <a:gd name="T3" fmla="*/ 235 h 235"/>
                  <a:gd name="T4" fmla="*/ 317 w 348"/>
                  <a:gd name="T5" fmla="*/ 212 h 235"/>
                  <a:gd name="T6" fmla="*/ 280 w 348"/>
                  <a:gd name="T7" fmla="*/ 212 h 235"/>
                  <a:gd name="T8" fmla="*/ 257 w 348"/>
                  <a:gd name="T9" fmla="*/ 197 h 235"/>
                  <a:gd name="T10" fmla="*/ 0 w 348"/>
                  <a:gd name="T11" fmla="*/ 182 h 235"/>
                  <a:gd name="T12" fmla="*/ 7 w 348"/>
                  <a:gd name="T13" fmla="*/ 53 h 235"/>
                  <a:gd name="T14" fmla="*/ 15 w 348"/>
                  <a:gd name="T15" fmla="*/ 0 h 235"/>
                  <a:gd name="T16" fmla="*/ 348 w 348"/>
                  <a:gd name="T17" fmla="*/ 15 h 235"/>
                  <a:gd name="T18" fmla="*/ 333 w 348"/>
                  <a:gd name="T19" fmla="*/ 30 h 235"/>
                  <a:gd name="T20" fmla="*/ 348 w 348"/>
                  <a:gd name="T21" fmla="*/ 53 h 235"/>
                  <a:gd name="T22" fmla="*/ 348 w 348"/>
                  <a:gd name="T23" fmla="*/ 167 h 235"/>
                  <a:gd name="T24" fmla="*/ 340 w 348"/>
                  <a:gd name="T25" fmla="*/ 167 h 235"/>
                  <a:gd name="T26" fmla="*/ 348 w 348"/>
                  <a:gd name="T27" fmla="*/ 189 h 235"/>
                  <a:gd name="T28" fmla="*/ 340 w 348"/>
                  <a:gd name="T29" fmla="*/ 22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8" h="235">
                    <a:moveTo>
                      <a:pt x="340" y="220"/>
                    </a:moveTo>
                    <a:lnTo>
                      <a:pt x="348" y="235"/>
                    </a:lnTo>
                    <a:lnTo>
                      <a:pt x="317" y="212"/>
                    </a:lnTo>
                    <a:lnTo>
                      <a:pt x="280" y="212"/>
                    </a:lnTo>
                    <a:lnTo>
                      <a:pt x="257" y="197"/>
                    </a:lnTo>
                    <a:lnTo>
                      <a:pt x="0" y="182"/>
                    </a:lnTo>
                    <a:lnTo>
                      <a:pt x="7" y="53"/>
                    </a:lnTo>
                    <a:lnTo>
                      <a:pt x="15" y="0"/>
                    </a:lnTo>
                    <a:lnTo>
                      <a:pt x="348" y="15"/>
                    </a:lnTo>
                    <a:lnTo>
                      <a:pt x="333" y="30"/>
                    </a:lnTo>
                    <a:lnTo>
                      <a:pt x="348" y="53"/>
                    </a:lnTo>
                    <a:lnTo>
                      <a:pt x="348" y="167"/>
                    </a:lnTo>
                    <a:lnTo>
                      <a:pt x="340" y="167"/>
                    </a:lnTo>
                    <a:lnTo>
                      <a:pt x="348" y="189"/>
                    </a:lnTo>
                    <a:lnTo>
                      <a:pt x="340" y="220"/>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4" name="Freeform 643"/>
              <p:cNvSpPr>
                <a:spLocks/>
              </p:cNvSpPr>
              <p:nvPr/>
            </p:nvSpPr>
            <p:spPr bwMode="auto">
              <a:xfrm>
                <a:off x="2536" y="1671"/>
                <a:ext cx="348" cy="235"/>
              </a:xfrm>
              <a:custGeom>
                <a:avLst/>
                <a:gdLst>
                  <a:gd name="T0" fmla="*/ 340 w 348"/>
                  <a:gd name="T1" fmla="*/ 220 h 235"/>
                  <a:gd name="T2" fmla="*/ 348 w 348"/>
                  <a:gd name="T3" fmla="*/ 235 h 235"/>
                  <a:gd name="T4" fmla="*/ 317 w 348"/>
                  <a:gd name="T5" fmla="*/ 212 h 235"/>
                  <a:gd name="T6" fmla="*/ 280 w 348"/>
                  <a:gd name="T7" fmla="*/ 212 h 235"/>
                  <a:gd name="T8" fmla="*/ 257 w 348"/>
                  <a:gd name="T9" fmla="*/ 197 h 235"/>
                  <a:gd name="T10" fmla="*/ 0 w 348"/>
                  <a:gd name="T11" fmla="*/ 182 h 235"/>
                  <a:gd name="T12" fmla="*/ 7 w 348"/>
                  <a:gd name="T13" fmla="*/ 53 h 235"/>
                  <a:gd name="T14" fmla="*/ 15 w 348"/>
                  <a:gd name="T15" fmla="*/ 0 h 235"/>
                  <a:gd name="T16" fmla="*/ 348 w 348"/>
                  <a:gd name="T17" fmla="*/ 15 h 235"/>
                  <a:gd name="T18" fmla="*/ 333 w 348"/>
                  <a:gd name="T19" fmla="*/ 30 h 235"/>
                  <a:gd name="T20" fmla="*/ 348 w 348"/>
                  <a:gd name="T21" fmla="*/ 53 h 235"/>
                  <a:gd name="T22" fmla="*/ 348 w 348"/>
                  <a:gd name="T23" fmla="*/ 167 h 235"/>
                  <a:gd name="T24" fmla="*/ 340 w 348"/>
                  <a:gd name="T25" fmla="*/ 167 h 235"/>
                  <a:gd name="T26" fmla="*/ 348 w 348"/>
                  <a:gd name="T27" fmla="*/ 189 h 235"/>
                  <a:gd name="T28" fmla="*/ 340 w 348"/>
                  <a:gd name="T29" fmla="*/ 220 h 235"/>
                  <a:gd name="T30" fmla="*/ 340 w 348"/>
                  <a:gd name="T31" fmla="*/ 2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8" h="235">
                    <a:moveTo>
                      <a:pt x="340" y="220"/>
                    </a:moveTo>
                    <a:lnTo>
                      <a:pt x="348" y="235"/>
                    </a:lnTo>
                    <a:lnTo>
                      <a:pt x="317" y="212"/>
                    </a:lnTo>
                    <a:lnTo>
                      <a:pt x="280" y="212"/>
                    </a:lnTo>
                    <a:lnTo>
                      <a:pt x="257" y="197"/>
                    </a:lnTo>
                    <a:lnTo>
                      <a:pt x="0" y="182"/>
                    </a:lnTo>
                    <a:lnTo>
                      <a:pt x="7" y="53"/>
                    </a:lnTo>
                    <a:lnTo>
                      <a:pt x="15" y="0"/>
                    </a:lnTo>
                    <a:lnTo>
                      <a:pt x="348" y="15"/>
                    </a:lnTo>
                    <a:lnTo>
                      <a:pt x="333" y="30"/>
                    </a:lnTo>
                    <a:lnTo>
                      <a:pt x="348" y="53"/>
                    </a:lnTo>
                    <a:lnTo>
                      <a:pt x="348" y="167"/>
                    </a:lnTo>
                    <a:lnTo>
                      <a:pt x="340" y="167"/>
                    </a:lnTo>
                    <a:lnTo>
                      <a:pt x="348" y="189"/>
                    </a:lnTo>
                    <a:lnTo>
                      <a:pt x="340" y="220"/>
                    </a:lnTo>
                    <a:lnTo>
                      <a:pt x="340" y="22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5" name="Freeform 644"/>
              <p:cNvSpPr>
                <a:spLocks/>
              </p:cNvSpPr>
              <p:nvPr/>
            </p:nvSpPr>
            <p:spPr bwMode="auto">
              <a:xfrm>
                <a:off x="3202" y="2232"/>
                <a:ext cx="431" cy="144"/>
              </a:xfrm>
              <a:custGeom>
                <a:avLst/>
                <a:gdLst>
                  <a:gd name="T0" fmla="*/ 431 w 431"/>
                  <a:gd name="T1" fmla="*/ 0 h 144"/>
                  <a:gd name="T2" fmla="*/ 431 w 431"/>
                  <a:gd name="T3" fmla="*/ 15 h 144"/>
                  <a:gd name="T4" fmla="*/ 416 w 431"/>
                  <a:gd name="T5" fmla="*/ 30 h 144"/>
                  <a:gd name="T6" fmla="*/ 393 w 431"/>
                  <a:gd name="T7" fmla="*/ 46 h 144"/>
                  <a:gd name="T8" fmla="*/ 386 w 431"/>
                  <a:gd name="T9" fmla="*/ 38 h 144"/>
                  <a:gd name="T10" fmla="*/ 370 w 431"/>
                  <a:gd name="T11" fmla="*/ 61 h 144"/>
                  <a:gd name="T12" fmla="*/ 333 w 431"/>
                  <a:gd name="T13" fmla="*/ 84 h 144"/>
                  <a:gd name="T14" fmla="*/ 325 w 431"/>
                  <a:gd name="T15" fmla="*/ 99 h 144"/>
                  <a:gd name="T16" fmla="*/ 310 w 431"/>
                  <a:gd name="T17" fmla="*/ 99 h 144"/>
                  <a:gd name="T18" fmla="*/ 310 w 431"/>
                  <a:gd name="T19" fmla="*/ 114 h 144"/>
                  <a:gd name="T20" fmla="*/ 242 w 431"/>
                  <a:gd name="T21" fmla="*/ 121 h 144"/>
                  <a:gd name="T22" fmla="*/ 113 w 431"/>
                  <a:gd name="T23" fmla="*/ 137 h 144"/>
                  <a:gd name="T24" fmla="*/ 0 w 431"/>
                  <a:gd name="T25" fmla="*/ 144 h 144"/>
                  <a:gd name="T26" fmla="*/ 15 w 431"/>
                  <a:gd name="T27" fmla="*/ 137 h 144"/>
                  <a:gd name="T28" fmla="*/ 7 w 431"/>
                  <a:gd name="T29" fmla="*/ 114 h 144"/>
                  <a:gd name="T30" fmla="*/ 22 w 431"/>
                  <a:gd name="T31" fmla="*/ 106 h 144"/>
                  <a:gd name="T32" fmla="*/ 15 w 431"/>
                  <a:gd name="T33" fmla="*/ 99 h 144"/>
                  <a:gd name="T34" fmla="*/ 30 w 431"/>
                  <a:gd name="T35" fmla="*/ 84 h 144"/>
                  <a:gd name="T36" fmla="*/ 30 w 431"/>
                  <a:gd name="T37" fmla="*/ 76 h 144"/>
                  <a:gd name="T38" fmla="*/ 37 w 431"/>
                  <a:gd name="T39" fmla="*/ 46 h 144"/>
                  <a:gd name="T40" fmla="*/ 113 w 431"/>
                  <a:gd name="T41" fmla="*/ 38 h 144"/>
                  <a:gd name="T42" fmla="*/ 106 w 431"/>
                  <a:gd name="T43" fmla="*/ 30 h 144"/>
                  <a:gd name="T44" fmla="*/ 333 w 431"/>
                  <a:gd name="T45" fmla="*/ 8 h 144"/>
                  <a:gd name="T46" fmla="*/ 431 w 431"/>
                  <a:gd name="T47"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31" h="144">
                    <a:moveTo>
                      <a:pt x="431" y="0"/>
                    </a:moveTo>
                    <a:lnTo>
                      <a:pt x="431" y="15"/>
                    </a:lnTo>
                    <a:lnTo>
                      <a:pt x="416" y="30"/>
                    </a:lnTo>
                    <a:lnTo>
                      <a:pt x="393" y="46"/>
                    </a:lnTo>
                    <a:lnTo>
                      <a:pt x="386" y="38"/>
                    </a:lnTo>
                    <a:lnTo>
                      <a:pt x="370" y="61"/>
                    </a:lnTo>
                    <a:lnTo>
                      <a:pt x="333" y="84"/>
                    </a:lnTo>
                    <a:lnTo>
                      <a:pt x="325" y="99"/>
                    </a:lnTo>
                    <a:lnTo>
                      <a:pt x="310" y="99"/>
                    </a:lnTo>
                    <a:lnTo>
                      <a:pt x="310" y="114"/>
                    </a:lnTo>
                    <a:lnTo>
                      <a:pt x="242" y="121"/>
                    </a:lnTo>
                    <a:lnTo>
                      <a:pt x="113" y="137"/>
                    </a:lnTo>
                    <a:lnTo>
                      <a:pt x="0" y="144"/>
                    </a:lnTo>
                    <a:lnTo>
                      <a:pt x="15" y="137"/>
                    </a:lnTo>
                    <a:lnTo>
                      <a:pt x="7" y="114"/>
                    </a:lnTo>
                    <a:lnTo>
                      <a:pt x="22" y="106"/>
                    </a:lnTo>
                    <a:lnTo>
                      <a:pt x="15" y="99"/>
                    </a:lnTo>
                    <a:lnTo>
                      <a:pt x="30" y="84"/>
                    </a:lnTo>
                    <a:lnTo>
                      <a:pt x="30" y="76"/>
                    </a:lnTo>
                    <a:lnTo>
                      <a:pt x="37" y="46"/>
                    </a:lnTo>
                    <a:lnTo>
                      <a:pt x="113" y="38"/>
                    </a:lnTo>
                    <a:lnTo>
                      <a:pt x="106" y="30"/>
                    </a:lnTo>
                    <a:lnTo>
                      <a:pt x="333" y="8"/>
                    </a:lnTo>
                    <a:lnTo>
                      <a:pt x="431" y="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6" name="Freeform 645"/>
              <p:cNvSpPr>
                <a:spLocks/>
              </p:cNvSpPr>
              <p:nvPr/>
            </p:nvSpPr>
            <p:spPr bwMode="auto">
              <a:xfrm>
                <a:off x="3202" y="2232"/>
                <a:ext cx="431" cy="144"/>
              </a:xfrm>
              <a:custGeom>
                <a:avLst/>
                <a:gdLst>
                  <a:gd name="T0" fmla="*/ 431 w 431"/>
                  <a:gd name="T1" fmla="*/ 0 h 144"/>
                  <a:gd name="T2" fmla="*/ 431 w 431"/>
                  <a:gd name="T3" fmla="*/ 15 h 144"/>
                  <a:gd name="T4" fmla="*/ 416 w 431"/>
                  <a:gd name="T5" fmla="*/ 30 h 144"/>
                  <a:gd name="T6" fmla="*/ 393 w 431"/>
                  <a:gd name="T7" fmla="*/ 46 h 144"/>
                  <a:gd name="T8" fmla="*/ 386 w 431"/>
                  <a:gd name="T9" fmla="*/ 38 h 144"/>
                  <a:gd name="T10" fmla="*/ 370 w 431"/>
                  <a:gd name="T11" fmla="*/ 61 h 144"/>
                  <a:gd name="T12" fmla="*/ 333 w 431"/>
                  <a:gd name="T13" fmla="*/ 84 h 144"/>
                  <a:gd name="T14" fmla="*/ 325 w 431"/>
                  <a:gd name="T15" fmla="*/ 99 h 144"/>
                  <a:gd name="T16" fmla="*/ 310 w 431"/>
                  <a:gd name="T17" fmla="*/ 99 h 144"/>
                  <a:gd name="T18" fmla="*/ 310 w 431"/>
                  <a:gd name="T19" fmla="*/ 114 h 144"/>
                  <a:gd name="T20" fmla="*/ 242 w 431"/>
                  <a:gd name="T21" fmla="*/ 121 h 144"/>
                  <a:gd name="T22" fmla="*/ 113 w 431"/>
                  <a:gd name="T23" fmla="*/ 137 h 144"/>
                  <a:gd name="T24" fmla="*/ 0 w 431"/>
                  <a:gd name="T25" fmla="*/ 144 h 144"/>
                  <a:gd name="T26" fmla="*/ 15 w 431"/>
                  <a:gd name="T27" fmla="*/ 137 h 144"/>
                  <a:gd name="T28" fmla="*/ 7 w 431"/>
                  <a:gd name="T29" fmla="*/ 114 h 144"/>
                  <a:gd name="T30" fmla="*/ 22 w 431"/>
                  <a:gd name="T31" fmla="*/ 106 h 144"/>
                  <a:gd name="T32" fmla="*/ 15 w 431"/>
                  <a:gd name="T33" fmla="*/ 99 h 144"/>
                  <a:gd name="T34" fmla="*/ 30 w 431"/>
                  <a:gd name="T35" fmla="*/ 84 h 144"/>
                  <a:gd name="T36" fmla="*/ 30 w 431"/>
                  <a:gd name="T37" fmla="*/ 76 h 144"/>
                  <a:gd name="T38" fmla="*/ 37 w 431"/>
                  <a:gd name="T39" fmla="*/ 46 h 144"/>
                  <a:gd name="T40" fmla="*/ 113 w 431"/>
                  <a:gd name="T41" fmla="*/ 38 h 144"/>
                  <a:gd name="T42" fmla="*/ 106 w 431"/>
                  <a:gd name="T43" fmla="*/ 30 h 144"/>
                  <a:gd name="T44" fmla="*/ 333 w 431"/>
                  <a:gd name="T45" fmla="*/ 8 h 144"/>
                  <a:gd name="T46" fmla="*/ 431 w 431"/>
                  <a:gd name="T47" fmla="*/ 0 h 144"/>
                  <a:gd name="T48" fmla="*/ 431 w 431"/>
                  <a:gd name="T49" fmla="*/ 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1" h="144">
                    <a:moveTo>
                      <a:pt x="431" y="0"/>
                    </a:moveTo>
                    <a:lnTo>
                      <a:pt x="431" y="15"/>
                    </a:lnTo>
                    <a:lnTo>
                      <a:pt x="416" y="30"/>
                    </a:lnTo>
                    <a:lnTo>
                      <a:pt x="393" y="46"/>
                    </a:lnTo>
                    <a:lnTo>
                      <a:pt x="386" y="38"/>
                    </a:lnTo>
                    <a:lnTo>
                      <a:pt x="370" y="61"/>
                    </a:lnTo>
                    <a:lnTo>
                      <a:pt x="333" y="84"/>
                    </a:lnTo>
                    <a:lnTo>
                      <a:pt x="325" y="99"/>
                    </a:lnTo>
                    <a:lnTo>
                      <a:pt x="310" y="99"/>
                    </a:lnTo>
                    <a:lnTo>
                      <a:pt x="310" y="114"/>
                    </a:lnTo>
                    <a:lnTo>
                      <a:pt x="242" y="121"/>
                    </a:lnTo>
                    <a:lnTo>
                      <a:pt x="113" y="137"/>
                    </a:lnTo>
                    <a:lnTo>
                      <a:pt x="0" y="144"/>
                    </a:lnTo>
                    <a:lnTo>
                      <a:pt x="15" y="137"/>
                    </a:lnTo>
                    <a:lnTo>
                      <a:pt x="7" y="114"/>
                    </a:lnTo>
                    <a:lnTo>
                      <a:pt x="22" y="106"/>
                    </a:lnTo>
                    <a:lnTo>
                      <a:pt x="15" y="99"/>
                    </a:lnTo>
                    <a:lnTo>
                      <a:pt x="30" y="84"/>
                    </a:lnTo>
                    <a:lnTo>
                      <a:pt x="30" y="76"/>
                    </a:lnTo>
                    <a:lnTo>
                      <a:pt x="37" y="46"/>
                    </a:lnTo>
                    <a:lnTo>
                      <a:pt x="113" y="38"/>
                    </a:lnTo>
                    <a:lnTo>
                      <a:pt x="106" y="30"/>
                    </a:lnTo>
                    <a:lnTo>
                      <a:pt x="333" y="8"/>
                    </a:lnTo>
                    <a:lnTo>
                      <a:pt x="431" y="0"/>
                    </a:lnTo>
                    <a:lnTo>
                      <a:pt x="431" y="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7" name="Freeform 646"/>
              <p:cNvSpPr>
                <a:spLocks/>
              </p:cNvSpPr>
              <p:nvPr/>
            </p:nvSpPr>
            <p:spPr bwMode="auto">
              <a:xfrm>
                <a:off x="2331" y="2278"/>
                <a:ext cx="712" cy="690"/>
              </a:xfrm>
              <a:custGeom>
                <a:avLst/>
                <a:gdLst>
                  <a:gd name="T0" fmla="*/ 681 w 712"/>
                  <a:gd name="T1" fmla="*/ 197 h 690"/>
                  <a:gd name="T2" fmla="*/ 613 w 712"/>
                  <a:gd name="T3" fmla="*/ 174 h 690"/>
                  <a:gd name="T4" fmla="*/ 560 w 712"/>
                  <a:gd name="T5" fmla="*/ 189 h 690"/>
                  <a:gd name="T6" fmla="*/ 538 w 712"/>
                  <a:gd name="T7" fmla="*/ 182 h 690"/>
                  <a:gd name="T8" fmla="*/ 515 w 712"/>
                  <a:gd name="T9" fmla="*/ 189 h 690"/>
                  <a:gd name="T10" fmla="*/ 500 w 712"/>
                  <a:gd name="T11" fmla="*/ 182 h 690"/>
                  <a:gd name="T12" fmla="*/ 470 w 712"/>
                  <a:gd name="T13" fmla="*/ 174 h 690"/>
                  <a:gd name="T14" fmla="*/ 447 w 712"/>
                  <a:gd name="T15" fmla="*/ 166 h 690"/>
                  <a:gd name="T16" fmla="*/ 401 w 712"/>
                  <a:gd name="T17" fmla="*/ 136 h 690"/>
                  <a:gd name="T18" fmla="*/ 364 w 712"/>
                  <a:gd name="T19" fmla="*/ 129 h 690"/>
                  <a:gd name="T20" fmla="*/ 220 w 712"/>
                  <a:gd name="T21" fmla="*/ 0 h 690"/>
                  <a:gd name="T22" fmla="*/ 0 w 712"/>
                  <a:gd name="T23" fmla="*/ 265 h 690"/>
                  <a:gd name="T24" fmla="*/ 84 w 712"/>
                  <a:gd name="T25" fmla="*/ 364 h 690"/>
                  <a:gd name="T26" fmla="*/ 167 w 712"/>
                  <a:gd name="T27" fmla="*/ 477 h 690"/>
                  <a:gd name="T28" fmla="*/ 205 w 712"/>
                  <a:gd name="T29" fmla="*/ 432 h 690"/>
                  <a:gd name="T30" fmla="*/ 273 w 712"/>
                  <a:gd name="T31" fmla="*/ 432 h 690"/>
                  <a:gd name="T32" fmla="*/ 333 w 712"/>
                  <a:gd name="T33" fmla="*/ 531 h 690"/>
                  <a:gd name="T34" fmla="*/ 379 w 712"/>
                  <a:gd name="T35" fmla="*/ 614 h 690"/>
                  <a:gd name="T36" fmla="*/ 447 w 712"/>
                  <a:gd name="T37" fmla="*/ 675 h 690"/>
                  <a:gd name="T38" fmla="*/ 492 w 712"/>
                  <a:gd name="T39" fmla="*/ 690 h 690"/>
                  <a:gd name="T40" fmla="*/ 485 w 712"/>
                  <a:gd name="T41" fmla="*/ 629 h 690"/>
                  <a:gd name="T42" fmla="*/ 477 w 712"/>
                  <a:gd name="T43" fmla="*/ 599 h 690"/>
                  <a:gd name="T44" fmla="*/ 485 w 712"/>
                  <a:gd name="T45" fmla="*/ 599 h 690"/>
                  <a:gd name="T46" fmla="*/ 485 w 712"/>
                  <a:gd name="T47" fmla="*/ 599 h 690"/>
                  <a:gd name="T48" fmla="*/ 507 w 712"/>
                  <a:gd name="T49" fmla="*/ 569 h 690"/>
                  <a:gd name="T50" fmla="*/ 492 w 712"/>
                  <a:gd name="T51" fmla="*/ 561 h 690"/>
                  <a:gd name="T52" fmla="*/ 515 w 712"/>
                  <a:gd name="T53" fmla="*/ 546 h 690"/>
                  <a:gd name="T54" fmla="*/ 507 w 712"/>
                  <a:gd name="T55" fmla="*/ 546 h 690"/>
                  <a:gd name="T56" fmla="*/ 530 w 712"/>
                  <a:gd name="T57" fmla="*/ 523 h 690"/>
                  <a:gd name="T58" fmla="*/ 553 w 712"/>
                  <a:gd name="T59" fmla="*/ 523 h 690"/>
                  <a:gd name="T60" fmla="*/ 553 w 712"/>
                  <a:gd name="T61" fmla="*/ 508 h 690"/>
                  <a:gd name="T62" fmla="*/ 568 w 712"/>
                  <a:gd name="T63" fmla="*/ 508 h 690"/>
                  <a:gd name="T64" fmla="*/ 575 w 712"/>
                  <a:gd name="T65" fmla="*/ 515 h 690"/>
                  <a:gd name="T66" fmla="*/ 621 w 712"/>
                  <a:gd name="T67" fmla="*/ 485 h 690"/>
                  <a:gd name="T68" fmla="*/ 621 w 712"/>
                  <a:gd name="T69" fmla="*/ 477 h 690"/>
                  <a:gd name="T70" fmla="*/ 628 w 712"/>
                  <a:gd name="T71" fmla="*/ 447 h 690"/>
                  <a:gd name="T72" fmla="*/ 644 w 712"/>
                  <a:gd name="T73" fmla="*/ 455 h 690"/>
                  <a:gd name="T74" fmla="*/ 644 w 712"/>
                  <a:gd name="T75" fmla="*/ 462 h 690"/>
                  <a:gd name="T76" fmla="*/ 689 w 712"/>
                  <a:gd name="T77" fmla="*/ 440 h 690"/>
                  <a:gd name="T78" fmla="*/ 712 w 712"/>
                  <a:gd name="T79" fmla="*/ 35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2" h="690">
                    <a:moveTo>
                      <a:pt x="681" y="295"/>
                    </a:moveTo>
                    <a:lnTo>
                      <a:pt x="681" y="197"/>
                    </a:lnTo>
                    <a:lnTo>
                      <a:pt x="659" y="189"/>
                    </a:lnTo>
                    <a:lnTo>
                      <a:pt x="613" y="174"/>
                    </a:lnTo>
                    <a:lnTo>
                      <a:pt x="568" y="182"/>
                    </a:lnTo>
                    <a:lnTo>
                      <a:pt x="560" y="189"/>
                    </a:lnTo>
                    <a:lnTo>
                      <a:pt x="545" y="174"/>
                    </a:lnTo>
                    <a:lnTo>
                      <a:pt x="538" y="182"/>
                    </a:lnTo>
                    <a:lnTo>
                      <a:pt x="522" y="174"/>
                    </a:lnTo>
                    <a:lnTo>
                      <a:pt x="515" y="189"/>
                    </a:lnTo>
                    <a:lnTo>
                      <a:pt x="515" y="174"/>
                    </a:lnTo>
                    <a:lnTo>
                      <a:pt x="500" y="182"/>
                    </a:lnTo>
                    <a:lnTo>
                      <a:pt x="485" y="166"/>
                    </a:lnTo>
                    <a:lnTo>
                      <a:pt x="470" y="174"/>
                    </a:lnTo>
                    <a:lnTo>
                      <a:pt x="462" y="159"/>
                    </a:lnTo>
                    <a:lnTo>
                      <a:pt x="447" y="166"/>
                    </a:lnTo>
                    <a:lnTo>
                      <a:pt x="409" y="151"/>
                    </a:lnTo>
                    <a:lnTo>
                      <a:pt x="401" y="136"/>
                    </a:lnTo>
                    <a:lnTo>
                      <a:pt x="379" y="144"/>
                    </a:lnTo>
                    <a:lnTo>
                      <a:pt x="364" y="129"/>
                    </a:lnTo>
                    <a:lnTo>
                      <a:pt x="371" y="7"/>
                    </a:lnTo>
                    <a:lnTo>
                      <a:pt x="220" y="0"/>
                    </a:lnTo>
                    <a:lnTo>
                      <a:pt x="197" y="280"/>
                    </a:lnTo>
                    <a:lnTo>
                      <a:pt x="0" y="265"/>
                    </a:lnTo>
                    <a:lnTo>
                      <a:pt x="8" y="280"/>
                    </a:lnTo>
                    <a:lnTo>
                      <a:pt x="84" y="364"/>
                    </a:lnTo>
                    <a:lnTo>
                      <a:pt x="106" y="432"/>
                    </a:lnTo>
                    <a:lnTo>
                      <a:pt x="167" y="477"/>
                    </a:lnTo>
                    <a:lnTo>
                      <a:pt x="189" y="462"/>
                    </a:lnTo>
                    <a:lnTo>
                      <a:pt x="205" y="432"/>
                    </a:lnTo>
                    <a:lnTo>
                      <a:pt x="227" y="424"/>
                    </a:lnTo>
                    <a:lnTo>
                      <a:pt x="273" y="432"/>
                    </a:lnTo>
                    <a:lnTo>
                      <a:pt x="311" y="477"/>
                    </a:lnTo>
                    <a:lnTo>
                      <a:pt x="333" y="531"/>
                    </a:lnTo>
                    <a:lnTo>
                      <a:pt x="379" y="576"/>
                    </a:lnTo>
                    <a:lnTo>
                      <a:pt x="379" y="614"/>
                    </a:lnTo>
                    <a:lnTo>
                      <a:pt x="394" y="652"/>
                    </a:lnTo>
                    <a:lnTo>
                      <a:pt x="447" y="675"/>
                    </a:lnTo>
                    <a:lnTo>
                      <a:pt x="477" y="675"/>
                    </a:lnTo>
                    <a:lnTo>
                      <a:pt x="492" y="690"/>
                    </a:lnTo>
                    <a:lnTo>
                      <a:pt x="507" y="682"/>
                    </a:lnTo>
                    <a:lnTo>
                      <a:pt x="485" y="629"/>
                    </a:lnTo>
                    <a:lnTo>
                      <a:pt x="492" y="599"/>
                    </a:lnTo>
                    <a:lnTo>
                      <a:pt x="477" y="599"/>
                    </a:lnTo>
                    <a:lnTo>
                      <a:pt x="477" y="584"/>
                    </a:lnTo>
                    <a:lnTo>
                      <a:pt x="485" y="599"/>
                    </a:lnTo>
                    <a:lnTo>
                      <a:pt x="485" y="584"/>
                    </a:lnTo>
                    <a:lnTo>
                      <a:pt x="485" y="599"/>
                    </a:lnTo>
                    <a:lnTo>
                      <a:pt x="492" y="599"/>
                    </a:lnTo>
                    <a:lnTo>
                      <a:pt x="507" y="569"/>
                    </a:lnTo>
                    <a:lnTo>
                      <a:pt x="500" y="576"/>
                    </a:lnTo>
                    <a:lnTo>
                      <a:pt x="492" y="561"/>
                    </a:lnTo>
                    <a:lnTo>
                      <a:pt x="507" y="561"/>
                    </a:lnTo>
                    <a:lnTo>
                      <a:pt x="515" y="546"/>
                    </a:lnTo>
                    <a:lnTo>
                      <a:pt x="507" y="553"/>
                    </a:lnTo>
                    <a:lnTo>
                      <a:pt x="507" y="546"/>
                    </a:lnTo>
                    <a:lnTo>
                      <a:pt x="530" y="538"/>
                    </a:lnTo>
                    <a:lnTo>
                      <a:pt x="530" y="523"/>
                    </a:lnTo>
                    <a:lnTo>
                      <a:pt x="538" y="531"/>
                    </a:lnTo>
                    <a:lnTo>
                      <a:pt x="553" y="523"/>
                    </a:lnTo>
                    <a:lnTo>
                      <a:pt x="538" y="508"/>
                    </a:lnTo>
                    <a:lnTo>
                      <a:pt x="553" y="508"/>
                    </a:lnTo>
                    <a:lnTo>
                      <a:pt x="545" y="515"/>
                    </a:lnTo>
                    <a:lnTo>
                      <a:pt x="568" y="508"/>
                    </a:lnTo>
                    <a:lnTo>
                      <a:pt x="560" y="515"/>
                    </a:lnTo>
                    <a:lnTo>
                      <a:pt x="575" y="515"/>
                    </a:lnTo>
                    <a:lnTo>
                      <a:pt x="553" y="531"/>
                    </a:lnTo>
                    <a:lnTo>
                      <a:pt x="621" y="485"/>
                    </a:lnTo>
                    <a:lnTo>
                      <a:pt x="613" y="493"/>
                    </a:lnTo>
                    <a:lnTo>
                      <a:pt x="621" y="477"/>
                    </a:lnTo>
                    <a:lnTo>
                      <a:pt x="636" y="470"/>
                    </a:lnTo>
                    <a:lnTo>
                      <a:pt x="628" y="447"/>
                    </a:lnTo>
                    <a:lnTo>
                      <a:pt x="644" y="440"/>
                    </a:lnTo>
                    <a:lnTo>
                      <a:pt x="644" y="455"/>
                    </a:lnTo>
                    <a:lnTo>
                      <a:pt x="659" y="455"/>
                    </a:lnTo>
                    <a:lnTo>
                      <a:pt x="644" y="462"/>
                    </a:lnTo>
                    <a:lnTo>
                      <a:pt x="697" y="447"/>
                    </a:lnTo>
                    <a:lnTo>
                      <a:pt x="689" y="440"/>
                    </a:lnTo>
                    <a:lnTo>
                      <a:pt x="697" y="424"/>
                    </a:lnTo>
                    <a:lnTo>
                      <a:pt x="712" y="356"/>
                    </a:lnTo>
                    <a:lnTo>
                      <a:pt x="681" y="295"/>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8" name="Freeform 647"/>
              <p:cNvSpPr>
                <a:spLocks/>
              </p:cNvSpPr>
              <p:nvPr/>
            </p:nvSpPr>
            <p:spPr bwMode="auto">
              <a:xfrm>
                <a:off x="2331" y="2278"/>
                <a:ext cx="712" cy="690"/>
              </a:xfrm>
              <a:custGeom>
                <a:avLst/>
                <a:gdLst>
                  <a:gd name="T0" fmla="*/ 681 w 712"/>
                  <a:gd name="T1" fmla="*/ 197 h 690"/>
                  <a:gd name="T2" fmla="*/ 613 w 712"/>
                  <a:gd name="T3" fmla="*/ 174 h 690"/>
                  <a:gd name="T4" fmla="*/ 560 w 712"/>
                  <a:gd name="T5" fmla="*/ 189 h 690"/>
                  <a:gd name="T6" fmla="*/ 538 w 712"/>
                  <a:gd name="T7" fmla="*/ 182 h 690"/>
                  <a:gd name="T8" fmla="*/ 515 w 712"/>
                  <a:gd name="T9" fmla="*/ 189 h 690"/>
                  <a:gd name="T10" fmla="*/ 500 w 712"/>
                  <a:gd name="T11" fmla="*/ 182 h 690"/>
                  <a:gd name="T12" fmla="*/ 470 w 712"/>
                  <a:gd name="T13" fmla="*/ 174 h 690"/>
                  <a:gd name="T14" fmla="*/ 447 w 712"/>
                  <a:gd name="T15" fmla="*/ 166 h 690"/>
                  <a:gd name="T16" fmla="*/ 401 w 712"/>
                  <a:gd name="T17" fmla="*/ 136 h 690"/>
                  <a:gd name="T18" fmla="*/ 364 w 712"/>
                  <a:gd name="T19" fmla="*/ 129 h 690"/>
                  <a:gd name="T20" fmla="*/ 220 w 712"/>
                  <a:gd name="T21" fmla="*/ 0 h 690"/>
                  <a:gd name="T22" fmla="*/ 0 w 712"/>
                  <a:gd name="T23" fmla="*/ 265 h 690"/>
                  <a:gd name="T24" fmla="*/ 84 w 712"/>
                  <a:gd name="T25" fmla="*/ 364 h 690"/>
                  <a:gd name="T26" fmla="*/ 167 w 712"/>
                  <a:gd name="T27" fmla="*/ 477 h 690"/>
                  <a:gd name="T28" fmla="*/ 205 w 712"/>
                  <a:gd name="T29" fmla="*/ 432 h 690"/>
                  <a:gd name="T30" fmla="*/ 273 w 712"/>
                  <a:gd name="T31" fmla="*/ 432 h 690"/>
                  <a:gd name="T32" fmla="*/ 333 w 712"/>
                  <a:gd name="T33" fmla="*/ 531 h 690"/>
                  <a:gd name="T34" fmla="*/ 379 w 712"/>
                  <a:gd name="T35" fmla="*/ 614 h 690"/>
                  <a:gd name="T36" fmla="*/ 447 w 712"/>
                  <a:gd name="T37" fmla="*/ 675 h 690"/>
                  <a:gd name="T38" fmla="*/ 492 w 712"/>
                  <a:gd name="T39" fmla="*/ 690 h 690"/>
                  <a:gd name="T40" fmla="*/ 485 w 712"/>
                  <a:gd name="T41" fmla="*/ 629 h 690"/>
                  <a:gd name="T42" fmla="*/ 477 w 712"/>
                  <a:gd name="T43" fmla="*/ 599 h 690"/>
                  <a:gd name="T44" fmla="*/ 485 w 712"/>
                  <a:gd name="T45" fmla="*/ 599 h 690"/>
                  <a:gd name="T46" fmla="*/ 485 w 712"/>
                  <a:gd name="T47" fmla="*/ 599 h 690"/>
                  <a:gd name="T48" fmla="*/ 507 w 712"/>
                  <a:gd name="T49" fmla="*/ 569 h 690"/>
                  <a:gd name="T50" fmla="*/ 492 w 712"/>
                  <a:gd name="T51" fmla="*/ 561 h 690"/>
                  <a:gd name="T52" fmla="*/ 515 w 712"/>
                  <a:gd name="T53" fmla="*/ 546 h 690"/>
                  <a:gd name="T54" fmla="*/ 507 w 712"/>
                  <a:gd name="T55" fmla="*/ 546 h 690"/>
                  <a:gd name="T56" fmla="*/ 530 w 712"/>
                  <a:gd name="T57" fmla="*/ 523 h 690"/>
                  <a:gd name="T58" fmla="*/ 553 w 712"/>
                  <a:gd name="T59" fmla="*/ 523 h 690"/>
                  <a:gd name="T60" fmla="*/ 553 w 712"/>
                  <a:gd name="T61" fmla="*/ 508 h 690"/>
                  <a:gd name="T62" fmla="*/ 568 w 712"/>
                  <a:gd name="T63" fmla="*/ 508 h 690"/>
                  <a:gd name="T64" fmla="*/ 575 w 712"/>
                  <a:gd name="T65" fmla="*/ 515 h 690"/>
                  <a:gd name="T66" fmla="*/ 621 w 712"/>
                  <a:gd name="T67" fmla="*/ 485 h 690"/>
                  <a:gd name="T68" fmla="*/ 621 w 712"/>
                  <a:gd name="T69" fmla="*/ 477 h 690"/>
                  <a:gd name="T70" fmla="*/ 628 w 712"/>
                  <a:gd name="T71" fmla="*/ 447 h 690"/>
                  <a:gd name="T72" fmla="*/ 644 w 712"/>
                  <a:gd name="T73" fmla="*/ 455 h 690"/>
                  <a:gd name="T74" fmla="*/ 644 w 712"/>
                  <a:gd name="T75" fmla="*/ 462 h 690"/>
                  <a:gd name="T76" fmla="*/ 689 w 712"/>
                  <a:gd name="T77" fmla="*/ 440 h 690"/>
                  <a:gd name="T78" fmla="*/ 712 w 712"/>
                  <a:gd name="T79" fmla="*/ 356 h 690"/>
                  <a:gd name="T80" fmla="*/ 681 w 712"/>
                  <a:gd name="T81"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2" h="690">
                    <a:moveTo>
                      <a:pt x="681" y="295"/>
                    </a:moveTo>
                    <a:lnTo>
                      <a:pt x="681" y="197"/>
                    </a:lnTo>
                    <a:lnTo>
                      <a:pt x="659" y="189"/>
                    </a:lnTo>
                    <a:lnTo>
                      <a:pt x="613" y="174"/>
                    </a:lnTo>
                    <a:lnTo>
                      <a:pt x="568" y="182"/>
                    </a:lnTo>
                    <a:lnTo>
                      <a:pt x="560" y="189"/>
                    </a:lnTo>
                    <a:lnTo>
                      <a:pt x="545" y="174"/>
                    </a:lnTo>
                    <a:lnTo>
                      <a:pt x="538" y="182"/>
                    </a:lnTo>
                    <a:lnTo>
                      <a:pt x="522" y="174"/>
                    </a:lnTo>
                    <a:lnTo>
                      <a:pt x="515" y="189"/>
                    </a:lnTo>
                    <a:lnTo>
                      <a:pt x="515" y="174"/>
                    </a:lnTo>
                    <a:lnTo>
                      <a:pt x="500" y="182"/>
                    </a:lnTo>
                    <a:lnTo>
                      <a:pt x="485" y="166"/>
                    </a:lnTo>
                    <a:lnTo>
                      <a:pt x="470" y="174"/>
                    </a:lnTo>
                    <a:lnTo>
                      <a:pt x="462" y="159"/>
                    </a:lnTo>
                    <a:lnTo>
                      <a:pt x="447" y="166"/>
                    </a:lnTo>
                    <a:lnTo>
                      <a:pt x="409" y="151"/>
                    </a:lnTo>
                    <a:lnTo>
                      <a:pt x="401" y="136"/>
                    </a:lnTo>
                    <a:lnTo>
                      <a:pt x="379" y="144"/>
                    </a:lnTo>
                    <a:lnTo>
                      <a:pt x="364" y="129"/>
                    </a:lnTo>
                    <a:lnTo>
                      <a:pt x="371" y="7"/>
                    </a:lnTo>
                    <a:lnTo>
                      <a:pt x="220" y="0"/>
                    </a:lnTo>
                    <a:lnTo>
                      <a:pt x="197" y="280"/>
                    </a:lnTo>
                    <a:lnTo>
                      <a:pt x="0" y="265"/>
                    </a:lnTo>
                    <a:lnTo>
                      <a:pt x="8" y="280"/>
                    </a:lnTo>
                    <a:lnTo>
                      <a:pt x="84" y="364"/>
                    </a:lnTo>
                    <a:lnTo>
                      <a:pt x="106" y="432"/>
                    </a:lnTo>
                    <a:lnTo>
                      <a:pt x="167" y="477"/>
                    </a:lnTo>
                    <a:lnTo>
                      <a:pt x="189" y="462"/>
                    </a:lnTo>
                    <a:lnTo>
                      <a:pt x="205" y="432"/>
                    </a:lnTo>
                    <a:lnTo>
                      <a:pt x="227" y="424"/>
                    </a:lnTo>
                    <a:lnTo>
                      <a:pt x="273" y="432"/>
                    </a:lnTo>
                    <a:lnTo>
                      <a:pt x="311" y="477"/>
                    </a:lnTo>
                    <a:lnTo>
                      <a:pt x="333" y="531"/>
                    </a:lnTo>
                    <a:lnTo>
                      <a:pt x="379" y="576"/>
                    </a:lnTo>
                    <a:lnTo>
                      <a:pt x="379" y="614"/>
                    </a:lnTo>
                    <a:lnTo>
                      <a:pt x="394" y="652"/>
                    </a:lnTo>
                    <a:lnTo>
                      <a:pt x="447" y="675"/>
                    </a:lnTo>
                    <a:lnTo>
                      <a:pt x="477" y="675"/>
                    </a:lnTo>
                    <a:lnTo>
                      <a:pt x="492" y="690"/>
                    </a:lnTo>
                    <a:lnTo>
                      <a:pt x="507" y="682"/>
                    </a:lnTo>
                    <a:lnTo>
                      <a:pt x="485" y="629"/>
                    </a:lnTo>
                    <a:lnTo>
                      <a:pt x="492" y="599"/>
                    </a:lnTo>
                    <a:lnTo>
                      <a:pt x="477" y="599"/>
                    </a:lnTo>
                    <a:lnTo>
                      <a:pt x="477" y="584"/>
                    </a:lnTo>
                    <a:lnTo>
                      <a:pt x="485" y="599"/>
                    </a:lnTo>
                    <a:lnTo>
                      <a:pt x="485" y="584"/>
                    </a:lnTo>
                    <a:lnTo>
                      <a:pt x="485" y="599"/>
                    </a:lnTo>
                    <a:lnTo>
                      <a:pt x="492" y="599"/>
                    </a:lnTo>
                    <a:lnTo>
                      <a:pt x="507" y="569"/>
                    </a:lnTo>
                    <a:lnTo>
                      <a:pt x="500" y="576"/>
                    </a:lnTo>
                    <a:lnTo>
                      <a:pt x="492" y="561"/>
                    </a:lnTo>
                    <a:lnTo>
                      <a:pt x="507" y="561"/>
                    </a:lnTo>
                    <a:lnTo>
                      <a:pt x="515" y="546"/>
                    </a:lnTo>
                    <a:lnTo>
                      <a:pt x="507" y="553"/>
                    </a:lnTo>
                    <a:lnTo>
                      <a:pt x="507" y="546"/>
                    </a:lnTo>
                    <a:lnTo>
                      <a:pt x="530" y="538"/>
                    </a:lnTo>
                    <a:lnTo>
                      <a:pt x="530" y="523"/>
                    </a:lnTo>
                    <a:lnTo>
                      <a:pt x="538" y="531"/>
                    </a:lnTo>
                    <a:lnTo>
                      <a:pt x="553" y="523"/>
                    </a:lnTo>
                    <a:lnTo>
                      <a:pt x="538" y="508"/>
                    </a:lnTo>
                    <a:lnTo>
                      <a:pt x="553" y="508"/>
                    </a:lnTo>
                    <a:lnTo>
                      <a:pt x="545" y="515"/>
                    </a:lnTo>
                    <a:lnTo>
                      <a:pt x="568" y="508"/>
                    </a:lnTo>
                    <a:lnTo>
                      <a:pt x="560" y="515"/>
                    </a:lnTo>
                    <a:lnTo>
                      <a:pt x="575" y="515"/>
                    </a:lnTo>
                    <a:lnTo>
                      <a:pt x="553" y="531"/>
                    </a:lnTo>
                    <a:lnTo>
                      <a:pt x="621" y="485"/>
                    </a:lnTo>
                    <a:lnTo>
                      <a:pt x="613" y="493"/>
                    </a:lnTo>
                    <a:lnTo>
                      <a:pt x="621" y="477"/>
                    </a:lnTo>
                    <a:lnTo>
                      <a:pt x="636" y="470"/>
                    </a:lnTo>
                    <a:lnTo>
                      <a:pt x="628" y="447"/>
                    </a:lnTo>
                    <a:lnTo>
                      <a:pt x="644" y="440"/>
                    </a:lnTo>
                    <a:lnTo>
                      <a:pt x="644" y="455"/>
                    </a:lnTo>
                    <a:lnTo>
                      <a:pt x="659" y="455"/>
                    </a:lnTo>
                    <a:lnTo>
                      <a:pt x="644" y="462"/>
                    </a:lnTo>
                    <a:lnTo>
                      <a:pt x="697" y="447"/>
                    </a:lnTo>
                    <a:lnTo>
                      <a:pt x="689" y="440"/>
                    </a:lnTo>
                    <a:lnTo>
                      <a:pt x="697" y="424"/>
                    </a:lnTo>
                    <a:lnTo>
                      <a:pt x="712" y="356"/>
                    </a:lnTo>
                    <a:lnTo>
                      <a:pt x="681" y="295"/>
                    </a:lnTo>
                    <a:lnTo>
                      <a:pt x="681" y="303"/>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29" name="Freeform 648"/>
              <p:cNvSpPr>
                <a:spLocks/>
              </p:cNvSpPr>
              <p:nvPr/>
            </p:nvSpPr>
            <p:spPr bwMode="auto">
              <a:xfrm>
                <a:off x="2831" y="2824"/>
                <a:ext cx="30" cy="60"/>
              </a:xfrm>
              <a:custGeom>
                <a:avLst/>
                <a:gdLst>
                  <a:gd name="T0" fmla="*/ 30 w 30"/>
                  <a:gd name="T1" fmla="*/ 0 h 60"/>
                  <a:gd name="T2" fmla="*/ 0 w 30"/>
                  <a:gd name="T3" fmla="*/ 60 h 60"/>
                  <a:gd name="T4" fmla="*/ 7 w 30"/>
                  <a:gd name="T5" fmla="*/ 30 h 60"/>
                  <a:gd name="T6" fmla="*/ 30 w 30"/>
                  <a:gd name="T7" fmla="*/ 0 h 60"/>
                </a:gdLst>
                <a:ahLst/>
                <a:cxnLst>
                  <a:cxn ang="0">
                    <a:pos x="T0" y="T1"/>
                  </a:cxn>
                  <a:cxn ang="0">
                    <a:pos x="T2" y="T3"/>
                  </a:cxn>
                  <a:cxn ang="0">
                    <a:pos x="T4" y="T5"/>
                  </a:cxn>
                  <a:cxn ang="0">
                    <a:pos x="T6" y="T7"/>
                  </a:cxn>
                </a:cxnLst>
                <a:rect l="0" t="0" r="r" b="b"/>
                <a:pathLst>
                  <a:path w="30" h="60">
                    <a:moveTo>
                      <a:pt x="30" y="0"/>
                    </a:moveTo>
                    <a:lnTo>
                      <a:pt x="0" y="60"/>
                    </a:lnTo>
                    <a:lnTo>
                      <a:pt x="7" y="30"/>
                    </a:lnTo>
                    <a:lnTo>
                      <a:pt x="30" y="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0" name="Freeform 649"/>
              <p:cNvSpPr>
                <a:spLocks/>
              </p:cNvSpPr>
              <p:nvPr/>
            </p:nvSpPr>
            <p:spPr bwMode="auto">
              <a:xfrm>
                <a:off x="2831" y="2824"/>
                <a:ext cx="30" cy="60"/>
              </a:xfrm>
              <a:custGeom>
                <a:avLst/>
                <a:gdLst>
                  <a:gd name="T0" fmla="*/ 30 w 30"/>
                  <a:gd name="T1" fmla="*/ 0 h 60"/>
                  <a:gd name="T2" fmla="*/ 0 w 30"/>
                  <a:gd name="T3" fmla="*/ 60 h 60"/>
                  <a:gd name="T4" fmla="*/ 7 w 30"/>
                  <a:gd name="T5" fmla="*/ 30 h 60"/>
                  <a:gd name="T6" fmla="*/ 30 w 30"/>
                  <a:gd name="T7" fmla="*/ 0 h 60"/>
                  <a:gd name="T8" fmla="*/ 30 w 30"/>
                  <a:gd name="T9" fmla="*/ 7 h 60"/>
                </a:gdLst>
                <a:ahLst/>
                <a:cxnLst>
                  <a:cxn ang="0">
                    <a:pos x="T0" y="T1"/>
                  </a:cxn>
                  <a:cxn ang="0">
                    <a:pos x="T2" y="T3"/>
                  </a:cxn>
                  <a:cxn ang="0">
                    <a:pos x="T4" y="T5"/>
                  </a:cxn>
                  <a:cxn ang="0">
                    <a:pos x="T6" y="T7"/>
                  </a:cxn>
                  <a:cxn ang="0">
                    <a:pos x="T8" y="T9"/>
                  </a:cxn>
                </a:cxnLst>
                <a:rect l="0" t="0" r="r" b="b"/>
                <a:pathLst>
                  <a:path w="30" h="60">
                    <a:moveTo>
                      <a:pt x="30" y="0"/>
                    </a:moveTo>
                    <a:lnTo>
                      <a:pt x="0" y="60"/>
                    </a:lnTo>
                    <a:lnTo>
                      <a:pt x="7" y="30"/>
                    </a:lnTo>
                    <a:lnTo>
                      <a:pt x="30" y="0"/>
                    </a:lnTo>
                    <a:lnTo>
                      <a:pt x="30" y="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1" name="Freeform 650"/>
              <p:cNvSpPr>
                <a:spLocks/>
              </p:cNvSpPr>
              <p:nvPr/>
            </p:nvSpPr>
            <p:spPr bwMode="auto">
              <a:xfrm>
                <a:off x="1998" y="1853"/>
                <a:ext cx="288" cy="356"/>
              </a:xfrm>
              <a:custGeom>
                <a:avLst/>
                <a:gdLst>
                  <a:gd name="T0" fmla="*/ 288 w 288"/>
                  <a:gd name="T1" fmla="*/ 106 h 356"/>
                  <a:gd name="T2" fmla="*/ 190 w 288"/>
                  <a:gd name="T3" fmla="*/ 91 h 356"/>
                  <a:gd name="T4" fmla="*/ 197 w 288"/>
                  <a:gd name="T5" fmla="*/ 23 h 356"/>
                  <a:gd name="T6" fmla="*/ 61 w 288"/>
                  <a:gd name="T7" fmla="*/ 0 h 356"/>
                  <a:gd name="T8" fmla="*/ 0 w 288"/>
                  <a:gd name="T9" fmla="*/ 318 h 356"/>
                  <a:gd name="T10" fmla="*/ 250 w 288"/>
                  <a:gd name="T11" fmla="*/ 356 h 356"/>
                  <a:gd name="T12" fmla="*/ 288 w 288"/>
                  <a:gd name="T13" fmla="*/ 106 h 356"/>
                </a:gdLst>
                <a:ahLst/>
                <a:cxnLst>
                  <a:cxn ang="0">
                    <a:pos x="T0" y="T1"/>
                  </a:cxn>
                  <a:cxn ang="0">
                    <a:pos x="T2" y="T3"/>
                  </a:cxn>
                  <a:cxn ang="0">
                    <a:pos x="T4" y="T5"/>
                  </a:cxn>
                  <a:cxn ang="0">
                    <a:pos x="T6" y="T7"/>
                  </a:cxn>
                  <a:cxn ang="0">
                    <a:pos x="T8" y="T9"/>
                  </a:cxn>
                  <a:cxn ang="0">
                    <a:pos x="T10" y="T11"/>
                  </a:cxn>
                  <a:cxn ang="0">
                    <a:pos x="T12" y="T13"/>
                  </a:cxn>
                </a:cxnLst>
                <a:rect l="0" t="0" r="r" b="b"/>
                <a:pathLst>
                  <a:path w="288" h="356">
                    <a:moveTo>
                      <a:pt x="288" y="106"/>
                    </a:moveTo>
                    <a:lnTo>
                      <a:pt x="190" y="91"/>
                    </a:lnTo>
                    <a:lnTo>
                      <a:pt x="197" y="23"/>
                    </a:lnTo>
                    <a:lnTo>
                      <a:pt x="61" y="0"/>
                    </a:lnTo>
                    <a:lnTo>
                      <a:pt x="0" y="318"/>
                    </a:lnTo>
                    <a:lnTo>
                      <a:pt x="250" y="356"/>
                    </a:lnTo>
                    <a:lnTo>
                      <a:pt x="288" y="106"/>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2" name="Freeform 651"/>
              <p:cNvSpPr>
                <a:spLocks/>
              </p:cNvSpPr>
              <p:nvPr/>
            </p:nvSpPr>
            <p:spPr bwMode="auto">
              <a:xfrm>
                <a:off x="1998" y="1853"/>
                <a:ext cx="288" cy="356"/>
              </a:xfrm>
              <a:custGeom>
                <a:avLst/>
                <a:gdLst>
                  <a:gd name="T0" fmla="*/ 288 w 288"/>
                  <a:gd name="T1" fmla="*/ 106 h 356"/>
                  <a:gd name="T2" fmla="*/ 190 w 288"/>
                  <a:gd name="T3" fmla="*/ 91 h 356"/>
                  <a:gd name="T4" fmla="*/ 197 w 288"/>
                  <a:gd name="T5" fmla="*/ 23 h 356"/>
                  <a:gd name="T6" fmla="*/ 61 w 288"/>
                  <a:gd name="T7" fmla="*/ 0 h 356"/>
                  <a:gd name="T8" fmla="*/ 0 w 288"/>
                  <a:gd name="T9" fmla="*/ 318 h 356"/>
                  <a:gd name="T10" fmla="*/ 250 w 288"/>
                  <a:gd name="T11" fmla="*/ 356 h 356"/>
                  <a:gd name="T12" fmla="*/ 288 w 288"/>
                  <a:gd name="T13" fmla="*/ 106 h 356"/>
                  <a:gd name="T14" fmla="*/ 288 w 288"/>
                  <a:gd name="T15" fmla="*/ 114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356">
                    <a:moveTo>
                      <a:pt x="288" y="106"/>
                    </a:moveTo>
                    <a:lnTo>
                      <a:pt x="190" y="91"/>
                    </a:lnTo>
                    <a:lnTo>
                      <a:pt x="197" y="23"/>
                    </a:lnTo>
                    <a:lnTo>
                      <a:pt x="61" y="0"/>
                    </a:lnTo>
                    <a:lnTo>
                      <a:pt x="0" y="318"/>
                    </a:lnTo>
                    <a:lnTo>
                      <a:pt x="250" y="356"/>
                    </a:lnTo>
                    <a:lnTo>
                      <a:pt x="288" y="106"/>
                    </a:lnTo>
                    <a:lnTo>
                      <a:pt x="288" y="11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3" name="Freeform 652"/>
              <p:cNvSpPr>
                <a:spLocks/>
              </p:cNvSpPr>
              <p:nvPr/>
            </p:nvSpPr>
            <p:spPr bwMode="auto">
              <a:xfrm>
                <a:off x="3936" y="1602"/>
                <a:ext cx="75" cy="160"/>
              </a:xfrm>
              <a:custGeom>
                <a:avLst/>
                <a:gdLst>
                  <a:gd name="T0" fmla="*/ 75 w 75"/>
                  <a:gd name="T1" fmla="*/ 31 h 160"/>
                  <a:gd name="T2" fmla="*/ 60 w 75"/>
                  <a:gd name="T3" fmla="*/ 46 h 160"/>
                  <a:gd name="T4" fmla="*/ 53 w 75"/>
                  <a:gd name="T5" fmla="*/ 99 h 160"/>
                  <a:gd name="T6" fmla="*/ 60 w 75"/>
                  <a:gd name="T7" fmla="*/ 152 h 160"/>
                  <a:gd name="T8" fmla="*/ 30 w 75"/>
                  <a:gd name="T9" fmla="*/ 160 h 160"/>
                  <a:gd name="T10" fmla="*/ 7 w 75"/>
                  <a:gd name="T11" fmla="*/ 99 h 160"/>
                  <a:gd name="T12" fmla="*/ 0 w 75"/>
                  <a:gd name="T13" fmla="*/ 46 h 160"/>
                  <a:gd name="T14" fmla="*/ 0 w 75"/>
                  <a:gd name="T15" fmla="*/ 16 h 160"/>
                  <a:gd name="T16" fmla="*/ 68 w 75"/>
                  <a:gd name="T17" fmla="*/ 0 h 160"/>
                  <a:gd name="T18" fmla="*/ 75 w 75"/>
                  <a:gd name="T19" fmla="*/ 3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5" h="160">
                    <a:moveTo>
                      <a:pt x="75" y="31"/>
                    </a:moveTo>
                    <a:lnTo>
                      <a:pt x="60" y="46"/>
                    </a:lnTo>
                    <a:lnTo>
                      <a:pt x="53" y="99"/>
                    </a:lnTo>
                    <a:lnTo>
                      <a:pt x="60" y="152"/>
                    </a:lnTo>
                    <a:lnTo>
                      <a:pt x="30" y="160"/>
                    </a:lnTo>
                    <a:lnTo>
                      <a:pt x="7" y="99"/>
                    </a:lnTo>
                    <a:lnTo>
                      <a:pt x="0" y="46"/>
                    </a:lnTo>
                    <a:lnTo>
                      <a:pt x="0" y="16"/>
                    </a:lnTo>
                    <a:lnTo>
                      <a:pt x="68" y="0"/>
                    </a:lnTo>
                    <a:lnTo>
                      <a:pt x="75" y="31"/>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4" name="Freeform 653"/>
              <p:cNvSpPr>
                <a:spLocks/>
              </p:cNvSpPr>
              <p:nvPr/>
            </p:nvSpPr>
            <p:spPr bwMode="auto">
              <a:xfrm>
                <a:off x="3936" y="1602"/>
                <a:ext cx="75" cy="160"/>
              </a:xfrm>
              <a:custGeom>
                <a:avLst/>
                <a:gdLst>
                  <a:gd name="T0" fmla="*/ 75 w 75"/>
                  <a:gd name="T1" fmla="*/ 31 h 160"/>
                  <a:gd name="T2" fmla="*/ 60 w 75"/>
                  <a:gd name="T3" fmla="*/ 46 h 160"/>
                  <a:gd name="T4" fmla="*/ 53 w 75"/>
                  <a:gd name="T5" fmla="*/ 99 h 160"/>
                  <a:gd name="T6" fmla="*/ 60 w 75"/>
                  <a:gd name="T7" fmla="*/ 152 h 160"/>
                  <a:gd name="T8" fmla="*/ 30 w 75"/>
                  <a:gd name="T9" fmla="*/ 160 h 160"/>
                  <a:gd name="T10" fmla="*/ 7 w 75"/>
                  <a:gd name="T11" fmla="*/ 99 h 160"/>
                  <a:gd name="T12" fmla="*/ 0 w 75"/>
                  <a:gd name="T13" fmla="*/ 46 h 160"/>
                  <a:gd name="T14" fmla="*/ 0 w 75"/>
                  <a:gd name="T15" fmla="*/ 16 h 160"/>
                  <a:gd name="T16" fmla="*/ 68 w 75"/>
                  <a:gd name="T17" fmla="*/ 0 h 160"/>
                  <a:gd name="T18" fmla="*/ 75 w 75"/>
                  <a:gd name="T19" fmla="*/ 31 h 160"/>
                  <a:gd name="T20" fmla="*/ 75 w 75"/>
                  <a:gd name="T21" fmla="*/ 3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60">
                    <a:moveTo>
                      <a:pt x="75" y="31"/>
                    </a:moveTo>
                    <a:lnTo>
                      <a:pt x="60" y="46"/>
                    </a:lnTo>
                    <a:lnTo>
                      <a:pt x="53" y="99"/>
                    </a:lnTo>
                    <a:lnTo>
                      <a:pt x="60" y="152"/>
                    </a:lnTo>
                    <a:lnTo>
                      <a:pt x="30" y="160"/>
                    </a:lnTo>
                    <a:lnTo>
                      <a:pt x="7" y="99"/>
                    </a:lnTo>
                    <a:lnTo>
                      <a:pt x="0" y="46"/>
                    </a:lnTo>
                    <a:lnTo>
                      <a:pt x="0" y="16"/>
                    </a:lnTo>
                    <a:lnTo>
                      <a:pt x="68" y="0"/>
                    </a:lnTo>
                    <a:lnTo>
                      <a:pt x="75" y="31"/>
                    </a:lnTo>
                    <a:lnTo>
                      <a:pt x="75" y="3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5" name="Freeform 654"/>
              <p:cNvSpPr>
                <a:spLocks/>
              </p:cNvSpPr>
              <p:nvPr/>
            </p:nvSpPr>
            <p:spPr bwMode="auto">
              <a:xfrm>
                <a:off x="3535" y="2020"/>
                <a:ext cx="393" cy="220"/>
              </a:xfrm>
              <a:custGeom>
                <a:avLst/>
                <a:gdLst>
                  <a:gd name="T0" fmla="*/ 378 w 393"/>
                  <a:gd name="T1" fmla="*/ 136 h 220"/>
                  <a:gd name="T2" fmla="*/ 363 w 393"/>
                  <a:gd name="T3" fmla="*/ 136 h 220"/>
                  <a:gd name="T4" fmla="*/ 363 w 393"/>
                  <a:gd name="T5" fmla="*/ 144 h 220"/>
                  <a:gd name="T6" fmla="*/ 355 w 393"/>
                  <a:gd name="T7" fmla="*/ 151 h 220"/>
                  <a:gd name="T8" fmla="*/ 355 w 393"/>
                  <a:gd name="T9" fmla="*/ 136 h 220"/>
                  <a:gd name="T10" fmla="*/ 333 w 393"/>
                  <a:gd name="T11" fmla="*/ 129 h 220"/>
                  <a:gd name="T12" fmla="*/ 333 w 393"/>
                  <a:gd name="T13" fmla="*/ 121 h 220"/>
                  <a:gd name="T14" fmla="*/ 355 w 393"/>
                  <a:gd name="T15" fmla="*/ 144 h 220"/>
                  <a:gd name="T16" fmla="*/ 363 w 393"/>
                  <a:gd name="T17" fmla="*/ 129 h 220"/>
                  <a:gd name="T18" fmla="*/ 348 w 393"/>
                  <a:gd name="T19" fmla="*/ 121 h 220"/>
                  <a:gd name="T20" fmla="*/ 355 w 393"/>
                  <a:gd name="T21" fmla="*/ 121 h 220"/>
                  <a:gd name="T22" fmla="*/ 348 w 393"/>
                  <a:gd name="T23" fmla="*/ 106 h 220"/>
                  <a:gd name="T24" fmla="*/ 363 w 393"/>
                  <a:gd name="T25" fmla="*/ 113 h 220"/>
                  <a:gd name="T26" fmla="*/ 363 w 393"/>
                  <a:gd name="T27" fmla="*/ 106 h 220"/>
                  <a:gd name="T28" fmla="*/ 348 w 393"/>
                  <a:gd name="T29" fmla="*/ 106 h 220"/>
                  <a:gd name="T30" fmla="*/ 355 w 393"/>
                  <a:gd name="T31" fmla="*/ 98 h 220"/>
                  <a:gd name="T32" fmla="*/ 340 w 393"/>
                  <a:gd name="T33" fmla="*/ 98 h 220"/>
                  <a:gd name="T34" fmla="*/ 317 w 393"/>
                  <a:gd name="T35" fmla="*/ 76 h 220"/>
                  <a:gd name="T36" fmla="*/ 355 w 393"/>
                  <a:gd name="T37" fmla="*/ 98 h 220"/>
                  <a:gd name="T38" fmla="*/ 355 w 393"/>
                  <a:gd name="T39" fmla="*/ 76 h 220"/>
                  <a:gd name="T40" fmla="*/ 340 w 393"/>
                  <a:gd name="T41" fmla="*/ 76 h 220"/>
                  <a:gd name="T42" fmla="*/ 333 w 393"/>
                  <a:gd name="T43" fmla="*/ 68 h 220"/>
                  <a:gd name="T44" fmla="*/ 317 w 393"/>
                  <a:gd name="T45" fmla="*/ 68 h 220"/>
                  <a:gd name="T46" fmla="*/ 295 w 393"/>
                  <a:gd name="T47" fmla="*/ 60 h 220"/>
                  <a:gd name="T48" fmla="*/ 295 w 393"/>
                  <a:gd name="T49" fmla="*/ 38 h 220"/>
                  <a:gd name="T50" fmla="*/ 302 w 393"/>
                  <a:gd name="T51" fmla="*/ 22 h 220"/>
                  <a:gd name="T52" fmla="*/ 264 w 393"/>
                  <a:gd name="T53" fmla="*/ 0 h 220"/>
                  <a:gd name="T54" fmla="*/ 264 w 393"/>
                  <a:gd name="T55" fmla="*/ 15 h 220"/>
                  <a:gd name="T56" fmla="*/ 234 w 393"/>
                  <a:gd name="T57" fmla="*/ 0 h 220"/>
                  <a:gd name="T58" fmla="*/ 234 w 393"/>
                  <a:gd name="T59" fmla="*/ 15 h 220"/>
                  <a:gd name="T60" fmla="*/ 219 w 393"/>
                  <a:gd name="T61" fmla="*/ 45 h 220"/>
                  <a:gd name="T62" fmla="*/ 211 w 393"/>
                  <a:gd name="T63" fmla="*/ 45 h 220"/>
                  <a:gd name="T64" fmla="*/ 196 w 393"/>
                  <a:gd name="T65" fmla="*/ 76 h 220"/>
                  <a:gd name="T66" fmla="*/ 181 w 393"/>
                  <a:gd name="T67" fmla="*/ 68 h 220"/>
                  <a:gd name="T68" fmla="*/ 151 w 393"/>
                  <a:gd name="T69" fmla="*/ 144 h 220"/>
                  <a:gd name="T70" fmla="*/ 90 w 393"/>
                  <a:gd name="T71" fmla="*/ 167 h 220"/>
                  <a:gd name="T72" fmla="*/ 75 w 393"/>
                  <a:gd name="T73" fmla="*/ 151 h 220"/>
                  <a:gd name="T74" fmla="*/ 22 w 393"/>
                  <a:gd name="T75" fmla="*/ 212 h 220"/>
                  <a:gd name="T76" fmla="*/ 0 w 393"/>
                  <a:gd name="T77" fmla="*/ 220 h 220"/>
                  <a:gd name="T78" fmla="*/ 98 w 393"/>
                  <a:gd name="T79" fmla="*/ 212 h 220"/>
                  <a:gd name="T80" fmla="*/ 378 w 393"/>
                  <a:gd name="T81" fmla="*/ 159 h 220"/>
                  <a:gd name="T82" fmla="*/ 386 w 393"/>
                  <a:gd name="T83" fmla="*/ 159 h 220"/>
                  <a:gd name="T84" fmla="*/ 378 w 393"/>
                  <a:gd name="T85" fmla="*/ 151 h 220"/>
                  <a:gd name="T86" fmla="*/ 386 w 393"/>
                  <a:gd name="T87" fmla="*/ 159 h 220"/>
                  <a:gd name="T88" fmla="*/ 386 w 393"/>
                  <a:gd name="T89" fmla="*/ 151 h 220"/>
                  <a:gd name="T90" fmla="*/ 393 w 393"/>
                  <a:gd name="T91" fmla="*/ 159 h 220"/>
                  <a:gd name="T92" fmla="*/ 378 w 393"/>
                  <a:gd name="T93" fmla="*/ 136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3" h="220">
                    <a:moveTo>
                      <a:pt x="378" y="136"/>
                    </a:moveTo>
                    <a:lnTo>
                      <a:pt x="363" y="136"/>
                    </a:lnTo>
                    <a:lnTo>
                      <a:pt x="363" y="144"/>
                    </a:lnTo>
                    <a:lnTo>
                      <a:pt x="355" y="151"/>
                    </a:lnTo>
                    <a:lnTo>
                      <a:pt x="355" y="136"/>
                    </a:lnTo>
                    <a:lnTo>
                      <a:pt x="333" y="129"/>
                    </a:lnTo>
                    <a:lnTo>
                      <a:pt x="333" y="121"/>
                    </a:lnTo>
                    <a:lnTo>
                      <a:pt x="355" y="144"/>
                    </a:lnTo>
                    <a:lnTo>
                      <a:pt x="363" y="129"/>
                    </a:lnTo>
                    <a:lnTo>
                      <a:pt x="348" y="121"/>
                    </a:lnTo>
                    <a:lnTo>
                      <a:pt x="355" y="121"/>
                    </a:lnTo>
                    <a:lnTo>
                      <a:pt x="348" y="106"/>
                    </a:lnTo>
                    <a:lnTo>
                      <a:pt x="363" y="113"/>
                    </a:lnTo>
                    <a:lnTo>
                      <a:pt x="363" y="106"/>
                    </a:lnTo>
                    <a:lnTo>
                      <a:pt x="348" y="106"/>
                    </a:lnTo>
                    <a:lnTo>
                      <a:pt x="355" y="98"/>
                    </a:lnTo>
                    <a:lnTo>
                      <a:pt x="340" y="98"/>
                    </a:lnTo>
                    <a:lnTo>
                      <a:pt x="317" y="76"/>
                    </a:lnTo>
                    <a:lnTo>
                      <a:pt x="355" y="98"/>
                    </a:lnTo>
                    <a:lnTo>
                      <a:pt x="355" y="76"/>
                    </a:lnTo>
                    <a:lnTo>
                      <a:pt x="340" y="76"/>
                    </a:lnTo>
                    <a:lnTo>
                      <a:pt x="333" y="68"/>
                    </a:lnTo>
                    <a:lnTo>
                      <a:pt x="317" y="68"/>
                    </a:lnTo>
                    <a:lnTo>
                      <a:pt x="295" y="60"/>
                    </a:lnTo>
                    <a:lnTo>
                      <a:pt x="295" y="38"/>
                    </a:lnTo>
                    <a:lnTo>
                      <a:pt x="302" y="22"/>
                    </a:lnTo>
                    <a:lnTo>
                      <a:pt x="264" y="0"/>
                    </a:lnTo>
                    <a:lnTo>
                      <a:pt x="264" y="15"/>
                    </a:lnTo>
                    <a:lnTo>
                      <a:pt x="234" y="0"/>
                    </a:lnTo>
                    <a:lnTo>
                      <a:pt x="234" y="15"/>
                    </a:lnTo>
                    <a:lnTo>
                      <a:pt x="219" y="45"/>
                    </a:lnTo>
                    <a:lnTo>
                      <a:pt x="211" y="45"/>
                    </a:lnTo>
                    <a:lnTo>
                      <a:pt x="196" y="76"/>
                    </a:lnTo>
                    <a:lnTo>
                      <a:pt x="181" y="68"/>
                    </a:lnTo>
                    <a:lnTo>
                      <a:pt x="151" y="144"/>
                    </a:lnTo>
                    <a:lnTo>
                      <a:pt x="90" y="167"/>
                    </a:lnTo>
                    <a:lnTo>
                      <a:pt x="75" y="151"/>
                    </a:lnTo>
                    <a:lnTo>
                      <a:pt x="22" y="212"/>
                    </a:lnTo>
                    <a:lnTo>
                      <a:pt x="0" y="220"/>
                    </a:lnTo>
                    <a:lnTo>
                      <a:pt x="98" y="212"/>
                    </a:lnTo>
                    <a:lnTo>
                      <a:pt x="378" y="159"/>
                    </a:lnTo>
                    <a:lnTo>
                      <a:pt x="386" y="159"/>
                    </a:lnTo>
                    <a:lnTo>
                      <a:pt x="378" y="151"/>
                    </a:lnTo>
                    <a:lnTo>
                      <a:pt x="386" y="159"/>
                    </a:lnTo>
                    <a:lnTo>
                      <a:pt x="386" y="151"/>
                    </a:lnTo>
                    <a:lnTo>
                      <a:pt x="393" y="159"/>
                    </a:lnTo>
                    <a:lnTo>
                      <a:pt x="378" y="136"/>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6" name="Freeform 655"/>
              <p:cNvSpPr>
                <a:spLocks/>
              </p:cNvSpPr>
              <p:nvPr/>
            </p:nvSpPr>
            <p:spPr bwMode="auto">
              <a:xfrm>
                <a:off x="3535" y="2020"/>
                <a:ext cx="393" cy="220"/>
              </a:xfrm>
              <a:custGeom>
                <a:avLst/>
                <a:gdLst>
                  <a:gd name="T0" fmla="*/ 378 w 393"/>
                  <a:gd name="T1" fmla="*/ 136 h 220"/>
                  <a:gd name="T2" fmla="*/ 363 w 393"/>
                  <a:gd name="T3" fmla="*/ 136 h 220"/>
                  <a:gd name="T4" fmla="*/ 363 w 393"/>
                  <a:gd name="T5" fmla="*/ 144 h 220"/>
                  <a:gd name="T6" fmla="*/ 355 w 393"/>
                  <a:gd name="T7" fmla="*/ 151 h 220"/>
                  <a:gd name="T8" fmla="*/ 355 w 393"/>
                  <a:gd name="T9" fmla="*/ 136 h 220"/>
                  <a:gd name="T10" fmla="*/ 333 w 393"/>
                  <a:gd name="T11" fmla="*/ 129 h 220"/>
                  <a:gd name="T12" fmla="*/ 333 w 393"/>
                  <a:gd name="T13" fmla="*/ 121 h 220"/>
                  <a:gd name="T14" fmla="*/ 355 w 393"/>
                  <a:gd name="T15" fmla="*/ 144 h 220"/>
                  <a:gd name="T16" fmla="*/ 363 w 393"/>
                  <a:gd name="T17" fmla="*/ 129 h 220"/>
                  <a:gd name="T18" fmla="*/ 348 w 393"/>
                  <a:gd name="T19" fmla="*/ 121 h 220"/>
                  <a:gd name="T20" fmla="*/ 355 w 393"/>
                  <a:gd name="T21" fmla="*/ 121 h 220"/>
                  <a:gd name="T22" fmla="*/ 348 w 393"/>
                  <a:gd name="T23" fmla="*/ 106 h 220"/>
                  <a:gd name="T24" fmla="*/ 363 w 393"/>
                  <a:gd name="T25" fmla="*/ 113 h 220"/>
                  <a:gd name="T26" fmla="*/ 363 w 393"/>
                  <a:gd name="T27" fmla="*/ 106 h 220"/>
                  <a:gd name="T28" fmla="*/ 348 w 393"/>
                  <a:gd name="T29" fmla="*/ 106 h 220"/>
                  <a:gd name="T30" fmla="*/ 355 w 393"/>
                  <a:gd name="T31" fmla="*/ 98 h 220"/>
                  <a:gd name="T32" fmla="*/ 340 w 393"/>
                  <a:gd name="T33" fmla="*/ 98 h 220"/>
                  <a:gd name="T34" fmla="*/ 317 w 393"/>
                  <a:gd name="T35" fmla="*/ 76 h 220"/>
                  <a:gd name="T36" fmla="*/ 355 w 393"/>
                  <a:gd name="T37" fmla="*/ 98 h 220"/>
                  <a:gd name="T38" fmla="*/ 355 w 393"/>
                  <a:gd name="T39" fmla="*/ 76 h 220"/>
                  <a:gd name="T40" fmla="*/ 340 w 393"/>
                  <a:gd name="T41" fmla="*/ 76 h 220"/>
                  <a:gd name="T42" fmla="*/ 333 w 393"/>
                  <a:gd name="T43" fmla="*/ 68 h 220"/>
                  <a:gd name="T44" fmla="*/ 317 w 393"/>
                  <a:gd name="T45" fmla="*/ 68 h 220"/>
                  <a:gd name="T46" fmla="*/ 295 w 393"/>
                  <a:gd name="T47" fmla="*/ 60 h 220"/>
                  <a:gd name="T48" fmla="*/ 295 w 393"/>
                  <a:gd name="T49" fmla="*/ 38 h 220"/>
                  <a:gd name="T50" fmla="*/ 302 w 393"/>
                  <a:gd name="T51" fmla="*/ 22 h 220"/>
                  <a:gd name="T52" fmla="*/ 264 w 393"/>
                  <a:gd name="T53" fmla="*/ 0 h 220"/>
                  <a:gd name="T54" fmla="*/ 264 w 393"/>
                  <a:gd name="T55" fmla="*/ 15 h 220"/>
                  <a:gd name="T56" fmla="*/ 234 w 393"/>
                  <a:gd name="T57" fmla="*/ 0 h 220"/>
                  <a:gd name="T58" fmla="*/ 234 w 393"/>
                  <a:gd name="T59" fmla="*/ 15 h 220"/>
                  <a:gd name="T60" fmla="*/ 219 w 393"/>
                  <a:gd name="T61" fmla="*/ 45 h 220"/>
                  <a:gd name="T62" fmla="*/ 211 w 393"/>
                  <a:gd name="T63" fmla="*/ 45 h 220"/>
                  <a:gd name="T64" fmla="*/ 196 w 393"/>
                  <a:gd name="T65" fmla="*/ 76 h 220"/>
                  <a:gd name="T66" fmla="*/ 181 w 393"/>
                  <a:gd name="T67" fmla="*/ 68 h 220"/>
                  <a:gd name="T68" fmla="*/ 151 w 393"/>
                  <a:gd name="T69" fmla="*/ 144 h 220"/>
                  <a:gd name="T70" fmla="*/ 90 w 393"/>
                  <a:gd name="T71" fmla="*/ 167 h 220"/>
                  <a:gd name="T72" fmla="*/ 75 w 393"/>
                  <a:gd name="T73" fmla="*/ 151 h 220"/>
                  <a:gd name="T74" fmla="*/ 22 w 393"/>
                  <a:gd name="T75" fmla="*/ 212 h 220"/>
                  <a:gd name="T76" fmla="*/ 0 w 393"/>
                  <a:gd name="T77" fmla="*/ 220 h 220"/>
                  <a:gd name="T78" fmla="*/ 98 w 393"/>
                  <a:gd name="T79" fmla="*/ 212 h 220"/>
                  <a:gd name="T80" fmla="*/ 378 w 393"/>
                  <a:gd name="T81" fmla="*/ 159 h 220"/>
                  <a:gd name="T82" fmla="*/ 386 w 393"/>
                  <a:gd name="T83" fmla="*/ 159 h 220"/>
                  <a:gd name="T84" fmla="*/ 378 w 393"/>
                  <a:gd name="T85" fmla="*/ 151 h 220"/>
                  <a:gd name="T86" fmla="*/ 386 w 393"/>
                  <a:gd name="T87" fmla="*/ 159 h 220"/>
                  <a:gd name="T88" fmla="*/ 386 w 393"/>
                  <a:gd name="T89" fmla="*/ 151 h 220"/>
                  <a:gd name="T90" fmla="*/ 393 w 393"/>
                  <a:gd name="T91" fmla="*/ 159 h 220"/>
                  <a:gd name="T92" fmla="*/ 378 w 393"/>
                  <a:gd name="T93" fmla="*/ 136 h 220"/>
                  <a:gd name="T94" fmla="*/ 378 w 393"/>
                  <a:gd name="T95" fmla="*/ 14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93" h="220">
                    <a:moveTo>
                      <a:pt x="378" y="136"/>
                    </a:moveTo>
                    <a:lnTo>
                      <a:pt x="363" y="136"/>
                    </a:lnTo>
                    <a:lnTo>
                      <a:pt x="363" y="144"/>
                    </a:lnTo>
                    <a:lnTo>
                      <a:pt x="355" y="151"/>
                    </a:lnTo>
                    <a:lnTo>
                      <a:pt x="355" y="136"/>
                    </a:lnTo>
                    <a:lnTo>
                      <a:pt x="333" y="129"/>
                    </a:lnTo>
                    <a:lnTo>
                      <a:pt x="333" y="121"/>
                    </a:lnTo>
                    <a:lnTo>
                      <a:pt x="355" y="144"/>
                    </a:lnTo>
                    <a:lnTo>
                      <a:pt x="363" y="129"/>
                    </a:lnTo>
                    <a:lnTo>
                      <a:pt x="348" y="121"/>
                    </a:lnTo>
                    <a:lnTo>
                      <a:pt x="355" y="121"/>
                    </a:lnTo>
                    <a:lnTo>
                      <a:pt x="348" y="106"/>
                    </a:lnTo>
                    <a:lnTo>
                      <a:pt x="363" y="113"/>
                    </a:lnTo>
                    <a:lnTo>
                      <a:pt x="363" y="106"/>
                    </a:lnTo>
                    <a:lnTo>
                      <a:pt x="348" y="106"/>
                    </a:lnTo>
                    <a:lnTo>
                      <a:pt x="355" y="98"/>
                    </a:lnTo>
                    <a:lnTo>
                      <a:pt x="340" y="98"/>
                    </a:lnTo>
                    <a:lnTo>
                      <a:pt x="317" y="76"/>
                    </a:lnTo>
                    <a:lnTo>
                      <a:pt x="355" y="98"/>
                    </a:lnTo>
                    <a:lnTo>
                      <a:pt x="355" y="76"/>
                    </a:lnTo>
                    <a:lnTo>
                      <a:pt x="340" y="76"/>
                    </a:lnTo>
                    <a:lnTo>
                      <a:pt x="333" y="68"/>
                    </a:lnTo>
                    <a:lnTo>
                      <a:pt x="317" y="68"/>
                    </a:lnTo>
                    <a:lnTo>
                      <a:pt x="295" y="60"/>
                    </a:lnTo>
                    <a:lnTo>
                      <a:pt x="295" y="38"/>
                    </a:lnTo>
                    <a:lnTo>
                      <a:pt x="302" y="22"/>
                    </a:lnTo>
                    <a:lnTo>
                      <a:pt x="264" y="0"/>
                    </a:lnTo>
                    <a:lnTo>
                      <a:pt x="264" y="15"/>
                    </a:lnTo>
                    <a:lnTo>
                      <a:pt x="234" y="0"/>
                    </a:lnTo>
                    <a:lnTo>
                      <a:pt x="234" y="15"/>
                    </a:lnTo>
                    <a:lnTo>
                      <a:pt x="219" y="45"/>
                    </a:lnTo>
                    <a:lnTo>
                      <a:pt x="211" y="45"/>
                    </a:lnTo>
                    <a:lnTo>
                      <a:pt x="196" y="76"/>
                    </a:lnTo>
                    <a:lnTo>
                      <a:pt x="181" y="68"/>
                    </a:lnTo>
                    <a:lnTo>
                      <a:pt x="151" y="144"/>
                    </a:lnTo>
                    <a:lnTo>
                      <a:pt x="90" y="167"/>
                    </a:lnTo>
                    <a:lnTo>
                      <a:pt x="75" y="151"/>
                    </a:lnTo>
                    <a:lnTo>
                      <a:pt x="22" y="212"/>
                    </a:lnTo>
                    <a:lnTo>
                      <a:pt x="0" y="220"/>
                    </a:lnTo>
                    <a:lnTo>
                      <a:pt x="98" y="212"/>
                    </a:lnTo>
                    <a:lnTo>
                      <a:pt x="378" y="159"/>
                    </a:lnTo>
                    <a:lnTo>
                      <a:pt x="386" y="159"/>
                    </a:lnTo>
                    <a:lnTo>
                      <a:pt x="378" y="151"/>
                    </a:lnTo>
                    <a:lnTo>
                      <a:pt x="386" y="159"/>
                    </a:lnTo>
                    <a:lnTo>
                      <a:pt x="386" y="151"/>
                    </a:lnTo>
                    <a:lnTo>
                      <a:pt x="393" y="159"/>
                    </a:lnTo>
                    <a:lnTo>
                      <a:pt x="378" y="136"/>
                    </a:lnTo>
                    <a:lnTo>
                      <a:pt x="378" y="14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7" name="Freeform 656"/>
              <p:cNvSpPr>
                <a:spLocks/>
              </p:cNvSpPr>
              <p:nvPr/>
            </p:nvSpPr>
            <p:spPr bwMode="auto">
              <a:xfrm>
                <a:off x="3913" y="2080"/>
                <a:ext cx="15" cy="61"/>
              </a:xfrm>
              <a:custGeom>
                <a:avLst/>
                <a:gdLst>
                  <a:gd name="T0" fmla="*/ 15 w 15"/>
                  <a:gd name="T1" fmla="*/ 0 h 61"/>
                  <a:gd name="T2" fmla="*/ 8 w 15"/>
                  <a:gd name="T3" fmla="*/ 8 h 61"/>
                  <a:gd name="T4" fmla="*/ 0 w 15"/>
                  <a:gd name="T5" fmla="*/ 38 h 61"/>
                  <a:gd name="T6" fmla="*/ 0 w 15"/>
                  <a:gd name="T7" fmla="*/ 61 h 61"/>
                  <a:gd name="T8" fmla="*/ 15 w 15"/>
                  <a:gd name="T9" fmla="*/ 0 h 61"/>
                </a:gdLst>
                <a:ahLst/>
                <a:cxnLst>
                  <a:cxn ang="0">
                    <a:pos x="T0" y="T1"/>
                  </a:cxn>
                  <a:cxn ang="0">
                    <a:pos x="T2" y="T3"/>
                  </a:cxn>
                  <a:cxn ang="0">
                    <a:pos x="T4" y="T5"/>
                  </a:cxn>
                  <a:cxn ang="0">
                    <a:pos x="T6" y="T7"/>
                  </a:cxn>
                  <a:cxn ang="0">
                    <a:pos x="T8" y="T9"/>
                  </a:cxn>
                </a:cxnLst>
                <a:rect l="0" t="0" r="r" b="b"/>
                <a:pathLst>
                  <a:path w="15" h="61">
                    <a:moveTo>
                      <a:pt x="15" y="0"/>
                    </a:moveTo>
                    <a:lnTo>
                      <a:pt x="8" y="8"/>
                    </a:lnTo>
                    <a:lnTo>
                      <a:pt x="0" y="38"/>
                    </a:lnTo>
                    <a:lnTo>
                      <a:pt x="0" y="61"/>
                    </a:lnTo>
                    <a:lnTo>
                      <a:pt x="15" y="0"/>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8" name="Freeform 657"/>
              <p:cNvSpPr>
                <a:spLocks/>
              </p:cNvSpPr>
              <p:nvPr/>
            </p:nvSpPr>
            <p:spPr bwMode="auto">
              <a:xfrm>
                <a:off x="3913" y="2080"/>
                <a:ext cx="15" cy="61"/>
              </a:xfrm>
              <a:custGeom>
                <a:avLst/>
                <a:gdLst>
                  <a:gd name="T0" fmla="*/ 15 w 15"/>
                  <a:gd name="T1" fmla="*/ 0 h 61"/>
                  <a:gd name="T2" fmla="*/ 8 w 15"/>
                  <a:gd name="T3" fmla="*/ 8 h 61"/>
                  <a:gd name="T4" fmla="*/ 0 w 15"/>
                  <a:gd name="T5" fmla="*/ 38 h 61"/>
                  <a:gd name="T6" fmla="*/ 0 w 15"/>
                  <a:gd name="T7" fmla="*/ 61 h 61"/>
                  <a:gd name="T8" fmla="*/ 15 w 15"/>
                  <a:gd name="T9" fmla="*/ 0 h 61"/>
                  <a:gd name="T10" fmla="*/ 15 w 15"/>
                  <a:gd name="T11" fmla="*/ 8 h 61"/>
                </a:gdLst>
                <a:ahLst/>
                <a:cxnLst>
                  <a:cxn ang="0">
                    <a:pos x="T0" y="T1"/>
                  </a:cxn>
                  <a:cxn ang="0">
                    <a:pos x="T2" y="T3"/>
                  </a:cxn>
                  <a:cxn ang="0">
                    <a:pos x="T4" y="T5"/>
                  </a:cxn>
                  <a:cxn ang="0">
                    <a:pos x="T6" y="T7"/>
                  </a:cxn>
                  <a:cxn ang="0">
                    <a:pos x="T8" y="T9"/>
                  </a:cxn>
                  <a:cxn ang="0">
                    <a:pos x="T10" y="T11"/>
                  </a:cxn>
                </a:cxnLst>
                <a:rect l="0" t="0" r="r" b="b"/>
                <a:pathLst>
                  <a:path w="15" h="61">
                    <a:moveTo>
                      <a:pt x="15" y="0"/>
                    </a:moveTo>
                    <a:lnTo>
                      <a:pt x="8" y="8"/>
                    </a:lnTo>
                    <a:lnTo>
                      <a:pt x="0" y="38"/>
                    </a:lnTo>
                    <a:lnTo>
                      <a:pt x="0" y="61"/>
                    </a:lnTo>
                    <a:lnTo>
                      <a:pt x="15" y="0"/>
                    </a:lnTo>
                    <a:lnTo>
                      <a:pt x="15" y="8"/>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39" name="Freeform 658"/>
              <p:cNvSpPr>
                <a:spLocks/>
              </p:cNvSpPr>
              <p:nvPr/>
            </p:nvSpPr>
            <p:spPr bwMode="auto">
              <a:xfrm>
                <a:off x="1680" y="1329"/>
                <a:ext cx="341" cy="251"/>
              </a:xfrm>
              <a:custGeom>
                <a:avLst/>
                <a:gdLst>
                  <a:gd name="T0" fmla="*/ 303 w 341"/>
                  <a:gd name="T1" fmla="*/ 228 h 251"/>
                  <a:gd name="T2" fmla="*/ 341 w 341"/>
                  <a:gd name="T3" fmla="*/ 61 h 251"/>
                  <a:gd name="T4" fmla="*/ 99 w 341"/>
                  <a:gd name="T5" fmla="*/ 0 h 251"/>
                  <a:gd name="T6" fmla="*/ 106 w 341"/>
                  <a:gd name="T7" fmla="*/ 31 h 251"/>
                  <a:gd name="T8" fmla="*/ 91 w 341"/>
                  <a:gd name="T9" fmla="*/ 38 h 251"/>
                  <a:gd name="T10" fmla="*/ 106 w 341"/>
                  <a:gd name="T11" fmla="*/ 46 h 251"/>
                  <a:gd name="T12" fmla="*/ 99 w 341"/>
                  <a:gd name="T13" fmla="*/ 53 h 251"/>
                  <a:gd name="T14" fmla="*/ 99 w 341"/>
                  <a:gd name="T15" fmla="*/ 61 h 251"/>
                  <a:gd name="T16" fmla="*/ 106 w 341"/>
                  <a:gd name="T17" fmla="*/ 69 h 251"/>
                  <a:gd name="T18" fmla="*/ 91 w 341"/>
                  <a:gd name="T19" fmla="*/ 84 h 251"/>
                  <a:gd name="T20" fmla="*/ 91 w 341"/>
                  <a:gd name="T21" fmla="*/ 107 h 251"/>
                  <a:gd name="T22" fmla="*/ 61 w 341"/>
                  <a:gd name="T23" fmla="*/ 114 h 251"/>
                  <a:gd name="T24" fmla="*/ 53 w 341"/>
                  <a:gd name="T25" fmla="*/ 114 h 251"/>
                  <a:gd name="T26" fmla="*/ 69 w 341"/>
                  <a:gd name="T27" fmla="*/ 99 h 251"/>
                  <a:gd name="T28" fmla="*/ 69 w 341"/>
                  <a:gd name="T29" fmla="*/ 114 h 251"/>
                  <a:gd name="T30" fmla="*/ 76 w 341"/>
                  <a:gd name="T31" fmla="*/ 99 h 251"/>
                  <a:gd name="T32" fmla="*/ 84 w 341"/>
                  <a:gd name="T33" fmla="*/ 91 h 251"/>
                  <a:gd name="T34" fmla="*/ 76 w 341"/>
                  <a:gd name="T35" fmla="*/ 91 h 251"/>
                  <a:gd name="T36" fmla="*/ 84 w 341"/>
                  <a:gd name="T37" fmla="*/ 76 h 251"/>
                  <a:gd name="T38" fmla="*/ 91 w 341"/>
                  <a:gd name="T39" fmla="*/ 84 h 251"/>
                  <a:gd name="T40" fmla="*/ 91 w 341"/>
                  <a:gd name="T41" fmla="*/ 69 h 251"/>
                  <a:gd name="T42" fmla="*/ 61 w 341"/>
                  <a:gd name="T43" fmla="*/ 91 h 251"/>
                  <a:gd name="T44" fmla="*/ 69 w 341"/>
                  <a:gd name="T45" fmla="*/ 99 h 251"/>
                  <a:gd name="T46" fmla="*/ 53 w 341"/>
                  <a:gd name="T47" fmla="*/ 99 h 251"/>
                  <a:gd name="T48" fmla="*/ 76 w 341"/>
                  <a:gd name="T49" fmla="*/ 69 h 251"/>
                  <a:gd name="T50" fmla="*/ 84 w 341"/>
                  <a:gd name="T51" fmla="*/ 53 h 251"/>
                  <a:gd name="T52" fmla="*/ 76 w 341"/>
                  <a:gd name="T53" fmla="*/ 61 h 251"/>
                  <a:gd name="T54" fmla="*/ 69 w 341"/>
                  <a:gd name="T55" fmla="*/ 46 h 251"/>
                  <a:gd name="T56" fmla="*/ 38 w 341"/>
                  <a:gd name="T57" fmla="*/ 38 h 251"/>
                  <a:gd name="T58" fmla="*/ 8 w 341"/>
                  <a:gd name="T59" fmla="*/ 16 h 251"/>
                  <a:gd name="T60" fmla="*/ 8 w 341"/>
                  <a:gd name="T61" fmla="*/ 107 h 251"/>
                  <a:gd name="T62" fmla="*/ 16 w 341"/>
                  <a:gd name="T63" fmla="*/ 114 h 251"/>
                  <a:gd name="T64" fmla="*/ 8 w 341"/>
                  <a:gd name="T65" fmla="*/ 114 h 251"/>
                  <a:gd name="T66" fmla="*/ 8 w 341"/>
                  <a:gd name="T67" fmla="*/ 122 h 251"/>
                  <a:gd name="T68" fmla="*/ 16 w 341"/>
                  <a:gd name="T69" fmla="*/ 129 h 251"/>
                  <a:gd name="T70" fmla="*/ 0 w 341"/>
                  <a:gd name="T71" fmla="*/ 144 h 251"/>
                  <a:gd name="T72" fmla="*/ 0 w 341"/>
                  <a:gd name="T73" fmla="*/ 129 h 251"/>
                  <a:gd name="T74" fmla="*/ 0 w 341"/>
                  <a:gd name="T75" fmla="*/ 152 h 251"/>
                  <a:gd name="T76" fmla="*/ 16 w 341"/>
                  <a:gd name="T77" fmla="*/ 160 h 251"/>
                  <a:gd name="T78" fmla="*/ 23 w 341"/>
                  <a:gd name="T79" fmla="*/ 160 h 251"/>
                  <a:gd name="T80" fmla="*/ 31 w 341"/>
                  <a:gd name="T81" fmla="*/ 167 h 251"/>
                  <a:gd name="T82" fmla="*/ 46 w 341"/>
                  <a:gd name="T83" fmla="*/ 175 h 251"/>
                  <a:gd name="T84" fmla="*/ 38 w 341"/>
                  <a:gd name="T85" fmla="*/ 205 h 251"/>
                  <a:gd name="T86" fmla="*/ 61 w 341"/>
                  <a:gd name="T87" fmla="*/ 220 h 251"/>
                  <a:gd name="T88" fmla="*/ 84 w 341"/>
                  <a:gd name="T89" fmla="*/ 213 h 251"/>
                  <a:gd name="T90" fmla="*/ 106 w 341"/>
                  <a:gd name="T91" fmla="*/ 228 h 251"/>
                  <a:gd name="T92" fmla="*/ 212 w 341"/>
                  <a:gd name="T93" fmla="*/ 228 h 251"/>
                  <a:gd name="T94" fmla="*/ 303 w 341"/>
                  <a:gd name="T95" fmla="*/ 251 h 251"/>
                  <a:gd name="T96" fmla="*/ 303 w 341"/>
                  <a:gd name="T97" fmla="*/ 228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1" h="251">
                    <a:moveTo>
                      <a:pt x="303" y="228"/>
                    </a:moveTo>
                    <a:lnTo>
                      <a:pt x="341" y="61"/>
                    </a:lnTo>
                    <a:lnTo>
                      <a:pt x="99" y="0"/>
                    </a:lnTo>
                    <a:lnTo>
                      <a:pt x="106" y="31"/>
                    </a:lnTo>
                    <a:lnTo>
                      <a:pt x="91" y="38"/>
                    </a:lnTo>
                    <a:lnTo>
                      <a:pt x="106" y="46"/>
                    </a:lnTo>
                    <a:lnTo>
                      <a:pt x="99" y="53"/>
                    </a:lnTo>
                    <a:lnTo>
                      <a:pt x="99" y="61"/>
                    </a:lnTo>
                    <a:lnTo>
                      <a:pt x="106" y="69"/>
                    </a:lnTo>
                    <a:lnTo>
                      <a:pt x="91" y="84"/>
                    </a:lnTo>
                    <a:lnTo>
                      <a:pt x="91" y="107"/>
                    </a:lnTo>
                    <a:lnTo>
                      <a:pt x="61" y="114"/>
                    </a:lnTo>
                    <a:lnTo>
                      <a:pt x="53" y="114"/>
                    </a:lnTo>
                    <a:lnTo>
                      <a:pt x="69" y="99"/>
                    </a:lnTo>
                    <a:lnTo>
                      <a:pt x="69" y="114"/>
                    </a:lnTo>
                    <a:lnTo>
                      <a:pt x="76" y="99"/>
                    </a:lnTo>
                    <a:lnTo>
                      <a:pt x="84" y="91"/>
                    </a:lnTo>
                    <a:lnTo>
                      <a:pt x="76" y="91"/>
                    </a:lnTo>
                    <a:lnTo>
                      <a:pt x="84" y="76"/>
                    </a:lnTo>
                    <a:lnTo>
                      <a:pt x="91" y="84"/>
                    </a:lnTo>
                    <a:lnTo>
                      <a:pt x="91" y="69"/>
                    </a:lnTo>
                    <a:lnTo>
                      <a:pt x="61" y="91"/>
                    </a:lnTo>
                    <a:lnTo>
                      <a:pt x="69" y="99"/>
                    </a:lnTo>
                    <a:lnTo>
                      <a:pt x="53" y="99"/>
                    </a:lnTo>
                    <a:lnTo>
                      <a:pt x="76" y="69"/>
                    </a:lnTo>
                    <a:lnTo>
                      <a:pt x="84" y="53"/>
                    </a:lnTo>
                    <a:lnTo>
                      <a:pt x="76" y="61"/>
                    </a:lnTo>
                    <a:lnTo>
                      <a:pt x="69" y="46"/>
                    </a:lnTo>
                    <a:lnTo>
                      <a:pt x="38" y="38"/>
                    </a:lnTo>
                    <a:lnTo>
                      <a:pt x="8" y="16"/>
                    </a:lnTo>
                    <a:lnTo>
                      <a:pt x="8" y="107"/>
                    </a:lnTo>
                    <a:lnTo>
                      <a:pt x="16" y="114"/>
                    </a:lnTo>
                    <a:lnTo>
                      <a:pt x="8" y="114"/>
                    </a:lnTo>
                    <a:lnTo>
                      <a:pt x="8" y="122"/>
                    </a:lnTo>
                    <a:lnTo>
                      <a:pt x="16" y="129"/>
                    </a:lnTo>
                    <a:lnTo>
                      <a:pt x="0" y="144"/>
                    </a:lnTo>
                    <a:lnTo>
                      <a:pt x="0" y="129"/>
                    </a:lnTo>
                    <a:lnTo>
                      <a:pt x="0" y="152"/>
                    </a:lnTo>
                    <a:lnTo>
                      <a:pt x="16" y="160"/>
                    </a:lnTo>
                    <a:lnTo>
                      <a:pt x="23" y="160"/>
                    </a:lnTo>
                    <a:lnTo>
                      <a:pt x="31" y="167"/>
                    </a:lnTo>
                    <a:lnTo>
                      <a:pt x="46" y="175"/>
                    </a:lnTo>
                    <a:lnTo>
                      <a:pt x="38" y="205"/>
                    </a:lnTo>
                    <a:lnTo>
                      <a:pt x="61" y="220"/>
                    </a:lnTo>
                    <a:lnTo>
                      <a:pt x="84" y="213"/>
                    </a:lnTo>
                    <a:lnTo>
                      <a:pt x="106" y="228"/>
                    </a:lnTo>
                    <a:lnTo>
                      <a:pt x="212" y="228"/>
                    </a:lnTo>
                    <a:lnTo>
                      <a:pt x="303" y="251"/>
                    </a:lnTo>
                    <a:lnTo>
                      <a:pt x="303" y="228"/>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0" name="Freeform 659"/>
              <p:cNvSpPr>
                <a:spLocks/>
              </p:cNvSpPr>
              <p:nvPr/>
            </p:nvSpPr>
            <p:spPr bwMode="auto">
              <a:xfrm>
                <a:off x="1680" y="1329"/>
                <a:ext cx="341" cy="251"/>
              </a:xfrm>
              <a:custGeom>
                <a:avLst/>
                <a:gdLst>
                  <a:gd name="T0" fmla="*/ 303 w 341"/>
                  <a:gd name="T1" fmla="*/ 228 h 251"/>
                  <a:gd name="T2" fmla="*/ 341 w 341"/>
                  <a:gd name="T3" fmla="*/ 61 h 251"/>
                  <a:gd name="T4" fmla="*/ 99 w 341"/>
                  <a:gd name="T5" fmla="*/ 0 h 251"/>
                  <a:gd name="T6" fmla="*/ 106 w 341"/>
                  <a:gd name="T7" fmla="*/ 31 h 251"/>
                  <a:gd name="T8" fmla="*/ 91 w 341"/>
                  <a:gd name="T9" fmla="*/ 38 h 251"/>
                  <a:gd name="T10" fmla="*/ 106 w 341"/>
                  <a:gd name="T11" fmla="*/ 46 h 251"/>
                  <a:gd name="T12" fmla="*/ 99 w 341"/>
                  <a:gd name="T13" fmla="*/ 53 h 251"/>
                  <a:gd name="T14" fmla="*/ 99 w 341"/>
                  <a:gd name="T15" fmla="*/ 61 h 251"/>
                  <a:gd name="T16" fmla="*/ 106 w 341"/>
                  <a:gd name="T17" fmla="*/ 69 h 251"/>
                  <a:gd name="T18" fmla="*/ 91 w 341"/>
                  <a:gd name="T19" fmla="*/ 84 h 251"/>
                  <a:gd name="T20" fmla="*/ 91 w 341"/>
                  <a:gd name="T21" fmla="*/ 107 h 251"/>
                  <a:gd name="T22" fmla="*/ 61 w 341"/>
                  <a:gd name="T23" fmla="*/ 114 h 251"/>
                  <a:gd name="T24" fmla="*/ 53 w 341"/>
                  <a:gd name="T25" fmla="*/ 114 h 251"/>
                  <a:gd name="T26" fmla="*/ 69 w 341"/>
                  <a:gd name="T27" fmla="*/ 99 h 251"/>
                  <a:gd name="T28" fmla="*/ 69 w 341"/>
                  <a:gd name="T29" fmla="*/ 114 h 251"/>
                  <a:gd name="T30" fmla="*/ 76 w 341"/>
                  <a:gd name="T31" fmla="*/ 99 h 251"/>
                  <a:gd name="T32" fmla="*/ 84 w 341"/>
                  <a:gd name="T33" fmla="*/ 91 h 251"/>
                  <a:gd name="T34" fmla="*/ 76 w 341"/>
                  <a:gd name="T35" fmla="*/ 91 h 251"/>
                  <a:gd name="T36" fmla="*/ 84 w 341"/>
                  <a:gd name="T37" fmla="*/ 76 h 251"/>
                  <a:gd name="T38" fmla="*/ 91 w 341"/>
                  <a:gd name="T39" fmla="*/ 84 h 251"/>
                  <a:gd name="T40" fmla="*/ 91 w 341"/>
                  <a:gd name="T41" fmla="*/ 69 h 251"/>
                  <a:gd name="T42" fmla="*/ 61 w 341"/>
                  <a:gd name="T43" fmla="*/ 91 h 251"/>
                  <a:gd name="T44" fmla="*/ 69 w 341"/>
                  <a:gd name="T45" fmla="*/ 99 h 251"/>
                  <a:gd name="T46" fmla="*/ 53 w 341"/>
                  <a:gd name="T47" fmla="*/ 99 h 251"/>
                  <a:gd name="T48" fmla="*/ 76 w 341"/>
                  <a:gd name="T49" fmla="*/ 69 h 251"/>
                  <a:gd name="T50" fmla="*/ 84 w 341"/>
                  <a:gd name="T51" fmla="*/ 53 h 251"/>
                  <a:gd name="T52" fmla="*/ 76 w 341"/>
                  <a:gd name="T53" fmla="*/ 61 h 251"/>
                  <a:gd name="T54" fmla="*/ 69 w 341"/>
                  <a:gd name="T55" fmla="*/ 46 h 251"/>
                  <a:gd name="T56" fmla="*/ 38 w 341"/>
                  <a:gd name="T57" fmla="*/ 38 h 251"/>
                  <a:gd name="T58" fmla="*/ 8 w 341"/>
                  <a:gd name="T59" fmla="*/ 16 h 251"/>
                  <a:gd name="T60" fmla="*/ 8 w 341"/>
                  <a:gd name="T61" fmla="*/ 107 h 251"/>
                  <a:gd name="T62" fmla="*/ 16 w 341"/>
                  <a:gd name="T63" fmla="*/ 114 h 251"/>
                  <a:gd name="T64" fmla="*/ 8 w 341"/>
                  <a:gd name="T65" fmla="*/ 114 h 251"/>
                  <a:gd name="T66" fmla="*/ 8 w 341"/>
                  <a:gd name="T67" fmla="*/ 122 h 251"/>
                  <a:gd name="T68" fmla="*/ 16 w 341"/>
                  <a:gd name="T69" fmla="*/ 129 h 251"/>
                  <a:gd name="T70" fmla="*/ 0 w 341"/>
                  <a:gd name="T71" fmla="*/ 144 h 251"/>
                  <a:gd name="T72" fmla="*/ 0 w 341"/>
                  <a:gd name="T73" fmla="*/ 129 h 251"/>
                  <a:gd name="T74" fmla="*/ 0 w 341"/>
                  <a:gd name="T75" fmla="*/ 152 h 251"/>
                  <a:gd name="T76" fmla="*/ 16 w 341"/>
                  <a:gd name="T77" fmla="*/ 160 h 251"/>
                  <a:gd name="T78" fmla="*/ 23 w 341"/>
                  <a:gd name="T79" fmla="*/ 160 h 251"/>
                  <a:gd name="T80" fmla="*/ 31 w 341"/>
                  <a:gd name="T81" fmla="*/ 167 h 251"/>
                  <a:gd name="T82" fmla="*/ 46 w 341"/>
                  <a:gd name="T83" fmla="*/ 175 h 251"/>
                  <a:gd name="T84" fmla="*/ 38 w 341"/>
                  <a:gd name="T85" fmla="*/ 205 h 251"/>
                  <a:gd name="T86" fmla="*/ 61 w 341"/>
                  <a:gd name="T87" fmla="*/ 220 h 251"/>
                  <a:gd name="T88" fmla="*/ 84 w 341"/>
                  <a:gd name="T89" fmla="*/ 213 h 251"/>
                  <a:gd name="T90" fmla="*/ 106 w 341"/>
                  <a:gd name="T91" fmla="*/ 228 h 251"/>
                  <a:gd name="T92" fmla="*/ 212 w 341"/>
                  <a:gd name="T93" fmla="*/ 228 h 251"/>
                  <a:gd name="T94" fmla="*/ 303 w 341"/>
                  <a:gd name="T95" fmla="*/ 251 h 251"/>
                  <a:gd name="T96" fmla="*/ 303 w 341"/>
                  <a:gd name="T97" fmla="*/ 228 h 251"/>
                  <a:gd name="T98" fmla="*/ 303 w 341"/>
                  <a:gd name="T99" fmla="*/ 236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1" h="251">
                    <a:moveTo>
                      <a:pt x="303" y="228"/>
                    </a:moveTo>
                    <a:lnTo>
                      <a:pt x="341" y="61"/>
                    </a:lnTo>
                    <a:lnTo>
                      <a:pt x="99" y="0"/>
                    </a:lnTo>
                    <a:lnTo>
                      <a:pt x="106" y="31"/>
                    </a:lnTo>
                    <a:lnTo>
                      <a:pt x="91" y="38"/>
                    </a:lnTo>
                    <a:lnTo>
                      <a:pt x="106" y="46"/>
                    </a:lnTo>
                    <a:lnTo>
                      <a:pt x="99" y="53"/>
                    </a:lnTo>
                    <a:lnTo>
                      <a:pt x="99" y="61"/>
                    </a:lnTo>
                    <a:lnTo>
                      <a:pt x="106" y="69"/>
                    </a:lnTo>
                    <a:lnTo>
                      <a:pt x="91" y="84"/>
                    </a:lnTo>
                    <a:lnTo>
                      <a:pt x="91" y="107"/>
                    </a:lnTo>
                    <a:lnTo>
                      <a:pt x="61" y="114"/>
                    </a:lnTo>
                    <a:lnTo>
                      <a:pt x="53" y="114"/>
                    </a:lnTo>
                    <a:lnTo>
                      <a:pt x="69" y="99"/>
                    </a:lnTo>
                    <a:lnTo>
                      <a:pt x="69" y="114"/>
                    </a:lnTo>
                    <a:lnTo>
                      <a:pt x="76" y="99"/>
                    </a:lnTo>
                    <a:lnTo>
                      <a:pt x="84" y="91"/>
                    </a:lnTo>
                    <a:lnTo>
                      <a:pt x="76" y="91"/>
                    </a:lnTo>
                    <a:lnTo>
                      <a:pt x="84" y="76"/>
                    </a:lnTo>
                    <a:lnTo>
                      <a:pt x="91" y="84"/>
                    </a:lnTo>
                    <a:lnTo>
                      <a:pt x="91" y="69"/>
                    </a:lnTo>
                    <a:lnTo>
                      <a:pt x="61" y="91"/>
                    </a:lnTo>
                    <a:lnTo>
                      <a:pt x="69" y="99"/>
                    </a:lnTo>
                    <a:lnTo>
                      <a:pt x="53" y="99"/>
                    </a:lnTo>
                    <a:lnTo>
                      <a:pt x="76" y="69"/>
                    </a:lnTo>
                    <a:lnTo>
                      <a:pt x="84" y="53"/>
                    </a:lnTo>
                    <a:lnTo>
                      <a:pt x="76" y="61"/>
                    </a:lnTo>
                    <a:lnTo>
                      <a:pt x="69" y="46"/>
                    </a:lnTo>
                    <a:lnTo>
                      <a:pt x="38" y="38"/>
                    </a:lnTo>
                    <a:lnTo>
                      <a:pt x="8" y="16"/>
                    </a:lnTo>
                    <a:lnTo>
                      <a:pt x="8" y="107"/>
                    </a:lnTo>
                    <a:lnTo>
                      <a:pt x="16" y="114"/>
                    </a:lnTo>
                    <a:lnTo>
                      <a:pt x="8" y="114"/>
                    </a:lnTo>
                    <a:lnTo>
                      <a:pt x="8" y="122"/>
                    </a:lnTo>
                    <a:lnTo>
                      <a:pt x="16" y="129"/>
                    </a:lnTo>
                    <a:lnTo>
                      <a:pt x="0" y="144"/>
                    </a:lnTo>
                    <a:lnTo>
                      <a:pt x="0" y="129"/>
                    </a:lnTo>
                    <a:lnTo>
                      <a:pt x="0" y="152"/>
                    </a:lnTo>
                    <a:lnTo>
                      <a:pt x="16" y="160"/>
                    </a:lnTo>
                    <a:lnTo>
                      <a:pt x="23" y="160"/>
                    </a:lnTo>
                    <a:lnTo>
                      <a:pt x="31" y="167"/>
                    </a:lnTo>
                    <a:lnTo>
                      <a:pt x="46" y="175"/>
                    </a:lnTo>
                    <a:lnTo>
                      <a:pt x="38" y="205"/>
                    </a:lnTo>
                    <a:lnTo>
                      <a:pt x="61" y="220"/>
                    </a:lnTo>
                    <a:lnTo>
                      <a:pt x="84" y="213"/>
                    </a:lnTo>
                    <a:lnTo>
                      <a:pt x="106" y="228"/>
                    </a:lnTo>
                    <a:lnTo>
                      <a:pt x="212" y="228"/>
                    </a:lnTo>
                    <a:lnTo>
                      <a:pt x="303" y="251"/>
                    </a:lnTo>
                    <a:lnTo>
                      <a:pt x="303" y="228"/>
                    </a:lnTo>
                    <a:lnTo>
                      <a:pt x="303" y="236"/>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1" name="Freeform 660"/>
              <p:cNvSpPr>
                <a:spLocks/>
              </p:cNvSpPr>
              <p:nvPr/>
            </p:nvSpPr>
            <p:spPr bwMode="auto">
              <a:xfrm>
                <a:off x="3572" y="1967"/>
                <a:ext cx="227" cy="220"/>
              </a:xfrm>
              <a:custGeom>
                <a:avLst/>
                <a:gdLst>
                  <a:gd name="T0" fmla="*/ 227 w 227"/>
                  <a:gd name="T1" fmla="*/ 68 h 220"/>
                  <a:gd name="T2" fmla="*/ 197 w 227"/>
                  <a:gd name="T3" fmla="*/ 53 h 220"/>
                  <a:gd name="T4" fmla="*/ 197 w 227"/>
                  <a:gd name="T5" fmla="*/ 68 h 220"/>
                  <a:gd name="T6" fmla="*/ 182 w 227"/>
                  <a:gd name="T7" fmla="*/ 98 h 220"/>
                  <a:gd name="T8" fmla="*/ 174 w 227"/>
                  <a:gd name="T9" fmla="*/ 98 h 220"/>
                  <a:gd name="T10" fmla="*/ 159 w 227"/>
                  <a:gd name="T11" fmla="*/ 129 h 220"/>
                  <a:gd name="T12" fmla="*/ 144 w 227"/>
                  <a:gd name="T13" fmla="*/ 121 h 220"/>
                  <a:gd name="T14" fmla="*/ 114 w 227"/>
                  <a:gd name="T15" fmla="*/ 197 h 220"/>
                  <a:gd name="T16" fmla="*/ 53 w 227"/>
                  <a:gd name="T17" fmla="*/ 220 h 220"/>
                  <a:gd name="T18" fmla="*/ 38 w 227"/>
                  <a:gd name="T19" fmla="*/ 204 h 220"/>
                  <a:gd name="T20" fmla="*/ 8 w 227"/>
                  <a:gd name="T21" fmla="*/ 182 h 220"/>
                  <a:gd name="T22" fmla="*/ 0 w 227"/>
                  <a:gd name="T23" fmla="*/ 151 h 220"/>
                  <a:gd name="T24" fmla="*/ 16 w 227"/>
                  <a:gd name="T25" fmla="*/ 136 h 220"/>
                  <a:gd name="T26" fmla="*/ 23 w 227"/>
                  <a:gd name="T27" fmla="*/ 106 h 220"/>
                  <a:gd name="T28" fmla="*/ 38 w 227"/>
                  <a:gd name="T29" fmla="*/ 113 h 220"/>
                  <a:gd name="T30" fmla="*/ 38 w 227"/>
                  <a:gd name="T31" fmla="*/ 91 h 220"/>
                  <a:gd name="T32" fmla="*/ 69 w 227"/>
                  <a:gd name="T33" fmla="*/ 60 h 220"/>
                  <a:gd name="T34" fmla="*/ 76 w 227"/>
                  <a:gd name="T35" fmla="*/ 15 h 220"/>
                  <a:gd name="T36" fmla="*/ 76 w 227"/>
                  <a:gd name="T37" fmla="*/ 0 h 220"/>
                  <a:gd name="T38" fmla="*/ 91 w 227"/>
                  <a:gd name="T39" fmla="*/ 53 h 220"/>
                  <a:gd name="T40" fmla="*/ 137 w 227"/>
                  <a:gd name="T41" fmla="*/ 45 h 220"/>
                  <a:gd name="T42" fmla="*/ 144 w 227"/>
                  <a:gd name="T43" fmla="*/ 75 h 220"/>
                  <a:gd name="T44" fmla="*/ 174 w 227"/>
                  <a:gd name="T45" fmla="*/ 45 h 220"/>
                  <a:gd name="T46" fmla="*/ 190 w 227"/>
                  <a:gd name="T47" fmla="*/ 53 h 220"/>
                  <a:gd name="T48" fmla="*/ 205 w 227"/>
                  <a:gd name="T49" fmla="*/ 37 h 220"/>
                  <a:gd name="T50" fmla="*/ 220 w 227"/>
                  <a:gd name="T51" fmla="*/ 37 h 220"/>
                  <a:gd name="T52" fmla="*/ 227 w 227"/>
                  <a:gd name="T53" fmla="*/ 53 h 220"/>
                  <a:gd name="T54" fmla="*/ 227 w 227"/>
                  <a:gd name="T55" fmla="*/ 6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7" h="220">
                    <a:moveTo>
                      <a:pt x="227" y="68"/>
                    </a:moveTo>
                    <a:lnTo>
                      <a:pt x="197" y="53"/>
                    </a:lnTo>
                    <a:lnTo>
                      <a:pt x="197" y="68"/>
                    </a:lnTo>
                    <a:lnTo>
                      <a:pt x="182" y="98"/>
                    </a:lnTo>
                    <a:lnTo>
                      <a:pt x="174" y="98"/>
                    </a:lnTo>
                    <a:lnTo>
                      <a:pt x="159" y="129"/>
                    </a:lnTo>
                    <a:lnTo>
                      <a:pt x="144" y="121"/>
                    </a:lnTo>
                    <a:lnTo>
                      <a:pt x="114" y="197"/>
                    </a:lnTo>
                    <a:lnTo>
                      <a:pt x="53" y="220"/>
                    </a:lnTo>
                    <a:lnTo>
                      <a:pt x="38" y="204"/>
                    </a:lnTo>
                    <a:lnTo>
                      <a:pt x="8" y="182"/>
                    </a:lnTo>
                    <a:lnTo>
                      <a:pt x="0" y="151"/>
                    </a:lnTo>
                    <a:lnTo>
                      <a:pt x="16" y="136"/>
                    </a:lnTo>
                    <a:lnTo>
                      <a:pt x="23" y="106"/>
                    </a:lnTo>
                    <a:lnTo>
                      <a:pt x="38" y="113"/>
                    </a:lnTo>
                    <a:lnTo>
                      <a:pt x="38" y="91"/>
                    </a:lnTo>
                    <a:lnTo>
                      <a:pt x="69" y="60"/>
                    </a:lnTo>
                    <a:lnTo>
                      <a:pt x="76" y="15"/>
                    </a:lnTo>
                    <a:lnTo>
                      <a:pt x="76" y="0"/>
                    </a:lnTo>
                    <a:lnTo>
                      <a:pt x="91" y="53"/>
                    </a:lnTo>
                    <a:lnTo>
                      <a:pt x="137" y="45"/>
                    </a:lnTo>
                    <a:lnTo>
                      <a:pt x="144" y="75"/>
                    </a:lnTo>
                    <a:lnTo>
                      <a:pt x="174" y="45"/>
                    </a:lnTo>
                    <a:lnTo>
                      <a:pt x="190" y="53"/>
                    </a:lnTo>
                    <a:lnTo>
                      <a:pt x="205" y="37"/>
                    </a:lnTo>
                    <a:lnTo>
                      <a:pt x="220" y="37"/>
                    </a:lnTo>
                    <a:lnTo>
                      <a:pt x="227" y="53"/>
                    </a:lnTo>
                    <a:lnTo>
                      <a:pt x="227" y="68"/>
                    </a:lnTo>
                    <a:close/>
                  </a:path>
                </a:pathLst>
              </a:custGeom>
              <a:solidFill>
                <a:srgbClr val="B22222"/>
              </a:solidFill>
              <a:ln w="12700">
                <a:solidFill>
                  <a:srgbClr val="B22222"/>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2" name="Freeform 661"/>
              <p:cNvSpPr>
                <a:spLocks/>
              </p:cNvSpPr>
              <p:nvPr/>
            </p:nvSpPr>
            <p:spPr bwMode="auto">
              <a:xfrm>
                <a:off x="3572" y="1967"/>
                <a:ext cx="227" cy="220"/>
              </a:xfrm>
              <a:custGeom>
                <a:avLst/>
                <a:gdLst>
                  <a:gd name="T0" fmla="*/ 227 w 227"/>
                  <a:gd name="T1" fmla="*/ 68 h 220"/>
                  <a:gd name="T2" fmla="*/ 197 w 227"/>
                  <a:gd name="T3" fmla="*/ 53 h 220"/>
                  <a:gd name="T4" fmla="*/ 197 w 227"/>
                  <a:gd name="T5" fmla="*/ 68 h 220"/>
                  <a:gd name="T6" fmla="*/ 182 w 227"/>
                  <a:gd name="T7" fmla="*/ 98 h 220"/>
                  <a:gd name="T8" fmla="*/ 174 w 227"/>
                  <a:gd name="T9" fmla="*/ 98 h 220"/>
                  <a:gd name="T10" fmla="*/ 159 w 227"/>
                  <a:gd name="T11" fmla="*/ 129 h 220"/>
                  <a:gd name="T12" fmla="*/ 144 w 227"/>
                  <a:gd name="T13" fmla="*/ 121 h 220"/>
                  <a:gd name="T14" fmla="*/ 114 w 227"/>
                  <a:gd name="T15" fmla="*/ 197 h 220"/>
                  <a:gd name="T16" fmla="*/ 53 w 227"/>
                  <a:gd name="T17" fmla="*/ 220 h 220"/>
                  <a:gd name="T18" fmla="*/ 38 w 227"/>
                  <a:gd name="T19" fmla="*/ 204 h 220"/>
                  <a:gd name="T20" fmla="*/ 8 w 227"/>
                  <a:gd name="T21" fmla="*/ 182 h 220"/>
                  <a:gd name="T22" fmla="*/ 0 w 227"/>
                  <a:gd name="T23" fmla="*/ 151 h 220"/>
                  <a:gd name="T24" fmla="*/ 16 w 227"/>
                  <a:gd name="T25" fmla="*/ 136 h 220"/>
                  <a:gd name="T26" fmla="*/ 23 w 227"/>
                  <a:gd name="T27" fmla="*/ 106 h 220"/>
                  <a:gd name="T28" fmla="*/ 38 w 227"/>
                  <a:gd name="T29" fmla="*/ 113 h 220"/>
                  <a:gd name="T30" fmla="*/ 38 w 227"/>
                  <a:gd name="T31" fmla="*/ 91 h 220"/>
                  <a:gd name="T32" fmla="*/ 69 w 227"/>
                  <a:gd name="T33" fmla="*/ 60 h 220"/>
                  <a:gd name="T34" fmla="*/ 76 w 227"/>
                  <a:gd name="T35" fmla="*/ 15 h 220"/>
                  <a:gd name="T36" fmla="*/ 76 w 227"/>
                  <a:gd name="T37" fmla="*/ 0 h 220"/>
                  <a:gd name="T38" fmla="*/ 91 w 227"/>
                  <a:gd name="T39" fmla="*/ 53 h 220"/>
                  <a:gd name="T40" fmla="*/ 137 w 227"/>
                  <a:gd name="T41" fmla="*/ 45 h 220"/>
                  <a:gd name="T42" fmla="*/ 144 w 227"/>
                  <a:gd name="T43" fmla="*/ 75 h 220"/>
                  <a:gd name="T44" fmla="*/ 174 w 227"/>
                  <a:gd name="T45" fmla="*/ 45 h 220"/>
                  <a:gd name="T46" fmla="*/ 190 w 227"/>
                  <a:gd name="T47" fmla="*/ 53 h 220"/>
                  <a:gd name="T48" fmla="*/ 205 w 227"/>
                  <a:gd name="T49" fmla="*/ 37 h 220"/>
                  <a:gd name="T50" fmla="*/ 220 w 227"/>
                  <a:gd name="T51" fmla="*/ 37 h 220"/>
                  <a:gd name="T52" fmla="*/ 227 w 227"/>
                  <a:gd name="T53" fmla="*/ 53 h 220"/>
                  <a:gd name="T54" fmla="*/ 227 w 227"/>
                  <a:gd name="T55" fmla="*/ 68 h 220"/>
                  <a:gd name="T56" fmla="*/ 227 w 227"/>
                  <a:gd name="T57" fmla="*/ 7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7" h="220">
                    <a:moveTo>
                      <a:pt x="227" y="68"/>
                    </a:moveTo>
                    <a:lnTo>
                      <a:pt x="197" y="53"/>
                    </a:lnTo>
                    <a:lnTo>
                      <a:pt x="197" y="68"/>
                    </a:lnTo>
                    <a:lnTo>
                      <a:pt x="182" y="98"/>
                    </a:lnTo>
                    <a:lnTo>
                      <a:pt x="174" y="98"/>
                    </a:lnTo>
                    <a:lnTo>
                      <a:pt x="159" y="129"/>
                    </a:lnTo>
                    <a:lnTo>
                      <a:pt x="144" y="121"/>
                    </a:lnTo>
                    <a:lnTo>
                      <a:pt x="114" y="197"/>
                    </a:lnTo>
                    <a:lnTo>
                      <a:pt x="53" y="220"/>
                    </a:lnTo>
                    <a:lnTo>
                      <a:pt x="38" y="204"/>
                    </a:lnTo>
                    <a:lnTo>
                      <a:pt x="8" y="182"/>
                    </a:lnTo>
                    <a:lnTo>
                      <a:pt x="0" y="151"/>
                    </a:lnTo>
                    <a:lnTo>
                      <a:pt x="16" y="136"/>
                    </a:lnTo>
                    <a:lnTo>
                      <a:pt x="23" y="106"/>
                    </a:lnTo>
                    <a:lnTo>
                      <a:pt x="38" y="113"/>
                    </a:lnTo>
                    <a:lnTo>
                      <a:pt x="38" y="91"/>
                    </a:lnTo>
                    <a:lnTo>
                      <a:pt x="69" y="60"/>
                    </a:lnTo>
                    <a:lnTo>
                      <a:pt x="76" y="15"/>
                    </a:lnTo>
                    <a:lnTo>
                      <a:pt x="76" y="0"/>
                    </a:lnTo>
                    <a:lnTo>
                      <a:pt x="91" y="53"/>
                    </a:lnTo>
                    <a:lnTo>
                      <a:pt x="137" y="45"/>
                    </a:lnTo>
                    <a:lnTo>
                      <a:pt x="144" y="75"/>
                    </a:lnTo>
                    <a:lnTo>
                      <a:pt x="174" y="45"/>
                    </a:lnTo>
                    <a:lnTo>
                      <a:pt x="190" y="53"/>
                    </a:lnTo>
                    <a:lnTo>
                      <a:pt x="205" y="37"/>
                    </a:lnTo>
                    <a:lnTo>
                      <a:pt x="220" y="37"/>
                    </a:lnTo>
                    <a:lnTo>
                      <a:pt x="227" y="53"/>
                    </a:lnTo>
                    <a:lnTo>
                      <a:pt x="227" y="68"/>
                    </a:lnTo>
                    <a:lnTo>
                      <a:pt x="227" y="7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3" name="Freeform 662"/>
              <p:cNvSpPr>
                <a:spLocks/>
              </p:cNvSpPr>
              <p:nvPr/>
            </p:nvSpPr>
            <p:spPr bwMode="auto">
              <a:xfrm>
                <a:off x="3050" y="1610"/>
                <a:ext cx="250" cy="288"/>
              </a:xfrm>
              <a:custGeom>
                <a:avLst/>
                <a:gdLst>
                  <a:gd name="T0" fmla="*/ 235 w 250"/>
                  <a:gd name="T1" fmla="*/ 228 h 288"/>
                  <a:gd name="T2" fmla="*/ 242 w 250"/>
                  <a:gd name="T3" fmla="*/ 281 h 288"/>
                  <a:gd name="T4" fmla="*/ 106 w 250"/>
                  <a:gd name="T5" fmla="*/ 288 h 288"/>
                  <a:gd name="T6" fmla="*/ 91 w 250"/>
                  <a:gd name="T7" fmla="*/ 273 h 288"/>
                  <a:gd name="T8" fmla="*/ 76 w 250"/>
                  <a:gd name="T9" fmla="*/ 220 h 288"/>
                  <a:gd name="T10" fmla="*/ 68 w 250"/>
                  <a:gd name="T11" fmla="*/ 190 h 288"/>
                  <a:gd name="T12" fmla="*/ 0 w 250"/>
                  <a:gd name="T13" fmla="*/ 144 h 288"/>
                  <a:gd name="T14" fmla="*/ 8 w 250"/>
                  <a:gd name="T15" fmla="*/ 114 h 288"/>
                  <a:gd name="T16" fmla="*/ 8 w 250"/>
                  <a:gd name="T17" fmla="*/ 106 h 288"/>
                  <a:gd name="T18" fmla="*/ 0 w 250"/>
                  <a:gd name="T19" fmla="*/ 83 h 288"/>
                  <a:gd name="T20" fmla="*/ 23 w 250"/>
                  <a:gd name="T21" fmla="*/ 61 h 288"/>
                  <a:gd name="T22" fmla="*/ 23 w 250"/>
                  <a:gd name="T23" fmla="*/ 23 h 288"/>
                  <a:gd name="T24" fmla="*/ 38 w 250"/>
                  <a:gd name="T25" fmla="*/ 23 h 288"/>
                  <a:gd name="T26" fmla="*/ 83 w 250"/>
                  <a:gd name="T27" fmla="*/ 0 h 288"/>
                  <a:gd name="T28" fmla="*/ 83 w 250"/>
                  <a:gd name="T29" fmla="*/ 30 h 288"/>
                  <a:gd name="T30" fmla="*/ 91 w 250"/>
                  <a:gd name="T31" fmla="*/ 15 h 288"/>
                  <a:gd name="T32" fmla="*/ 106 w 250"/>
                  <a:gd name="T33" fmla="*/ 30 h 288"/>
                  <a:gd name="T34" fmla="*/ 121 w 250"/>
                  <a:gd name="T35" fmla="*/ 38 h 288"/>
                  <a:gd name="T36" fmla="*/ 212 w 250"/>
                  <a:gd name="T37" fmla="*/ 61 h 288"/>
                  <a:gd name="T38" fmla="*/ 212 w 250"/>
                  <a:gd name="T39" fmla="*/ 68 h 288"/>
                  <a:gd name="T40" fmla="*/ 227 w 250"/>
                  <a:gd name="T41" fmla="*/ 76 h 288"/>
                  <a:gd name="T42" fmla="*/ 220 w 250"/>
                  <a:gd name="T43" fmla="*/ 99 h 288"/>
                  <a:gd name="T44" fmla="*/ 235 w 250"/>
                  <a:gd name="T45" fmla="*/ 91 h 288"/>
                  <a:gd name="T46" fmla="*/ 235 w 250"/>
                  <a:gd name="T47" fmla="*/ 114 h 288"/>
                  <a:gd name="T48" fmla="*/ 220 w 250"/>
                  <a:gd name="T49" fmla="*/ 144 h 288"/>
                  <a:gd name="T50" fmla="*/ 227 w 250"/>
                  <a:gd name="T51" fmla="*/ 152 h 288"/>
                  <a:gd name="T52" fmla="*/ 242 w 250"/>
                  <a:gd name="T53" fmla="*/ 121 h 288"/>
                  <a:gd name="T54" fmla="*/ 250 w 250"/>
                  <a:gd name="T55" fmla="*/ 129 h 288"/>
                  <a:gd name="T56" fmla="*/ 235 w 250"/>
                  <a:gd name="T57" fmla="*/ 22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0" h="288">
                    <a:moveTo>
                      <a:pt x="235" y="228"/>
                    </a:moveTo>
                    <a:lnTo>
                      <a:pt x="242" y="281"/>
                    </a:lnTo>
                    <a:lnTo>
                      <a:pt x="106" y="288"/>
                    </a:lnTo>
                    <a:lnTo>
                      <a:pt x="91" y="273"/>
                    </a:lnTo>
                    <a:lnTo>
                      <a:pt x="76" y="220"/>
                    </a:lnTo>
                    <a:lnTo>
                      <a:pt x="68" y="190"/>
                    </a:lnTo>
                    <a:lnTo>
                      <a:pt x="0" y="144"/>
                    </a:lnTo>
                    <a:lnTo>
                      <a:pt x="8" y="114"/>
                    </a:lnTo>
                    <a:lnTo>
                      <a:pt x="8" y="106"/>
                    </a:lnTo>
                    <a:lnTo>
                      <a:pt x="0" y="83"/>
                    </a:lnTo>
                    <a:lnTo>
                      <a:pt x="23" y="61"/>
                    </a:lnTo>
                    <a:lnTo>
                      <a:pt x="23" y="23"/>
                    </a:lnTo>
                    <a:lnTo>
                      <a:pt x="38" y="23"/>
                    </a:lnTo>
                    <a:lnTo>
                      <a:pt x="83" y="0"/>
                    </a:lnTo>
                    <a:lnTo>
                      <a:pt x="83" y="30"/>
                    </a:lnTo>
                    <a:lnTo>
                      <a:pt x="91" y="15"/>
                    </a:lnTo>
                    <a:lnTo>
                      <a:pt x="106" y="30"/>
                    </a:lnTo>
                    <a:lnTo>
                      <a:pt x="121" y="38"/>
                    </a:lnTo>
                    <a:lnTo>
                      <a:pt x="212" y="61"/>
                    </a:lnTo>
                    <a:lnTo>
                      <a:pt x="212" y="68"/>
                    </a:lnTo>
                    <a:lnTo>
                      <a:pt x="227" y="76"/>
                    </a:lnTo>
                    <a:lnTo>
                      <a:pt x="220" y="99"/>
                    </a:lnTo>
                    <a:lnTo>
                      <a:pt x="235" y="91"/>
                    </a:lnTo>
                    <a:lnTo>
                      <a:pt x="235" y="114"/>
                    </a:lnTo>
                    <a:lnTo>
                      <a:pt x="220" y="144"/>
                    </a:lnTo>
                    <a:lnTo>
                      <a:pt x="227" y="152"/>
                    </a:lnTo>
                    <a:lnTo>
                      <a:pt x="242" y="121"/>
                    </a:lnTo>
                    <a:lnTo>
                      <a:pt x="250" y="129"/>
                    </a:lnTo>
                    <a:lnTo>
                      <a:pt x="235" y="228"/>
                    </a:lnTo>
                    <a:close/>
                  </a:path>
                </a:pathLst>
              </a:custGeom>
              <a:solidFill>
                <a:srgbClr val="FF8C00"/>
              </a:solidFill>
              <a:ln w="12700">
                <a:solidFill>
                  <a:srgbClr val="FF8C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4" name="Freeform 663"/>
              <p:cNvSpPr>
                <a:spLocks/>
              </p:cNvSpPr>
              <p:nvPr/>
            </p:nvSpPr>
            <p:spPr bwMode="auto">
              <a:xfrm>
                <a:off x="3050" y="1610"/>
                <a:ext cx="250" cy="288"/>
              </a:xfrm>
              <a:custGeom>
                <a:avLst/>
                <a:gdLst>
                  <a:gd name="T0" fmla="*/ 235 w 250"/>
                  <a:gd name="T1" fmla="*/ 228 h 288"/>
                  <a:gd name="T2" fmla="*/ 242 w 250"/>
                  <a:gd name="T3" fmla="*/ 281 h 288"/>
                  <a:gd name="T4" fmla="*/ 106 w 250"/>
                  <a:gd name="T5" fmla="*/ 288 h 288"/>
                  <a:gd name="T6" fmla="*/ 91 w 250"/>
                  <a:gd name="T7" fmla="*/ 273 h 288"/>
                  <a:gd name="T8" fmla="*/ 76 w 250"/>
                  <a:gd name="T9" fmla="*/ 220 h 288"/>
                  <a:gd name="T10" fmla="*/ 68 w 250"/>
                  <a:gd name="T11" fmla="*/ 190 h 288"/>
                  <a:gd name="T12" fmla="*/ 0 w 250"/>
                  <a:gd name="T13" fmla="*/ 144 h 288"/>
                  <a:gd name="T14" fmla="*/ 8 w 250"/>
                  <a:gd name="T15" fmla="*/ 114 h 288"/>
                  <a:gd name="T16" fmla="*/ 8 w 250"/>
                  <a:gd name="T17" fmla="*/ 106 h 288"/>
                  <a:gd name="T18" fmla="*/ 0 w 250"/>
                  <a:gd name="T19" fmla="*/ 83 h 288"/>
                  <a:gd name="T20" fmla="*/ 23 w 250"/>
                  <a:gd name="T21" fmla="*/ 61 h 288"/>
                  <a:gd name="T22" fmla="*/ 23 w 250"/>
                  <a:gd name="T23" fmla="*/ 23 h 288"/>
                  <a:gd name="T24" fmla="*/ 38 w 250"/>
                  <a:gd name="T25" fmla="*/ 23 h 288"/>
                  <a:gd name="T26" fmla="*/ 83 w 250"/>
                  <a:gd name="T27" fmla="*/ 0 h 288"/>
                  <a:gd name="T28" fmla="*/ 83 w 250"/>
                  <a:gd name="T29" fmla="*/ 30 h 288"/>
                  <a:gd name="T30" fmla="*/ 91 w 250"/>
                  <a:gd name="T31" fmla="*/ 15 h 288"/>
                  <a:gd name="T32" fmla="*/ 106 w 250"/>
                  <a:gd name="T33" fmla="*/ 30 h 288"/>
                  <a:gd name="T34" fmla="*/ 121 w 250"/>
                  <a:gd name="T35" fmla="*/ 38 h 288"/>
                  <a:gd name="T36" fmla="*/ 212 w 250"/>
                  <a:gd name="T37" fmla="*/ 61 h 288"/>
                  <a:gd name="T38" fmla="*/ 212 w 250"/>
                  <a:gd name="T39" fmla="*/ 68 h 288"/>
                  <a:gd name="T40" fmla="*/ 227 w 250"/>
                  <a:gd name="T41" fmla="*/ 76 h 288"/>
                  <a:gd name="T42" fmla="*/ 220 w 250"/>
                  <a:gd name="T43" fmla="*/ 99 h 288"/>
                  <a:gd name="T44" fmla="*/ 235 w 250"/>
                  <a:gd name="T45" fmla="*/ 91 h 288"/>
                  <a:gd name="T46" fmla="*/ 235 w 250"/>
                  <a:gd name="T47" fmla="*/ 114 h 288"/>
                  <a:gd name="T48" fmla="*/ 220 w 250"/>
                  <a:gd name="T49" fmla="*/ 144 h 288"/>
                  <a:gd name="T50" fmla="*/ 227 w 250"/>
                  <a:gd name="T51" fmla="*/ 152 h 288"/>
                  <a:gd name="T52" fmla="*/ 242 w 250"/>
                  <a:gd name="T53" fmla="*/ 121 h 288"/>
                  <a:gd name="T54" fmla="*/ 250 w 250"/>
                  <a:gd name="T55" fmla="*/ 129 h 288"/>
                  <a:gd name="T56" fmla="*/ 235 w 250"/>
                  <a:gd name="T57" fmla="*/ 228 h 288"/>
                  <a:gd name="T58" fmla="*/ 235 w 250"/>
                  <a:gd name="T59" fmla="*/ 23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288">
                    <a:moveTo>
                      <a:pt x="235" y="228"/>
                    </a:moveTo>
                    <a:lnTo>
                      <a:pt x="242" y="281"/>
                    </a:lnTo>
                    <a:lnTo>
                      <a:pt x="106" y="288"/>
                    </a:lnTo>
                    <a:lnTo>
                      <a:pt x="91" y="273"/>
                    </a:lnTo>
                    <a:lnTo>
                      <a:pt x="76" y="220"/>
                    </a:lnTo>
                    <a:lnTo>
                      <a:pt x="68" y="190"/>
                    </a:lnTo>
                    <a:lnTo>
                      <a:pt x="0" y="144"/>
                    </a:lnTo>
                    <a:lnTo>
                      <a:pt x="8" y="114"/>
                    </a:lnTo>
                    <a:lnTo>
                      <a:pt x="8" y="106"/>
                    </a:lnTo>
                    <a:lnTo>
                      <a:pt x="0" y="83"/>
                    </a:lnTo>
                    <a:lnTo>
                      <a:pt x="23" y="61"/>
                    </a:lnTo>
                    <a:lnTo>
                      <a:pt x="23" y="23"/>
                    </a:lnTo>
                    <a:lnTo>
                      <a:pt x="38" y="23"/>
                    </a:lnTo>
                    <a:lnTo>
                      <a:pt x="83" y="0"/>
                    </a:lnTo>
                    <a:lnTo>
                      <a:pt x="83" y="30"/>
                    </a:lnTo>
                    <a:lnTo>
                      <a:pt x="91" y="15"/>
                    </a:lnTo>
                    <a:lnTo>
                      <a:pt x="106" y="30"/>
                    </a:lnTo>
                    <a:lnTo>
                      <a:pt x="121" y="38"/>
                    </a:lnTo>
                    <a:lnTo>
                      <a:pt x="212" y="61"/>
                    </a:lnTo>
                    <a:lnTo>
                      <a:pt x="212" y="68"/>
                    </a:lnTo>
                    <a:lnTo>
                      <a:pt x="227" y="76"/>
                    </a:lnTo>
                    <a:lnTo>
                      <a:pt x="220" y="99"/>
                    </a:lnTo>
                    <a:lnTo>
                      <a:pt x="235" y="91"/>
                    </a:lnTo>
                    <a:lnTo>
                      <a:pt x="235" y="114"/>
                    </a:lnTo>
                    <a:lnTo>
                      <a:pt x="220" y="144"/>
                    </a:lnTo>
                    <a:lnTo>
                      <a:pt x="227" y="152"/>
                    </a:lnTo>
                    <a:lnTo>
                      <a:pt x="242" y="121"/>
                    </a:lnTo>
                    <a:lnTo>
                      <a:pt x="250" y="129"/>
                    </a:lnTo>
                    <a:lnTo>
                      <a:pt x="235" y="228"/>
                    </a:lnTo>
                    <a:lnTo>
                      <a:pt x="235" y="235"/>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5" name="Freeform 664"/>
              <p:cNvSpPr>
                <a:spLocks/>
              </p:cNvSpPr>
              <p:nvPr/>
            </p:nvSpPr>
            <p:spPr bwMode="auto">
              <a:xfrm>
                <a:off x="3300" y="1709"/>
                <a:ext cx="15" cy="15"/>
              </a:xfrm>
              <a:custGeom>
                <a:avLst/>
                <a:gdLst>
                  <a:gd name="T0" fmla="*/ 15 w 15"/>
                  <a:gd name="T1" fmla="*/ 0 h 15"/>
                  <a:gd name="T2" fmla="*/ 0 w 15"/>
                  <a:gd name="T3" fmla="*/ 15 h 15"/>
                  <a:gd name="T4" fmla="*/ 15 w 15"/>
                  <a:gd name="T5" fmla="*/ 0 h 15"/>
                  <a:gd name="T6" fmla="*/ 15 w 15"/>
                  <a:gd name="T7" fmla="*/ 7 h 15"/>
                </a:gdLst>
                <a:ahLst/>
                <a:cxnLst>
                  <a:cxn ang="0">
                    <a:pos x="T0" y="T1"/>
                  </a:cxn>
                  <a:cxn ang="0">
                    <a:pos x="T2" y="T3"/>
                  </a:cxn>
                  <a:cxn ang="0">
                    <a:pos x="T4" y="T5"/>
                  </a:cxn>
                  <a:cxn ang="0">
                    <a:pos x="T6" y="T7"/>
                  </a:cxn>
                </a:cxnLst>
                <a:rect l="0" t="0" r="r" b="b"/>
                <a:pathLst>
                  <a:path w="15" h="15">
                    <a:moveTo>
                      <a:pt x="15" y="0"/>
                    </a:moveTo>
                    <a:lnTo>
                      <a:pt x="0" y="15"/>
                    </a:lnTo>
                    <a:lnTo>
                      <a:pt x="15" y="0"/>
                    </a:lnTo>
                    <a:lnTo>
                      <a:pt x="15" y="7"/>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6" name="Freeform 665"/>
              <p:cNvSpPr>
                <a:spLocks/>
              </p:cNvSpPr>
              <p:nvPr/>
            </p:nvSpPr>
            <p:spPr bwMode="auto">
              <a:xfrm>
                <a:off x="2188" y="1686"/>
                <a:ext cx="355" cy="296"/>
              </a:xfrm>
              <a:custGeom>
                <a:avLst/>
                <a:gdLst>
                  <a:gd name="T0" fmla="*/ 348 w 355"/>
                  <a:gd name="T1" fmla="*/ 167 h 296"/>
                  <a:gd name="T2" fmla="*/ 355 w 355"/>
                  <a:gd name="T3" fmla="*/ 38 h 296"/>
                  <a:gd name="T4" fmla="*/ 37 w 355"/>
                  <a:gd name="T5" fmla="*/ 0 h 296"/>
                  <a:gd name="T6" fmla="*/ 37 w 355"/>
                  <a:gd name="T7" fmla="*/ 38 h 296"/>
                  <a:gd name="T8" fmla="*/ 7 w 355"/>
                  <a:gd name="T9" fmla="*/ 190 h 296"/>
                  <a:gd name="T10" fmla="*/ 0 w 355"/>
                  <a:gd name="T11" fmla="*/ 258 h 296"/>
                  <a:gd name="T12" fmla="*/ 98 w 355"/>
                  <a:gd name="T13" fmla="*/ 273 h 296"/>
                  <a:gd name="T14" fmla="*/ 332 w 355"/>
                  <a:gd name="T15" fmla="*/ 296 h 296"/>
                  <a:gd name="T16" fmla="*/ 348 w 355"/>
                  <a:gd name="T17" fmla="*/ 167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296">
                    <a:moveTo>
                      <a:pt x="348" y="167"/>
                    </a:moveTo>
                    <a:lnTo>
                      <a:pt x="355" y="38"/>
                    </a:lnTo>
                    <a:lnTo>
                      <a:pt x="37" y="0"/>
                    </a:lnTo>
                    <a:lnTo>
                      <a:pt x="37" y="38"/>
                    </a:lnTo>
                    <a:lnTo>
                      <a:pt x="7" y="190"/>
                    </a:lnTo>
                    <a:lnTo>
                      <a:pt x="0" y="258"/>
                    </a:lnTo>
                    <a:lnTo>
                      <a:pt x="98" y="273"/>
                    </a:lnTo>
                    <a:lnTo>
                      <a:pt x="332" y="296"/>
                    </a:lnTo>
                    <a:lnTo>
                      <a:pt x="348" y="167"/>
                    </a:lnTo>
                    <a:close/>
                  </a:path>
                </a:pathLst>
              </a:custGeom>
              <a:solidFill>
                <a:srgbClr val="FF4500"/>
              </a:solidFill>
              <a:ln w="12700">
                <a:solidFill>
                  <a:srgbClr val="FF45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sp>
            <p:nvSpPr>
              <p:cNvPr id="20747" name="Freeform 666"/>
              <p:cNvSpPr>
                <a:spLocks/>
              </p:cNvSpPr>
              <p:nvPr/>
            </p:nvSpPr>
            <p:spPr bwMode="auto">
              <a:xfrm>
                <a:off x="2188" y="1686"/>
                <a:ext cx="355" cy="296"/>
              </a:xfrm>
              <a:custGeom>
                <a:avLst/>
                <a:gdLst>
                  <a:gd name="T0" fmla="*/ 348 w 355"/>
                  <a:gd name="T1" fmla="*/ 167 h 296"/>
                  <a:gd name="T2" fmla="*/ 355 w 355"/>
                  <a:gd name="T3" fmla="*/ 38 h 296"/>
                  <a:gd name="T4" fmla="*/ 37 w 355"/>
                  <a:gd name="T5" fmla="*/ 0 h 296"/>
                  <a:gd name="T6" fmla="*/ 37 w 355"/>
                  <a:gd name="T7" fmla="*/ 38 h 296"/>
                  <a:gd name="T8" fmla="*/ 7 w 355"/>
                  <a:gd name="T9" fmla="*/ 190 h 296"/>
                  <a:gd name="T10" fmla="*/ 0 w 355"/>
                  <a:gd name="T11" fmla="*/ 258 h 296"/>
                  <a:gd name="T12" fmla="*/ 98 w 355"/>
                  <a:gd name="T13" fmla="*/ 273 h 296"/>
                  <a:gd name="T14" fmla="*/ 332 w 355"/>
                  <a:gd name="T15" fmla="*/ 296 h 296"/>
                  <a:gd name="T16" fmla="*/ 348 w 355"/>
                  <a:gd name="T17" fmla="*/ 167 h 296"/>
                  <a:gd name="T18" fmla="*/ 348 w 355"/>
                  <a:gd name="T19" fmla="*/ 17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 h="296">
                    <a:moveTo>
                      <a:pt x="348" y="167"/>
                    </a:moveTo>
                    <a:lnTo>
                      <a:pt x="355" y="38"/>
                    </a:lnTo>
                    <a:lnTo>
                      <a:pt x="37" y="0"/>
                    </a:lnTo>
                    <a:lnTo>
                      <a:pt x="37" y="38"/>
                    </a:lnTo>
                    <a:lnTo>
                      <a:pt x="7" y="190"/>
                    </a:lnTo>
                    <a:lnTo>
                      <a:pt x="0" y="258"/>
                    </a:lnTo>
                    <a:lnTo>
                      <a:pt x="98" y="273"/>
                    </a:lnTo>
                    <a:lnTo>
                      <a:pt x="332" y="296"/>
                    </a:lnTo>
                    <a:lnTo>
                      <a:pt x="348" y="167"/>
                    </a:lnTo>
                    <a:lnTo>
                      <a:pt x="348" y="174"/>
                    </a:lnTo>
                  </a:path>
                </a:pathLst>
              </a:custGeom>
              <a:noFill/>
              <a:ln w="127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aramond" pitchFamily="18" charset="0"/>
                  <a:ea typeface="+mn-ea"/>
                  <a:cs typeface="+mn-cs"/>
                </a:endParaRPr>
              </a:p>
            </p:txBody>
          </p:sp>
        </p:grpSp>
      </p:grpSp>
    </p:spTree>
    <p:extLst>
      <p:ext uri="{BB962C8B-B14F-4D97-AF65-F5344CB8AC3E}">
        <p14:creationId xmlns:p14="http://schemas.microsoft.com/office/powerpoint/2010/main" val="2781747674"/>
      </p:ext>
    </p:extLst>
  </p:cSld>
  <p:clrMapOvr>
    <a:masterClrMapping/>
  </p:clrMapOvr>
  <mc:AlternateContent xmlns:mc="http://schemas.openxmlformats.org/markup-compatibility/2006" xmlns:p14="http://schemas.microsoft.com/office/powerpoint/2010/main">
    <mc:Choice Requires="p14">
      <p:transition spd="slow" p14:dur="1250">
        <p:zoom/>
      </p:transition>
    </mc:Choice>
    <mc:Fallback xmlns="">
      <p:transition spd="slow">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1000"/>
                                        <p:tgtEl>
                                          <p:spTgt spid="4"/>
                                        </p:tgtEl>
                                      </p:cBhvr>
                                    </p:animEffect>
                                  </p:childTnLst>
                                </p:cTn>
                              </p:par>
                            </p:childTnLst>
                          </p:cTn>
                        </p:par>
                        <p:par>
                          <p:cTn id="8" fill="hold">
                            <p:stCondLst>
                              <p:cond delay="2000"/>
                            </p:stCondLst>
                            <p:childTnLst>
                              <p:par>
                                <p:cTn id="9" presetID="3" presetClass="entr" presetSubtype="5" fill="hold"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linds(vertical)">
                                      <p:cBhvr>
                                        <p:cTn id="11" dur="1000"/>
                                        <p:tgtEl>
                                          <p:spTgt spid="8"/>
                                        </p:tgtEl>
                                      </p:cBhvr>
                                    </p:animEffect>
                                  </p:childTnLst>
                                </p:cTn>
                              </p:par>
                            </p:childTnLst>
                          </p:cTn>
                        </p:par>
                        <p:par>
                          <p:cTn id="12" fill="hold">
                            <p:stCondLst>
                              <p:cond delay="3500"/>
                            </p:stCondLst>
                            <p:childTnLst>
                              <p:par>
                                <p:cTn id="13" presetID="3" presetClass="entr" presetSubtype="5"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blinds(vertical)">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jcgriz\AppData\Local\Microsoft\Windows\Temporary Internet Files\Content.Outlook\ND2AF8RG\GSEO logo.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33204" y="202649"/>
            <a:ext cx="1599691" cy="3865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
        <p:nvSpPr>
          <p:cNvPr id="34" name="TextBox 33"/>
          <p:cNvSpPr txBox="1"/>
          <p:nvPr/>
        </p:nvSpPr>
        <p:spPr>
          <a:xfrm>
            <a:off x="6006905" y="6175717"/>
            <a:ext cx="522871" cy="384721"/>
          </a:xfrm>
          <a:prstGeom prst="rect">
            <a:avLst/>
          </a:prstGeom>
          <a:noFill/>
        </p:spPr>
        <p:txBody>
          <a:bodyPr wrap="square" rtlCol="0">
            <a:spAutoFit/>
          </a:bodyPr>
          <a:lstStyle/>
          <a:p>
            <a:pPr marL="0" marR="0" lvl="0" indent="0" algn="l" defTabSz="976305"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p:cNvPicPr>
            <a:picLocks noChangeAspect="1"/>
          </p:cNvPicPr>
          <p:nvPr/>
        </p:nvPicPr>
        <p:blipFill>
          <a:blip r:embed="rId5"/>
          <a:stretch>
            <a:fillRect/>
          </a:stretch>
        </p:blipFill>
        <p:spPr>
          <a:xfrm>
            <a:off x="1932895" y="1459043"/>
            <a:ext cx="4582019" cy="4968812"/>
          </a:xfrm>
          <a:prstGeom prst="rect">
            <a:avLst/>
          </a:prstGeom>
        </p:spPr>
      </p:pic>
      <p:sp>
        <p:nvSpPr>
          <p:cNvPr id="2" name="Rectangle 1"/>
          <p:cNvSpPr/>
          <p:nvPr/>
        </p:nvSpPr>
        <p:spPr>
          <a:xfrm>
            <a:off x="694608" y="995888"/>
            <a:ext cx="76171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62AC"/>
                </a:solidFill>
                <a:effectLst/>
                <a:uLnTx/>
                <a:uFillTx/>
                <a:latin typeface="+mj-lt"/>
                <a:ea typeface="+mn-ea"/>
                <a:cs typeface="+mn-cs"/>
              </a:rPr>
              <a:t>Health Classes   </a:t>
            </a:r>
            <a:r>
              <a:rPr kumimoji="0" lang="en-US" sz="2800" b="1" i="0" u="none" strike="noStrike" kern="1200" cap="none" spc="0" normalizeH="0" baseline="0" noProof="0" dirty="0">
                <a:ln>
                  <a:noFill/>
                </a:ln>
                <a:solidFill>
                  <a:srgbClr val="70AD47">
                    <a:lumMod val="75000"/>
                  </a:srgbClr>
                </a:solidFill>
                <a:effectLst/>
                <a:uLnTx/>
                <a:uFillTx/>
                <a:latin typeface="+mj-lt"/>
                <a:ea typeface="+mn-ea"/>
                <a:cs typeface="+mn-cs"/>
              </a:rPr>
              <a:t>Shared Concepts    </a:t>
            </a:r>
            <a:r>
              <a:rPr kumimoji="0" lang="en-US" sz="2800" b="1" i="0" u="none" strike="noStrike" kern="1200" cap="none" spc="0" normalizeH="0" baseline="0" noProof="0" dirty="0">
                <a:ln>
                  <a:noFill/>
                </a:ln>
                <a:solidFill>
                  <a:srgbClr val="ED7D31"/>
                </a:solidFill>
                <a:effectLst/>
                <a:uLnTx/>
                <a:uFillTx/>
                <a:latin typeface="+mj-lt"/>
                <a:ea typeface="+mn-ea"/>
                <a:cs typeface="+mn-cs"/>
              </a:rPr>
              <a:t>Biology Classes </a:t>
            </a:r>
          </a:p>
        </p:txBody>
      </p:sp>
      <p:sp>
        <p:nvSpPr>
          <p:cNvPr id="8" name="TextBox 7"/>
          <p:cNvSpPr txBox="1">
            <a:spLocks noChangeArrowheads="1"/>
          </p:cNvSpPr>
          <p:nvPr/>
        </p:nvSpPr>
        <p:spPr bwMode="auto">
          <a:xfrm>
            <a:off x="3004043" y="100760"/>
            <a:ext cx="6005724" cy="560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7630" tIns="48815" rIns="97630" bIns="48815">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0" marR="0" lvl="0" indent="0" algn="r" defTabSz="976189" rtl="0" eaLnBrk="1" fontAlgn="auto" latinLnBrk="0" hangingPunct="1">
              <a:lnSpc>
                <a:spcPct val="100000"/>
              </a:lnSpc>
              <a:spcBef>
                <a:spcPct val="0"/>
              </a:spcBef>
              <a:spcAft>
                <a:spcPts val="0"/>
              </a:spcAft>
              <a:buClrTx/>
              <a:buSzTx/>
              <a:buFontTx/>
              <a:buNone/>
              <a:tabLst/>
              <a:defRPr/>
            </a:pPr>
            <a:r>
              <a:rPr lang="en-US" altLang="en-US" sz="3000" dirty="0" smtClean="0">
                <a:solidFill>
                  <a:prstClr val="black"/>
                </a:solidFill>
              </a:rPr>
              <a:t>How do we address type 2 diabetes?</a:t>
            </a:r>
            <a:endParaRPr kumimoji="0" lang="en-US" altLang="en-US" sz="30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73641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6645275"/>
            <a:ext cx="9113838"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7"/>
          <p:cNvSpPr txBox="1">
            <a:spLocks noChangeArrowheads="1"/>
          </p:cNvSpPr>
          <p:nvPr/>
        </p:nvSpPr>
        <p:spPr bwMode="auto">
          <a:xfrm>
            <a:off x="3059589" y="277041"/>
            <a:ext cx="54292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630" tIns="48815" rIns="97630" bIns="48815">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0" marR="0" lvl="0" indent="0" algn="r" defTabSz="976189" rtl="0" eaLnBrk="1" fontAlgn="auto" latinLnBrk="0" hangingPunct="1">
              <a:lnSpc>
                <a:spcPct val="100000"/>
              </a:lnSpc>
              <a:spcBef>
                <a:spcPct val="0"/>
              </a:spcBef>
              <a:spcAft>
                <a:spcPts val="0"/>
              </a:spcAft>
              <a:buClrTx/>
              <a:buSzTx/>
              <a:buFontTx/>
              <a:buNone/>
              <a:tabLst/>
              <a:defRPr/>
            </a:pPr>
            <a:r>
              <a:rPr kumimoji="0" lang="en-US" altLang="en-US" sz="3000" b="0" i="0" u="none" strike="noStrike" kern="1200" cap="none" spc="0" normalizeH="0" baseline="0" noProof="0" dirty="0">
                <a:ln>
                  <a:noFill/>
                </a:ln>
                <a:solidFill>
                  <a:prstClr val="black"/>
                </a:solidFill>
                <a:effectLst/>
                <a:uLnTx/>
                <a:uFillTx/>
                <a:latin typeface="Calibri" pitchFamily="34" charset="0"/>
                <a:ea typeface="+mn-ea"/>
                <a:cs typeface="+mn-cs"/>
              </a:rPr>
              <a:t>Biology Unit</a:t>
            </a:r>
          </a:p>
        </p:txBody>
      </p:sp>
      <p:cxnSp>
        <p:nvCxnSpPr>
          <p:cNvPr id="10" name="Straight Connector 9"/>
          <p:cNvCxnSpPr/>
          <p:nvPr/>
        </p:nvCxnSpPr>
        <p:spPr>
          <a:xfrm>
            <a:off x="3360738" y="100013"/>
            <a:ext cx="0" cy="881062"/>
          </a:xfrm>
          <a:prstGeom prst="line">
            <a:avLst/>
          </a:prstGeom>
          <a:ln w="28575">
            <a:solidFill>
              <a:srgbClr val="D14B21"/>
            </a:solidFill>
          </a:ln>
        </p:spPr>
        <p:style>
          <a:lnRef idx="1">
            <a:schemeClr val="accent2"/>
          </a:lnRef>
          <a:fillRef idx="0">
            <a:schemeClr val="accent2"/>
          </a:fillRef>
          <a:effectRef idx="0">
            <a:schemeClr val="accent2"/>
          </a:effectRef>
          <a:fontRef idx="minor">
            <a:schemeClr val="tx1"/>
          </a:fontRef>
        </p:style>
      </p:cxnSp>
      <p:pic>
        <p:nvPicPr>
          <p:cNvPr id="18437" name="Picture 2" descr="C:\Users\jcgriz\AppData\Local\Microsoft\Windows\Temporary Internet Files\Content.Outlook\ND2AF8RG\GSEO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 y="258763"/>
            <a:ext cx="291147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4F6261B8-B279-4B42-89C1-50C59FB9832C}"/>
              </a:ext>
            </a:extLst>
          </p:cNvPr>
          <p:cNvPicPr>
            <a:picLocks noChangeAspect="1"/>
          </p:cNvPicPr>
          <p:nvPr/>
        </p:nvPicPr>
        <p:blipFill>
          <a:blip r:embed="rId5"/>
          <a:stretch>
            <a:fillRect/>
          </a:stretch>
        </p:blipFill>
        <p:spPr>
          <a:xfrm>
            <a:off x="444177" y="1254167"/>
            <a:ext cx="3931920" cy="4253078"/>
          </a:xfrm>
          <a:prstGeom prst="rect">
            <a:avLst/>
          </a:prstGeom>
        </p:spPr>
      </p:pic>
      <p:pic>
        <p:nvPicPr>
          <p:cNvPr id="12" name="Picture 11">
            <a:extLst>
              <a:ext uri="{FF2B5EF4-FFF2-40B4-BE49-F238E27FC236}">
                <a16:creationId xmlns:a16="http://schemas.microsoft.com/office/drawing/2014/main" id="{71205B1D-17A3-4429-979A-E3DE8AC09444}"/>
              </a:ext>
            </a:extLst>
          </p:cNvPr>
          <p:cNvPicPr>
            <a:picLocks noChangeAspect="1"/>
          </p:cNvPicPr>
          <p:nvPr/>
        </p:nvPicPr>
        <p:blipFill>
          <a:blip r:embed="rId6"/>
          <a:stretch>
            <a:fillRect/>
          </a:stretch>
        </p:blipFill>
        <p:spPr>
          <a:xfrm>
            <a:off x="4556919" y="1307515"/>
            <a:ext cx="3931920" cy="4849394"/>
          </a:xfrm>
          <a:prstGeom prst="rect">
            <a:avLst/>
          </a:prstGeom>
        </p:spPr>
      </p:pic>
    </p:spTree>
    <p:extLst>
      <p:ext uri="{BB962C8B-B14F-4D97-AF65-F5344CB8AC3E}">
        <p14:creationId xmlns:p14="http://schemas.microsoft.com/office/powerpoint/2010/main" val="164880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0" y="6645275"/>
            <a:ext cx="9113838"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7"/>
          <p:cNvSpPr txBox="1">
            <a:spLocks noChangeArrowheads="1"/>
          </p:cNvSpPr>
          <p:nvPr/>
        </p:nvSpPr>
        <p:spPr bwMode="auto">
          <a:xfrm>
            <a:off x="3108325" y="258763"/>
            <a:ext cx="54292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630" tIns="48815" rIns="97630" bIns="48815">
            <a:spAutoFit/>
          </a:bodyPr>
          <a:lstStyle>
            <a:lvl1pPr eaLnBrk="0" hangingPunct="0">
              <a:lnSpc>
                <a:spcPct val="90000"/>
              </a:lnSpc>
              <a:spcBef>
                <a:spcPts val="1000"/>
              </a:spcBef>
              <a:buFont typeface="Arial" charset="0"/>
              <a:buChar char="•"/>
              <a:defRPr sz="2800">
                <a:solidFill>
                  <a:schemeClr val="tx1"/>
                </a:solidFill>
                <a:latin typeface="Calibri" pitchFamily="34" charset="0"/>
              </a:defRPr>
            </a:lvl1pPr>
            <a:lvl2pPr marL="742950" indent="-285750" eaLnBrk="0" hangingPunct="0">
              <a:lnSpc>
                <a:spcPct val="90000"/>
              </a:lnSpc>
              <a:spcBef>
                <a:spcPts val="500"/>
              </a:spcBef>
              <a:buFont typeface="Arial" charset="0"/>
              <a:buChar char="•"/>
              <a:defRPr sz="2400">
                <a:solidFill>
                  <a:schemeClr val="tx1"/>
                </a:solidFill>
                <a:latin typeface="Calibri" pitchFamily="34" charset="0"/>
              </a:defRPr>
            </a:lvl2pPr>
            <a:lvl3pPr marL="1143000" indent="-228600" eaLnBrk="0" hangingPunct="0">
              <a:lnSpc>
                <a:spcPct val="90000"/>
              </a:lnSpc>
              <a:spcBef>
                <a:spcPts val="500"/>
              </a:spcBef>
              <a:buFont typeface="Arial" charset="0"/>
              <a:buChar char="•"/>
              <a:defRPr sz="2000">
                <a:solidFill>
                  <a:schemeClr val="tx1"/>
                </a:solidFill>
                <a:latin typeface="Calibri" pitchFamily="34" charset="0"/>
              </a:defRPr>
            </a:lvl3pPr>
            <a:lvl4pPr marL="1600200" indent="-228600" eaLnBrk="0" hangingPunct="0">
              <a:lnSpc>
                <a:spcPct val="90000"/>
              </a:lnSpc>
              <a:spcBef>
                <a:spcPts val="500"/>
              </a:spcBef>
              <a:buFont typeface="Arial" charset="0"/>
              <a:buChar char="•"/>
              <a:defRPr>
                <a:solidFill>
                  <a:schemeClr val="tx1"/>
                </a:solidFill>
                <a:latin typeface="Calibri" pitchFamily="34" charset="0"/>
              </a:defRPr>
            </a:lvl4pPr>
            <a:lvl5pPr marL="2057400" indent="-228600" eaLnBrk="0" hangingPunct="0">
              <a:lnSpc>
                <a:spcPct val="90000"/>
              </a:lnSpc>
              <a:spcBef>
                <a:spcPts val="500"/>
              </a:spcBef>
              <a:buFont typeface="Arial" charset="0"/>
              <a:buChar char="•"/>
              <a:defRPr>
                <a:solidFill>
                  <a:schemeClr val="tx1"/>
                </a:solidFill>
                <a:latin typeface="Calibri" pitchFamily="34" charset="0"/>
              </a:defRPr>
            </a:lvl5pPr>
            <a:lvl6pPr marL="25146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defTabSz="974725"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r" eaLnBrk="1" hangingPunct="1">
              <a:lnSpc>
                <a:spcPct val="100000"/>
              </a:lnSpc>
              <a:spcBef>
                <a:spcPct val="0"/>
              </a:spcBef>
              <a:buFontTx/>
              <a:buNone/>
            </a:pPr>
            <a:r>
              <a:rPr lang="en-US" altLang="en-US" sz="3000" dirty="0"/>
              <a:t>Health Unit</a:t>
            </a:r>
          </a:p>
        </p:txBody>
      </p:sp>
      <p:cxnSp>
        <p:nvCxnSpPr>
          <p:cNvPr id="10" name="Straight Connector 9"/>
          <p:cNvCxnSpPr/>
          <p:nvPr/>
        </p:nvCxnSpPr>
        <p:spPr>
          <a:xfrm>
            <a:off x="3360738" y="100013"/>
            <a:ext cx="0" cy="881062"/>
          </a:xfrm>
          <a:prstGeom prst="line">
            <a:avLst/>
          </a:prstGeom>
          <a:ln w="28575">
            <a:solidFill>
              <a:srgbClr val="D14B21"/>
            </a:solidFill>
          </a:ln>
        </p:spPr>
        <p:style>
          <a:lnRef idx="1">
            <a:schemeClr val="accent2"/>
          </a:lnRef>
          <a:fillRef idx="0">
            <a:schemeClr val="accent2"/>
          </a:fillRef>
          <a:effectRef idx="0">
            <a:schemeClr val="accent2"/>
          </a:effectRef>
          <a:fontRef idx="minor">
            <a:schemeClr val="tx1"/>
          </a:fontRef>
        </p:style>
      </p:cxnSp>
      <p:pic>
        <p:nvPicPr>
          <p:cNvPr id="18437" name="Picture 2" descr="C:\Users\jcgriz\AppData\Local\Microsoft\Windows\Temporary Internet Files\Content.Outlook\ND2AF8RG\GSEO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 y="258763"/>
            <a:ext cx="2911475"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a:stretch>
            <a:fillRect/>
          </a:stretch>
        </p:blipFill>
        <p:spPr>
          <a:xfrm>
            <a:off x="457200" y="1527258"/>
            <a:ext cx="3933190" cy="4051609"/>
          </a:xfrm>
          <a:prstGeom prst="rect">
            <a:avLst/>
          </a:prstGeom>
        </p:spPr>
      </p:pic>
      <p:pic>
        <p:nvPicPr>
          <p:cNvPr id="9" name="Picture 8"/>
          <p:cNvPicPr>
            <a:picLocks noChangeAspect="1"/>
          </p:cNvPicPr>
          <p:nvPr/>
        </p:nvPicPr>
        <p:blipFill>
          <a:blip r:embed="rId6"/>
          <a:stretch>
            <a:fillRect/>
          </a:stretch>
        </p:blipFill>
        <p:spPr>
          <a:xfrm>
            <a:off x="4876800" y="1272117"/>
            <a:ext cx="3657600" cy="4623775"/>
          </a:xfrm>
          <a:prstGeom prst="rect">
            <a:avLst/>
          </a:prstGeom>
        </p:spPr>
      </p:pic>
    </p:spTree>
    <p:extLst>
      <p:ext uri="{BB962C8B-B14F-4D97-AF65-F5344CB8AC3E}">
        <p14:creationId xmlns:p14="http://schemas.microsoft.com/office/powerpoint/2010/main" val="351200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GEMNet research study</a:t>
            </a:r>
          </a:p>
        </p:txBody>
      </p:sp>
      <p:pic>
        <p:nvPicPr>
          <p:cNvPr id="4" name="Picture 3"/>
          <p:cNvPicPr>
            <a:picLocks noChangeAspect="1"/>
          </p:cNvPicPr>
          <p:nvPr/>
        </p:nvPicPr>
        <p:blipFill>
          <a:blip r:embed="rId3"/>
          <a:stretch>
            <a:fillRect/>
          </a:stretch>
        </p:blipFill>
        <p:spPr>
          <a:xfrm>
            <a:off x="264416" y="1699047"/>
            <a:ext cx="3699356" cy="4011640"/>
          </a:xfrm>
          <a:prstGeom prst="rect">
            <a:avLst/>
          </a:prstGeom>
        </p:spPr>
      </p:pic>
      <p:pic>
        <p:nvPicPr>
          <p:cNvPr id="5" name="Picture 4"/>
          <p:cNvPicPr>
            <a:picLocks noChangeAspect="1"/>
          </p:cNvPicPr>
          <p:nvPr/>
        </p:nvPicPr>
        <p:blipFill rotWithShape="1">
          <a:blip r:embed="rId4"/>
          <a:srcRect l="4826" r="5987"/>
          <a:stretch/>
        </p:blipFill>
        <p:spPr>
          <a:xfrm>
            <a:off x="4453127" y="1450777"/>
            <a:ext cx="4690873" cy="4508180"/>
          </a:xfrm>
          <a:prstGeom prst="rect">
            <a:avLst/>
          </a:prstGeom>
        </p:spPr>
      </p:pic>
    </p:spTree>
    <p:extLst>
      <p:ext uri="{BB962C8B-B14F-4D97-AF65-F5344CB8AC3E}">
        <p14:creationId xmlns:p14="http://schemas.microsoft.com/office/powerpoint/2010/main" val="114876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10234" y="202649"/>
            <a:ext cx="4991480" cy="652581"/>
          </a:xfrm>
          <a:prstGeom prst="rect">
            <a:avLst/>
          </a:prstGeom>
          <a:noFill/>
        </p:spPr>
        <p:txBody>
          <a:bodyPr wrap="square" lIns="97630" tIns="48815" rIns="97630" bIns="48815" rtlCol="0">
            <a:spAutoFit/>
          </a:bodyPr>
          <a:lstStyle/>
          <a:p>
            <a:pPr marL="0" marR="0" lvl="0" indent="0" algn="r" defTabSz="976305"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We are looking for…</a:t>
            </a:r>
          </a:p>
        </p:txBody>
      </p:sp>
      <p:cxnSp>
        <p:nvCxnSpPr>
          <p:cNvPr id="10" name="Straight Connector 9"/>
          <p:cNvCxnSpPr/>
          <p:nvPr/>
        </p:nvCxnSpPr>
        <p:spPr>
          <a:xfrm>
            <a:off x="3581241" y="125258"/>
            <a:ext cx="0" cy="881772"/>
          </a:xfrm>
          <a:prstGeom prst="line">
            <a:avLst/>
          </a:prstGeom>
          <a:ln w="28575">
            <a:solidFill>
              <a:srgbClr val="2B656C"/>
            </a:solidFill>
          </a:ln>
        </p:spPr>
        <p:style>
          <a:lnRef idx="1">
            <a:schemeClr val="accent2"/>
          </a:lnRef>
          <a:fillRef idx="0">
            <a:schemeClr val="accent2"/>
          </a:fillRef>
          <a:effectRef idx="0">
            <a:schemeClr val="accent2"/>
          </a:effectRef>
          <a:fontRef idx="minor">
            <a:schemeClr val="tx1"/>
          </a:fontRef>
        </p:style>
      </p:cxnSp>
      <p:pic>
        <p:nvPicPr>
          <p:cNvPr id="9" name="Picture 2" descr="C:\Users\jcgriz\AppData\Local\Microsoft\Windows\Temporary Internet Files\Content.Outlook\ND2AF8RG\GSE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04" y="202649"/>
            <a:ext cx="2911798" cy="7036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7835" y="6629400"/>
            <a:ext cx="10082172" cy="159336"/>
          </a:xfrm>
          <a:prstGeom prst="rect">
            <a:avLst/>
          </a:prstGeom>
        </p:spPr>
      </p:pic>
      <p:sp>
        <p:nvSpPr>
          <p:cNvPr id="34" name="TextBox 33"/>
          <p:cNvSpPr txBox="1"/>
          <p:nvPr/>
        </p:nvSpPr>
        <p:spPr>
          <a:xfrm>
            <a:off x="6006905" y="6175717"/>
            <a:ext cx="522871" cy="384721"/>
          </a:xfrm>
          <a:prstGeom prst="rect">
            <a:avLst/>
          </a:prstGeom>
          <a:noFill/>
        </p:spPr>
        <p:txBody>
          <a:bodyPr wrap="square" rtlCol="0">
            <a:spAutoFit/>
          </a:bodyPr>
          <a:lstStyle/>
          <a:p>
            <a:pPr marL="0" marR="0" lvl="0" indent="0" algn="l" defTabSz="976305" rtl="0" eaLnBrk="1" fontAlgn="auto" latinLnBrk="0" hangingPunct="1">
              <a:lnSpc>
                <a:spcPct val="100000"/>
              </a:lnSpc>
              <a:spcBef>
                <a:spcPts val="0"/>
              </a:spcBef>
              <a:spcAft>
                <a:spcPts val="0"/>
              </a:spcAft>
              <a:buClrTx/>
              <a:buSzTx/>
              <a:buFontTx/>
              <a:buNone/>
              <a:tabLst/>
              <a:defRPr/>
            </a:pPr>
            <a:endParaRPr kumimoji="0" lang="en-US" sz="19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a:extLst>
              <a:ext uri="{FF2B5EF4-FFF2-40B4-BE49-F238E27FC236}">
                <a16:creationId xmlns:a16="http://schemas.microsoft.com/office/drawing/2014/main" id="{87669344-A52E-4678-8FE7-122DF9AF2D83}"/>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7835" y="1867940"/>
            <a:ext cx="4147063" cy="2764709"/>
          </a:xfrm>
          <a:prstGeom prst="rect">
            <a:avLst/>
          </a:prstGeom>
        </p:spPr>
      </p:pic>
      <p:sp>
        <p:nvSpPr>
          <p:cNvPr id="7" name="Rectangle 6">
            <a:extLst>
              <a:ext uri="{FF2B5EF4-FFF2-40B4-BE49-F238E27FC236}">
                <a16:creationId xmlns:a16="http://schemas.microsoft.com/office/drawing/2014/main" id="{62739845-A40B-455F-8298-37E203B5063F}"/>
              </a:ext>
            </a:extLst>
          </p:cNvPr>
          <p:cNvSpPr/>
          <p:nvPr/>
        </p:nvSpPr>
        <p:spPr>
          <a:xfrm>
            <a:off x="4421462" y="1867940"/>
            <a:ext cx="4280252" cy="3046988"/>
          </a:xfrm>
          <a:prstGeom prst="rect">
            <a:avLst/>
          </a:prstGeom>
        </p:spPr>
        <p:txBody>
          <a:bodyPr wrap="square">
            <a:spAutoFit/>
          </a:bodyPr>
          <a:lstStyle/>
          <a:p>
            <a:pPr lvl="0" defTabSz="914400">
              <a:spcAft>
                <a:spcPts val="1200"/>
              </a:spcAft>
              <a:defRPr/>
            </a:pPr>
            <a:r>
              <a:rPr lang="en-US" sz="2400" dirty="0"/>
              <a:t>Health and biology teachers interested in</a:t>
            </a:r>
          </a:p>
          <a:p>
            <a:pPr marL="342900" lvl="0" indent="-342900" defTabSz="914400">
              <a:spcAft>
                <a:spcPts val="1200"/>
              </a:spcAft>
              <a:buFont typeface="Wingdings" panose="05000000000000000000" pitchFamily="2" charset="2"/>
              <a:buChar char="Ø"/>
              <a:defRPr/>
            </a:pPr>
            <a:r>
              <a:rPr lang="en-US" sz="2400" dirty="0"/>
              <a:t>Incorporating type 2 diabetes lessons into their classes </a:t>
            </a:r>
          </a:p>
          <a:p>
            <a:pPr marL="342900" lvl="0" indent="-342900" defTabSz="914400">
              <a:spcAft>
                <a:spcPts val="1200"/>
              </a:spcAft>
              <a:buFont typeface="Wingdings" panose="05000000000000000000" pitchFamily="2" charset="2"/>
              <a:buChar char="Ø"/>
              <a:defRPr/>
            </a:pPr>
            <a:r>
              <a:rPr lang="en-US" sz="2400" dirty="0"/>
              <a:t>Participating in a research study</a:t>
            </a:r>
          </a:p>
          <a:p>
            <a:pPr lvl="0" defTabSz="914400">
              <a:defRPr/>
            </a:pPr>
            <a:endParaRPr lang="en-US" dirty="0"/>
          </a:p>
        </p:txBody>
      </p:sp>
      <p:sp>
        <p:nvSpPr>
          <p:cNvPr id="13" name="Rectangle 12">
            <a:extLst>
              <a:ext uri="{FF2B5EF4-FFF2-40B4-BE49-F238E27FC236}">
                <a16:creationId xmlns:a16="http://schemas.microsoft.com/office/drawing/2014/main" id="{98DEA678-3355-46D6-ADEC-307577476964}"/>
              </a:ext>
            </a:extLst>
          </p:cNvPr>
          <p:cNvSpPr/>
          <p:nvPr/>
        </p:nvSpPr>
        <p:spPr>
          <a:xfrm>
            <a:off x="1261250" y="4895939"/>
            <a:ext cx="7088977" cy="1569660"/>
          </a:xfrm>
          <a:prstGeom prst="rect">
            <a:avLst/>
          </a:prstGeom>
        </p:spPr>
        <p:txBody>
          <a:bodyPr wrap="square">
            <a:spAutoFit/>
          </a:bodyPr>
          <a:lstStyle/>
          <a:p>
            <a:pPr lvl="0" defTabSz="914400">
              <a:defRPr/>
            </a:pPr>
            <a:r>
              <a:rPr lang="en-US" sz="2400" i="1" dirty="0">
                <a:solidFill>
                  <a:srgbClr val="006666"/>
                </a:solidFill>
              </a:rPr>
              <a:t>We are particularly interested in identifying teams of health and biology teachers from the same school</a:t>
            </a:r>
          </a:p>
          <a:p>
            <a:pPr lvl="0" defTabSz="914400">
              <a:defRPr/>
            </a:pPr>
            <a:r>
              <a:rPr lang="en-US" sz="2400" i="1" dirty="0">
                <a:solidFill>
                  <a:srgbClr val="006666"/>
                </a:solidFill>
              </a:rPr>
              <a:t>though we are happy to have you if you don’t have a teacher to partner </a:t>
            </a:r>
            <a:r>
              <a:rPr lang="en-US" sz="2400" i="1" dirty="0" smtClean="0">
                <a:solidFill>
                  <a:srgbClr val="006666"/>
                </a:solidFill>
              </a:rPr>
              <a:t>with.</a:t>
            </a:r>
            <a:endParaRPr lang="en-US" sz="2400" i="1" dirty="0">
              <a:solidFill>
                <a:srgbClr val="006666"/>
              </a:solidFill>
            </a:endParaRPr>
          </a:p>
        </p:txBody>
      </p:sp>
    </p:spTree>
    <p:extLst>
      <p:ext uri="{BB962C8B-B14F-4D97-AF65-F5344CB8AC3E}">
        <p14:creationId xmlns:p14="http://schemas.microsoft.com/office/powerpoint/2010/main" val="103589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506D6-2EC2-41A5-BED4-9077F865B9FA}"/>
              </a:ext>
            </a:extLst>
          </p:cNvPr>
          <p:cNvSpPr>
            <a:spLocks noGrp="1"/>
          </p:cNvSpPr>
          <p:nvPr>
            <p:ph type="title"/>
          </p:nvPr>
        </p:nvSpPr>
        <p:spPr>
          <a:xfrm>
            <a:off x="624997" y="292802"/>
            <a:ext cx="7886700" cy="903235"/>
          </a:xfrm>
        </p:spPr>
        <p:txBody>
          <a:bodyPr>
            <a:normAutofit fontScale="90000"/>
          </a:bodyPr>
          <a:lstStyle/>
          <a:p>
            <a:r>
              <a:rPr lang="en-US" dirty="0" smtClean="0"/>
              <a:t>Scheduling the baseline </a:t>
            </a:r>
            <a:r>
              <a:rPr lang="en-US" dirty="0"/>
              <a:t>control group</a:t>
            </a:r>
          </a:p>
        </p:txBody>
      </p:sp>
      <p:grpSp>
        <p:nvGrpSpPr>
          <p:cNvPr id="15" name="Group 14">
            <a:extLst>
              <a:ext uri="{FF2B5EF4-FFF2-40B4-BE49-F238E27FC236}">
                <a16:creationId xmlns:a16="http://schemas.microsoft.com/office/drawing/2014/main" id="{9CC41C67-3C1E-43A3-B7A4-53393E41F814}"/>
              </a:ext>
            </a:extLst>
          </p:cNvPr>
          <p:cNvGrpSpPr/>
          <p:nvPr/>
        </p:nvGrpSpPr>
        <p:grpSpPr>
          <a:xfrm>
            <a:off x="2830987" y="2078422"/>
            <a:ext cx="3489344" cy="4435755"/>
            <a:chOff x="2816357" y="1485900"/>
            <a:chExt cx="3489344" cy="4435755"/>
          </a:xfrm>
        </p:grpSpPr>
        <p:sp>
          <p:nvSpPr>
            <p:cNvPr id="10" name="Rectangle 9">
              <a:extLst>
                <a:ext uri="{FF2B5EF4-FFF2-40B4-BE49-F238E27FC236}">
                  <a16:creationId xmlns:a16="http://schemas.microsoft.com/office/drawing/2014/main" id="{ED477312-34D7-46CB-AC2A-A45C69C3C441}"/>
                </a:ext>
              </a:extLst>
            </p:cNvPr>
            <p:cNvSpPr/>
            <p:nvPr/>
          </p:nvSpPr>
          <p:spPr>
            <a:xfrm>
              <a:off x="2816357" y="1485900"/>
              <a:ext cx="3489343" cy="1235354"/>
            </a:xfrm>
            <a:prstGeom prst="rect">
              <a:avLst/>
            </a:prstGeom>
            <a:solidFill>
              <a:srgbClr val="47A6B3"/>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“business-as-usual” curriculum</a:t>
              </a:r>
            </a:p>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(~1-2 weeks)</a:t>
              </a:r>
            </a:p>
          </p:txBody>
        </p:sp>
        <p:sp>
          <p:nvSpPr>
            <p:cNvPr id="11" name="Rectangle 10">
              <a:extLst>
                <a:ext uri="{FF2B5EF4-FFF2-40B4-BE49-F238E27FC236}">
                  <a16:creationId xmlns:a16="http://schemas.microsoft.com/office/drawing/2014/main" id="{C46949CA-2AAB-40F0-941F-651E3C57C2EF}"/>
                </a:ext>
              </a:extLst>
            </p:cNvPr>
            <p:cNvSpPr/>
            <p:nvPr/>
          </p:nvSpPr>
          <p:spPr>
            <a:xfrm>
              <a:off x="2816357" y="2721255"/>
              <a:ext cx="1737360" cy="3200400"/>
            </a:xfrm>
            <a:prstGeom prst="rect">
              <a:avLst/>
            </a:prstGeom>
            <a:solidFill>
              <a:srgbClr val="06A6D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182880" rtlCol="0" anchor="t" anchorCtr="0"/>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Health</a:t>
              </a:r>
            </a:p>
            <a:p>
              <a:pPr marL="0" marR="0" lvl="0" indent="0" algn="ctr" defTabSz="457200" rtl="0" eaLnBrk="1" fontAlgn="auto" latinLnBrk="0" hangingPunct="1">
                <a:lnSpc>
                  <a:spcPct val="100000"/>
                </a:lnSpc>
                <a:spcBef>
                  <a:spcPts val="1200"/>
                </a:spcBef>
                <a:spcAft>
                  <a:spcPts val="0"/>
                </a:spcAft>
                <a:buClrTx/>
                <a:buSzTx/>
                <a:buFontTx/>
                <a:buNone/>
                <a:tabLst/>
                <a:defRPr/>
              </a:pP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(9</a:t>
              </a:r>
              <a:r>
                <a:rPr kumimoji="0" lang="en-US" sz="2400" b="0" i="0" u="none" strike="noStrike" kern="1200" cap="none" spc="0" normalizeH="0" baseline="30000" noProof="0" dirty="0">
                  <a:ln>
                    <a:noFill/>
                  </a:ln>
                  <a:solidFill>
                    <a:srgbClr val="F8F8F8"/>
                  </a:solidFill>
                  <a:effectLst/>
                  <a:uLnTx/>
                  <a:uFillTx/>
                  <a:latin typeface="Calibri" panose="020F0502020204030204"/>
                  <a:ea typeface="+mn-ea"/>
                  <a:cs typeface="+mn-cs"/>
                </a:rPr>
                <a:t>th</a:t>
              </a: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 grade)</a:t>
              </a:r>
            </a:p>
          </p:txBody>
        </p:sp>
        <p:sp>
          <p:nvSpPr>
            <p:cNvPr id="12" name="Rectangle 11">
              <a:extLst>
                <a:ext uri="{FF2B5EF4-FFF2-40B4-BE49-F238E27FC236}">
                  <a16:creationId xmlns:a16="http://schemas.microsoft.com/office/drawing/2014/main" id="{0AA1F3CD-2186-4B0C-9BD6-D85C77A1C0E9}"/>
                </a:ext>
              </a:extLst>
            </p:cNvPr>
            <p:cNvSpPr/>
            <p:nvPr/>
          </p:nvSpPr>
          <p:spPr>
            <a:xfrm>
              <a:off x="4564684" y="2721255"/>
              <a:ext cx="1741017" cy="3200400"/>
            </a:xfrm>
            <a:prstGeom prst="rect">
              <a:avLst/>
            </a:prstGeom>
            <a:solidFill>
              <a:srgbClr val="FF9D3B"/>
            </a:solidFill>
            <a:ln>
              <a:solidFill>
                <a:srgbClr val="DE6F00"/>
              </a:solidFill>
            </a:ln>
          </p:spPr>
          <p:style>
            <a:lnRef idx="2">
              <a:schemeClr val="accent1">
                <a:shade val="50000"/>
              </a:schemeClr>
            </a:lnRef>
            <a:fillRef idx="1">
              <a:schemeClr val="accent1"/>
            </a:fillRef>
            <a:effectRef idx="0">
              <a:schemeClr val="accent1"/>
            </a:effectRef>
            <a:fontRef idx="minor">
              <a:schemeClr val="lt1"/>
            </a:fontRef>
          </p:style>
          <p:txBody>
            <a:bodyPr lIns="45720" tIns="182880" rIns="45720" rtlCol="0" anchor="t" anchorCtr="0"/>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Biology</a:t>
              </a:r>
            </a:p>
            <a:p>
              <a:pPr marL="0" marR="0" lvl="0" indent="0" algn="ctr" defTabSz="457200" rtl="0" eaLnBrk="1" fontAlgn="auto" latinLnBrk="0" hangingPunct="1">
                <a:lnSpc>
                  <a:spcPct val="100000"/>
                </a:lnSpc>
                <a:spcBef>
                  <a:spcPts val="1200"/>
                </a:spcBef>
                <a:spcAft>
                  <a:spcPts val="0"/>
                </a:spcAft>
                <a:buClrTx/>
                <a:buSzTx/>
                <a:buFontTx/>
                <a:buNone/>
                <a:tabLst/>
                <a:defRPr/>
              </a:pP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(10</a:t>
              </a:r>
              <a:r>
                <a:rPr kumimoji="0" lang="en-US" sz="2400" b="0" i="0" u="none" strike="noStrike" kern="1200" cap="none" spc="0" normalizeH="0" baseline="30000" noProof="0" dirty="0">
                  <a:ln>
                    <a:noFill/>
                  </a:ln>
                  <a:solidFill>
                    <a:srgbClr val="F8F8F8"/>
                  </a:solidFill>
                  <a:effectLst/>
                  <a:uLnTx/>
                  <a:uFillTx/>
                  <a:latin typeface="Calibri" panose="020F0502020204030204"/>
                  <a:ea typeface="+mn-ea"/>
                  <a:cs typeface="+mn-cs"/>
                </a:rPr>
                <a:t>th</a:t>
              </a:r>
              <a:r>
                <a:rPr kumimoji="0" lang="en-US" sz="2400" b="0" i="0" u="none" strike="noStrike" kern="1200" cap="none" spc="0" normalizeH="0" baseline="0" noProof="0" dirty="0">
                  <a:ln>
                    <a:noFill/>
                  </a:ln>
                  <a:solidFill>
                    <a:srgbClr val="F8F8F8"/>
                  </a:solidFill>
                  <a:effectLst/>
                  <a:uLnTx/>
                  <a:uFillTx/>
                  <a:latin typeface="Calibri" panose="020F0502020204030204"/>
                  <a:ea typeface="+mn-ea"/>
                  <a:cs typeface="+mn-cs"/>
                </a:rPr>
                <a:t> grade)</a:t>
              </a:r>
            </a:p>
          </p:txBody>
        </p:sp>
      </p:grpSp>
      <p:grpSp>
        <p:nvGrpSpPr>
          <p:cNvPr id="21" name="Group 20">
            <a:extLst>
              <a:ext uri="{FF2B5EF4-FFF2-40B4-BE49-F238E27FC236}">
                <a16:creationId xmlns:a16="http://schemas.microsoft.com/office/drawing/2014/main" id="{3E31DC01-71DE-4F8E-B078-5ECBEE150E06}"/>
              </a:ext>
            </a:extLst>
          </p:cNvPr>
          <p:cNvGrpSpPr/>
          <p:nvPr/>
        </p:nvGrpSpPr>
        <p:grpSpPr>
          <a:xfrm>
            <a:off x="142652" y="2083771"/>
            <a:ext cx="2615179" cy="1937891"/>
            <a:chOff x="142652" y="2083771"/>
            <a:chExt cx="2615179" cy="1937891"/>
          </a:xfrm>
        </p:grpSpPr>
        <p:sp>
          <p:nvSpPr>
            <p:cNvPr id="6" name="Freeform: Shape 5">
              <a:extLst>
                <a:ext uri="{FF2B5EF4-FFF2-40B4-BE49-F238E27FC236}">
                  <a16:creationId xmlns:a16="http://schemas.microsoft.com/office/drawing/2014/main" id="{16CEBF83-05DD-4F89-B879-EF4A62A3D186}"/>
                </a:ext>
              </a:extLst>
            </p:cNvPr>
            <p:cNvSpPr/>
            <p:nvPr/>
          </p:nvSpPr>
          <p:spPr>
            <a:xfrm>
              <a:off x="153619" y="2083771"/>
              <a:ext cx="2604212" cy="1132957"/>
            </a:xfrm>
            <a:custGeom>
              <a:avLst/>
              <a:gdLst>
                <a:gd name="connsiteX0" fmla="*/ 0 w 2815028"/>
                <a:gd name="connsiteY0" fmla="*/ 0 h 1126011"/>
                <a:gd name="connsiteX1" fmla="*/ 2252023 w 2815028"/>
                <a:gd name="connsiteY1" fmla="*/ 0 h 1126011"/>
                <a:gd name="connsiteX2" fmla="*/ 2815028 w 2815028"/>
                <a:gd name="connsiteY2" fmla="*/ 563006 h 1126011"/>
                <a:gd name="connsiteX3" fmla="*/ 2252023 w 2815028"/>
                <a:gd name="connsiteY3" fmla="*/ 1126011 h 1126011"/>
                <a:gd name="connsiteX4" fmla="*/ 0 w 2815028"/>
                <a:gd name="connsiteY4" fmla="*/ 1126011 h 1126011"/>
                <a:gd name="connsiteX5" fmla="*/ 563006 w 2815028"/>
                <a:gd name="connsiteY5" fmla="*/ 563006 h 1126011"/>
                <a:gd name="connsiteX6" fmla="*/ 0 w 2815028"/>
                <a:gd name="connsiteY6" fmla="*/ 0 h 112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5028" h="1126011">
                  <a:moveTo>
                    <a:pt x="0" y="0"/>
                  </a:moveTo>
                  <a:lnTo>
                    <a:pt x="2252023" y="0"/>
                  </a:lnTo>
                  <a:lnTo>
                    <a:pt x="2815028" y="563006"/>
                  </a:lnTo>
                  <a:lnTo>
                    <a:pt x="2252023" y="1126011"/>
                  </a:lnTo>
                  <a:lnTo>
                    <a:pt x="0" y="1126011"/>
                  </a:lnTo>
                  <a:lnTo>
                    <a:pt x="563006" y="563006"/>
                  </a:lnTo>
                  <a:lnTo>
                    <a:pt x="0" y="0"/>
                  </a:lnTo>
                  <a:close/>
                </a:path>
              </a:pathLst>
            </a:custGeom>
            <a:solidFill>
              <a:schemeClr val="tx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8640" tIns="65342" rIns="548640" bIns="65342" numCol="1" spcCol="1270" anchor="ctr" anchorCtr="0">
              <a:noAutofit/>
            </a:bodyPr>
            <a:lstStyle/>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Pre-test</a:t>
              </a:r>
            </a:p>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 20 min)</a:t>
              </a:r>
            </a:p>
          </p:txBody>
        </p:sp>
        <p:sp>
          <p:nvSpPr>
            <p:cNvPr id="16" name="TextBox 15">
              <a:extLst>
                <a:ext uri="{FF2B5EF4-FFF2-40B4-BE49-F238E27FC236}">
                  <a16:creationId xmlns:a16="http://schemas.microsoft.com/office/drawing/2014/main" id="{A05ECDF3-3A8D-4AAE-938B-426FE655CE4A}"/>
                </a:ext>
              </a:extLst>
            </p:cNvPr>
            <p:cNvSpPr txBox="1"/>
            <p:nvPr/>
          </p:nvSpPr>
          <p:spPr>
            <a:xfrm>
              <a:off x="142652" y="3313776"/>
              <a:ext cx="2457907"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Everyone</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in class </a:t>
              </a: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takes the pre-test</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a:t>
              </a:r>
            </a:p>
          </p:txBody>
        </p:sp>
      </p:grpSp>
      <p:grpSp>
        <p:nvGrpSpPr>
          <p:cNvPr id="20" name="Group 19">
            <a:extLst>
              <a:ext uri="{FF2B5EF4-FFF2-40B4-BE49-F238E27FC236}">
                <a16:creationId xmlns:a16="http://schemas.microsoft.com/office/drawing/2014/main" id="{5913512A-BA60-4E6C-A8A5-C46237726B95}"/>
              </a:ext>
            </a:extLst>
          </p:cNvPr>
          <p:cNvGrpSpPr/>
          <p:nvPr/>
        </p:nvGrpSpPr>
        <p:grpSpPr>
          <a:xfrm>
            <a:off x="6393485" y="2083772"/>
            <a:ext cx="2604212" cy="1952391"/>
            <a:chOff x="6393485" y="2083772"/>
            <a:chExt cx="2604212" cy="1952391"/>
          </a:xfrm>
        </p:grpSpPr>
        <p:sp>
          <p:nvSpPr>
            <p:cNvPr id="14" name="Freeform: Shape 13">
              <a:extLst>
                <a:ext uri="{FF2B5EF4-FFF2-40B4-BE49-F238E27FC236}">
                  <a16:creationId xmlns:a16="http://schemas.microsoft.com/office/drawing/2014/main" id="{5A88A36E-D26F-445F-A2E8-18BE0956A4E8}"/>
                </a:ext>
              </a:extLst>
            </p:cNvPr>
            <p:cNvSpPr/>
            <p:nvPr/>
          </p:nvSpPr>
          <p:spPr>
            <a:xfrm>
              <a:off x="6393485" y="2083772"/>
              <a:ext cx="2604212" cy="1230004"/>
            </a:xfrm>
            <a:custGeom>
              <a:avLst/>
              <a:gdLst>
                <a:gd name="connsiteX0" fmla="*/ 0 w 2815028"/>
                <a:gd name="connsiteY0" fmla="*/ 0 h 1126011"/>
                <a:gd name="connsiteX1" fmla="*/ 2252023 w 2815028"/>
                <a:gd name="connsiteY1" fmla="*/ 0 h 1126011"/>
                <a:gd name="connsiteX2" fmla="*/ 2815028 w 2815028"/>
                <a:gd name="connsiteY2" fmla="*/ 563006 h 1126011"/>
                <a:gd name="connsiteX3" fmla="*/ 2252023 w 2815028"/>
                <a:gd name="connsiteY3" fmla="*/ 1126011 h 1126011"/>
                <a:gd name="connsiteX4" fmla="*/ 0 w 2815028"/>
                <a:gd name="connsiteY4" fmla="*/ 1126011 h 1126011"/>
                <a:gd name="connsiteX5" fmla="*/ 563006 w 2815028"/>
                <a:gd name="connsiteY5" fmla="*/ 563006 h 1126011"/>
                <a:gd name="connsiteX6" fmla="*/ 0 w 2815028"/>
                <a:gd name="connsiteY6" fmla="*/ 0 h 112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5028" h="1126011">
                  <a:moveTo>
                    <a:pt x="0" y="0"/>
                  </a:moveTo>
                  <a:lnTo>
                    <a:pt x="2252023" y="0"/>
                  </a:lnTo>
                  <a:lnTo>
                    <a:pt x="2815028" y="563006"/>
                  </a:lnTo>
                  <a:lnTo>
                    <a:pt x="2252023" y="1126011"/>
                  </a:lnTo>
                  <a:lnTo>
                    <a:pt x="0" y="1126011"/>
                  </a:lnTo>
                  <a:lnTo>
                    <a:pt x="563006" y="563006"/>
                  </a:lnTo>
                  <a:lnTo>
                    <a:pt x="0" y="0"/>
                  </a:lnTo>
                  <a:close/>
                </a:path>
              </a:pathLst>
            </a:custGeom>
            <a:solidFill>
              <a:schemeClr val="tx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8640" tIns="65342" rIns="548640" bIns="65342" numCol="1" spcCol="1270" anchor="ctr" anchorCtr="0">
              <a:noAutofit/>
            </a:bodyPr>
            <a:lstStyle/>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Post-test</a:t>
              </a:r>
            </a:p>
            <a:p>
              <a:pPr marL="0" marR="0" lvl="1" indent="0" algn="ctr" defTabSz="217805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F8F8F8"/>
                  </a:solidFill>
                  <a:effectLst/>
                  <a:uLnTx/>
                  <a:uFillTx/>
                  <a:latin typeface="Calibri" panose="020F0502020204030204"/>
                  <a:ea typeface="+mn-ea"/>
                  <a:cs typeface="+mn-cs"/>
                </a:rPr>
                <a:t>(~ 20 min)</a:t>
              </a:r>
            </a:p>
          </p:txBody>
        </p:sp>
        <p:sp>
          <p:nvSpPr>
            <p:cNvPr id="18" name="TextBox 17">
              <a:extLst>
                <a:ext uri="{FF2B5EF4-FFF2-40B4-BE49-F238E27FC236}">
                  <a16:creationId xmlns:a16="http://schemas.microsoft.com/office/drawing/2014/main" id="{1AEE49ED-56DD-4CDA-808C-8595B63979CF}"/>
                </a:ext>
              </a:extLst>
            </p:cNvPr>
            <p:cNvSpPr txBox="1"/>
            <p:nvPr/>
          </p:nvSpPr>
          <p:spPr>
            <a:xfrm>
              <a:off x="6466637" y="3328277"/>
              <a:ext cx="2457907"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Everyone</a:t>
              </a:r>
              <a:r>
                <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rPr>
                <a:t> in class </a:t>
              </a:r>
              <a:r>
                <a:rPr kumimoji="0" lang="en-US" sz="2000" b="1" i="0" u="none" strike="noStrike" kern="1200" cap="none" spc="0" normalizeH="0" baseline="0" noProof="0" dirty="0">
                  <a:ln>
                    <a:noFill/>
                  </a:ln>
                  <a:solidFill>
                    <a:srgbClr val="006666"/>
                  </a:solidFill>
                  <a:effectLst/>
                  <a:uLnTx/>
                  <a:uFillTx/>
                  <a:latin typeface="Calibri" panose="020F0502020204030204"/>
                  <a:ea typeface="+mn-ea"/>
                  <a:cs typeface="+mn-cs"/>
                </a:rPr>
                <a:t>takes the post-test</a:t>
              </a:r>
              <a:endParaRPr kumimoji="0" lang="en-US" sz="2000" b="0" i="0" u="none" strike="noStrike" kern="1200" cap="none" spc="0" normalizeH="0" baseline="0" noProof="0" dirty="0">
                <a:ln>
                  <a:noFill/>
                </a:ln>
                <a:solidFill>
                  <a:srgbClr val="006666"/>
                </a:solidFill>
                <a:effectLst/>
                <a:uLnTx/>
                <a:uFillTx/>
                <a:latin typeface="Calibri" panose="020F0502020204030204"/>
                <a:ea typeface="+mn-ea"/>
                <a:cs typeface="+mn-cs"/>
              </a:endParaRPr>
            </a:p>
          </p:txBody>
        </p:sp>
      </p:grpSp>
      <p:sp>
        <p:nvSpPr>
          <p:cNvPr id="19" name="TextBox 18">
            <a:extLst>
              <a:ext uri="{FF2B5EF4-FFF2-40B4-BE49-F238E27FC236}">
                <a16:creationId xmlns:a16="http://schemas.microsoft.com/office/drawing/2014/main" id="{BACFEF59-A720-49EA-87B9-3803ADA4823F}"/>
              </a:ext>
            </a:extLst>
          </p:cNvPr>
          <p:cNvSpPr txBox="1"/>
          <p:nvPr/>
        </p:nvSpPr>
        <p:spPr>
          <a:xfrm>
            <a:off x="387481" y="1349797"/>
            <a:ext cx="836173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6666"/>
                </a:solidFill>
                <a:effectLst/>
                <a:uLnTx/>
                <a:uFillTx/>
                <a:latin typeface="Calibri" panose="020F0502020204030204"/>
                <a:ea typeface="+mn-ea"/>
                <a:cs typeface="+mn-cs"/>
              </a:rPr>
              <a:t>All students participate as part of regular class activities</a:t>
            </a:r>
          </a:p>
        </p:txBody>
      </p:sp>
    </p:spTree>
    <p:extLst>
      <p:ext uri="{BB962C8B-B14F-4D97-AF65-F5344CB8AC3E}">
        <p14:creationId xmlns:p14="http://schemas.microsoft.com/office/powerpoint/2010/main" val="207102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F8F8F8"/>
      </a:dk1>
      <a:lt1>
        <a:srgbClr val="F8F8F8"/>
      </a:lt1>
      <a:dk2>
        <a:srgbClr val="3F3151"/>
      </a:dk2>
      <a:lt2>
        <a:srgbClr val="EEECE1"/>
      </a:lt2>
      <a:accent1>
        <a:srgbClr val="A5A5A5"/>
      </a:accent1>
      <a:accent2>
        <a:srgbClr val="D99694"/>
      </a:accent2>
      <a:accent3>
        <a:srgbClr val="C0504D"/>
      </a:accent3>
      <a:accent4>
        <a:srgbClr val="B2A1C7"/>
      </a:accent4>
      <a:accent5>
        <a:srgbClr val="8064A2"/>
      </a:accent5>
      <a:accent6>
        <a:srgbClr val="800080"/>
      </a:accent6>
      <a:hlink>
        <a:srgbClr val="00007F"/>
      </a:hlink>
      <a:folHlink>
        <a:srgbClr val="0000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2496</TotalTime>
  <Words>1240</Words>
  <Application>Microsoft Office PowerPoint</Application>
  <PresentationFormat>On-screen Show (4:3)</PresentationFormat>
  <Paragraphs>129</Paragraphs>
  <Slides>13</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Calibri</vt:lpstr>
      <vt:lpstr>Calibri Light</vt:lpstr>
      <vt:lpstr>Garamond</vt:lpstr>
      <vt:lpstr>Verdana</vt:lpstr>
      <vt:lpstr>Wingdings</vt:lpstr>
      <vt:lpstr>Office Theme</vt:lpstr>
      <vt:lpstr>Default Design</vt:lpstr>
      <vt:lpstr>8_Office Theme</vt:lpstr>
      <vt:lpstr>Participating in the GEMNet study as a Teacher:  Implementing &amp; Evaluating  Curricula for Type 2 Diabetes (t2d)  in Health and Biology Classes</vt:lpstr>
      <vt:lpstr>GEMNet Team</vt:lpstr>
      <vt:lpstr>PowerPoint Presentation</vt:lpstr>
      <vt:lpstr>PowerPoint Presentation</vt:lpstr>
      <vt:lpstr>PowerPoint Presentation</vt:lpstr>
      <vt:lpstr>PowerPoint Presentation</vt:lpstr>
      <vt:lpstr>The GEMNet research study</vt:lpstr>
      <vt:lpstr>PowerPoint Presentation</vt:lpstr>
      <vt:lpstr>Scheduling the baseline control group</vt:lpstr>
      <vt:lpstr>Treatment group</vt:lpstr>
      <vt:lpstr>Compensation &amp; benefits</vt:lpstr>
      <vt:lpstr>Study Participant Expectations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GEMNet Affiliate Investigator: Roles &amp; Responsibilities</dc:title>
  <dc:creator>Starks, Helene</dc:creator>
  <cp:lastModifiedBy>JOAN GRISWOLD</cp:lastModifiedBy>
  <cp:revision>96</cp:revision>
  <dcterms:created xsi:type="dcterms:W3CDTF">2018-02-28T01:52:20Z</dcterms:created>
  <dcterms:modified xsi:type="dcterms:W3CDTF">2018-12-04T20:08:16Z</dcterms:modified>
</cp:coreProperties>
</file>